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0" r:id="rId3"/>
    <p:sldId id="292" r:id="rId4"/>
    <p:sldId id="262" r:id="rId5"/>
    <p:sldId id="261" r:id="rId6"/>
    <p:sldId id="287" r:id="rId7"/>
    <p:sldId id="257" r:id="rId8"/>
    <p:sldId id="264" r:id="rId9"/>
    <p:sldId id="285" r:id="rId10"/>
    <p:sldId id="265" r:id="rId11"/>
    <p:sldId id="266" r:id="rId12"/>
    <p:sldId id="288" r:id="rId13"/>
    <p:sldId id="267" r:id="rId14"/>
    <p:sldId id="268" r:id="rId15"/>
    <p:sldId id="289" r:id="rId16"/>
    <p:sldId id="269" r:id="rId17"/>
    <p:sldId id="272" r:id="rId18"/>
    <p:sldId id="273" r:id="rId19"/>
    <p:sldId id="290" r:id="rId20"/>
    <p:sldId id="277" r:id="rId21"/>
    <p:sldId id="291" r:id="rId22"/>
    <p:sldId id="278" r:id="rId23"/>
    <p:sldId id="280" r:id="rId24"/>
    <p:sldId id="281" r:id="rId25"/>
    <p:sldId id="282" r:id="rId26"/>
    <p:sldId id="283"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15" d="100"/>
          <a:sy n="115" d="100"/>
        </p:scale>
        <p:origin x="4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AA868C3-00A0-4F38-9185-0C0A5476138A}" type="datetimeFigureOut">
              <a:rPr lang="it-IT" smtClean="0"/>
              <a:t>19/02/22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2275715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AA868C3-00A0-4F38-9185-0C0A5476138A}" type="datetimeFigureOut">
              <a:rPr lang="it-IT" smtClean="0"/>
              <a:t>19/02/22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1700293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AA868C3-00A0-4F38-9185-0C0A5476138A}" type="datetimeFigureOut">
              <a:rPr lang="it-IT" smtClean="0"/>
              <a:t>19/02/22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60659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AA868C3-00A0-4F38-9185-0C0A5476138A}" type="datetimeFigureOut">
              <a:rPr lang="it-IT" smtClean="0"/>
              <a:t>19/02/22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86882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4AA868C3-00A0-4F38-9185-0C0A5476138A}" type="datetimeFigureOut">
              <a:rPr lang="it-IT" smtClean="0"/>
              <a:t>19/02/22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1030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AA868C3-00A0-4F38-9185-0C0A5476138A}" type="datetimeFigureOut">
              <a:rPr lang="it-IT" smtClean="0"/>
              <a:t>19/02/22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164948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AA868C3-00A0-4F38-9185-0C0A5476138A}" type="datetimeFigureOut">
              <a:rPr lang="it-IT" smtClean="0"/>
              <a:t>19/02/22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271521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AA868C3-00A0-4F38-9185-0C0A5476138A}" type="datetimeFigureOut">
              <a:rPr lang="it-IT" smtClean="0"/>
              <a:t>19/02/22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207613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AA868C3-00A0-4F38-9185-0C0A5476138A}" type="datetimeFigureOut">
              <a:rPr lang="it-IT" smtClean="0"/>
              <a:t>19/02/22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659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AA868C3-00A0-4F38-9185-0C0A5476138A}" type="datetimeFigureOut">
              <a:rPr lang="it-IT" smtClean="0"/>
              <a:t>19/02/22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2700989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4AA868C3-00A0-4F38-9185-0C0A5476138A}" type="datetimeFigureOut">
              <a:rPr lang="it-IT" smtClean="0"/>
              <a:t>19/02/22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64632D4-0D06-4DCE-B3CF-462744B583D2}" type="slidenum">
              <a:rPr lang="it-IT" smtClean="0"/>
              <a:t>‹N›</a:t>
            </a:fld>
            <a:endParaRPr lang="it-IT"/>
          </a:p>
        </p:txBody>
      </p:sp>
    </p:spTree>
    <p:extLst>
      <p:ext uri="{BB962C8B-B14F-4D97-AF65-F5344CB8AC3E}">
        <p14:creationId xmlns:p14="http://schemas.microsoft.com/office/powerpoint/2010/main" val="365847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868C3-00A0-4F38-9185-0C0A5476138A}" type="datetimeFigureOut">
              <a:rPr lang="it-IT" smtClean="0"/>
              <a:t>19/02/22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632D4-0D06-4DCE-B3CF-462744B583D2}" type="slidenum">
              <a:rPr lang="it-IT" smtClean="0"/>
              <a:t>‹N›</a:t>
            </a:fld>
            <a:endParaRPr lang="it-IT"/>
          </a:p>
        </p:txBody>
      </p:sp>
    </p:spTree>
    <p:extLst>
      <p:ext uri="{BB962C8B-B14F-4D97-AF65-F5344CB8AC3E}">
        <p14:creationId xmlns:p14="http://schemas.microsoft.com/office/powerpoint/2010/main" val="118311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F458DEA-DE9D-454D-B20A-A55E0C452C45}"/>
              </a:ext>
            </a:extLst>
          </p:cNvPr>
          <p:cNvSpPr>
            <a:spLocks noGrp="1" noChangeArrowheads="1"/>
          </p:cNvSpPr>
          <p:nvPr>
            <p:ph type="ctrTitle"/>
          </p:nvPr>
        </p:nvSpPr>
        <p:spPr>
          <a:xfrm>
            <a:off x="1962887" y="1471958"/>
            <a:ext cx="8285084" cy="2910435"/>
          </a:xfrm>
        </p:spPr>
        <p:txBody>
          <a:bodyPr>
            <a:noAutofit/>
          </a:bodyPr>
          <a:lstStyle/>
          <a:p>
            <a:pPr eaLnBrk="1" hangingPunct="1">
              <a:defRPr/>
            </a:pPr>
            <a:r>
              <a:rPr lang="it-IT" sz="6600" dirty="0"/>
              <a:t>I CONSORZI DEI SERVIZI SOCIO – ASSISTENZIALI IN PIEMONTE</a:t>
            </a:r>
          </a:p>
        </p:txBody>
      </p:sp>
      <p:sp>
        <p:nvSpPr>
          <p:cNvPr id="6147" name="Text Box 4">
            <a:extLst>
              <a:ext uri="{FF2B5EF4-FFF2-40B4-BE49-F238E27FC236}">
                <a16:creationId xmlns:a16="http://schemas.microsoft.com/office/drawing/2014/main" id="{A3B6423E-08B5-3147-9D88-7D2B28C71F75}"/>
              </a:ext>
            </a:extLst>
          </p:cNvPr>
          <p:cNvSpPr txBox="1">
            <a:spLocks noChangeArrowheads="1"/>
          </p:cNvSpPr>
          <p:nvPr/>
        </p:nvSpPr>
        <p:spPr bwMode="auto">
          <a:xfrm>
            <a:off x="1920385" y="6012086"/>
            <a:ext cx="84481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it-IT" altLang="it-IT" sz="1800" i="1" dirty="0">
                <a:latin typeface="Arial" panose="020B0604020202020204" pitchFamily="34" charset="0"/>
              </a:rPr>
              <a:t>Responsabile Servizi Socio Educativi – Consorzio dei Servizi Sociali del Verbano</a:t>
            </a:r>
          </a:p>
        </p:txBody>
      </p:sp>
      <p:sp>
        <p:nvSpPr>
          <p:cNvPr id="6148" name="Text Box 5">
            <a:extLst>
              <a:ext uri="{FF2B5EF4-FFF2-40B4-BE49-F238E27FC236}">
                <a16:creationId xmlns:a16="http://schemas.microsoft.com/office/drawing/2014/main" id="{D59F67D2-2727-914C-A049-0095998C70ED}"/>
              </a:ext>
            </a:extLst>
          </p:cNvPr>
          <p:cNvSpPr txBox="1">
            <a:spLocks noChangeArrowheads="1"/>
          </p:cNvSpPr>
          <p:nvPr/>
        </p:nvSpPr>
        <p:spPr bwMode="auto">
          <a:xfrm>
            <a:off x="4212838" y="4722398"/>
            <a:ext cx="4050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it-IT" altLang="it-IT" sz="2400" b="1" i="1" dirty="0">
                <a:latin typeface="Arial" panose="020B0604020202020204" pitchFamily="34" charset="0"/>
              </a:rPr>
              <a:t>Antonino </a:t>
            </a:r>
            <a:r>
              <a:rPr lang="it-IT" altLang="it-IT" sz="2400" b="1" i="1" dirty="0" err="1">
                <a:latin typeface="Arial" panose="020B0604020202020204" pitchFamily="34" charset="0"/>
              </a:rPr>
              <a:t>Attinà</a:t>
            </a:r>
            <a:endParaRPr lang="it-IT" altLang="it-IT" sz="2400" b="1" i="1" dirty="0">
              <a:latin typeface="Arial" panose="020B0604020202020204" pitchFamily="34" charset="0"/>
            </a:endParaRPr>
          </a:p>
        </p:txBody>
      </p:sp>
      <p:sp>
        <p:nvSpPr>
          <p:cNvPr id="5" name="Text Box 4">
            <a:extLst>
              <a:ext uri="{FF2B5EF4-FFF2-40B4-BE49-F238E27FC236}">
                <a16:creationId xmlns:a16="http://schemas.microsoft.com/office/drawing/2014/main" id="{5A14C738-5892-6748-B742-A29D4AAE48BB}"/>
              </a:ext>
            </a:extLst>
          </p:cNvPr>
          <p:cNvSpPr txBox="1">
            <a:spLocks noChangeArrowheads="1"/>
          </p:cNvSpPr>
          <p:nvPr/>
        </p:nvSpPr>
        <p:spPr bwMode="auto">
          <a:xfrm>
            <a:off x="4691296" y="5484264"/>
            <a:ext cx="32111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it-IT" altLang="it-IT" sz="1800" i="1" dirty="0">
                <a:latin typeface="Arial" panose="020B0604020202020204" pitchFamily="34" charset="0"/>
              </a:rPr>
              <a:t>Presidente CROAS Piemonte</a:t>
            </a:r>
          </a:p>
        </p:txBody>
      </p:sp>
      <p:sp>
        <p:nvSpPr>
          <p:cNvPr id="2" name="CasellaDiTesto 1">
            <a:extLst>
              <a:ext uri="{FF2B5EF4-FFF2-40B4-BE49-F238E27FC236}">
                <a16:creationId xmlns:a16="http://schemas.microsoft.com/office/drawing/2014/main" id="{8487F241-1DFE-0145-821D-EF565DD33E32}"/>
              </a:ext>
            </a:extLst>
          </p:cNvPr>
          <p:cNvSpPr txBox="1"/>
          <p:nvPr/>
        </p:nvSpPr>
        <p:spPr>
          <a:xfrm>
            <a:off x="2024082" y="688615"/>
            <a:ext cx="8162693" cy="369332"/>
          </a:xfrm>
          <a:prstGeom prst="rect">
            <a:avLst/>
          </a:prstGeom>
          <a:noFill/>
        </p:spPr>
        <p:txBody>
          <a:bodyPr wrap="square" rtlCol="0">
            <a:spAutoFit/>
          </a:bodyPr>
          <a:lstStyle/>
          <a:p>
            <a:pPr algn="ctr"/>
            <a:r>
              <a:rPr lang="it-IT" i="1" dirty="0"/>
              <a:t>Percorso di conoscenza ed attività di SSP negli Enti Locali e negli Ambiti Territoriali</a:t>
            </a:r>
          </a:p>
        </p:txBody>
      </p:sp>
    </p:spTree>
    <p:extLst>
      <p:ext uri="{BB962C8B-B14F-4D97-AF65-F5344CB8AC3E}">
        <p14:creationId xmlns:p14="http://schemas.microsoft.com/office/powerpoint/2010/main" val="37730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019C5D0-EF0E-4D49-8EFA-CD2272603D52}"/>
              </a:ext>
            </a:extLst>
          </p:cNvPr>
          <p:cNvSpPr/>
          <p:nvPr/>
        </p:nvSpPr>
        <p:spPr>
          <a:xfrm>
            <a:off x="397726" y="2153955"/>
            <a:ext cx="5036634" cy="3046988"/>
          </a:xfrm>
          <a:prstGeom prst="rect">
            <a:avLst/>
          </a:prstGeom>
        </p:spPr>
        <p:txBody>
          <a:bodyPr wrap="square">
            <a:spAutoFit/>
          </a:bodyPr>
          <a:lstStyle/>
          <a:p>
            <a:r>
              <a:rPr lang="it-IT" sz="2400" dirty="0">
                <a:solidFill>
                  <a:srgbClr val="04617B"/>
                </a:solidFill>
              </a:rPr>
              <a:t>AREA SERVIZI ESSENZIALI</a:t>
            </a:r>
          </a:p>
          <a:p>
            <a:pPr marL="285750" indent="-285750">
              <a:buFont typeface="Arial" panose="020B0604020202020204" pitchFamily="34" charset="0"/>
              <a:buChar char="•"/>
            </a:pPr>
            <a:r>
              <a:rPr lang="it-IT" sz="2400" dirty="0"/>
              <a:t>Servizio sociale professionale</a:t>
            </a:r>
          </a:p>
          <a:p>
            <a:pPr marL="285750" indent="-285750">
              <a:buFont typeface="Arial" panose="020B0604020202020204" pitchFamily="34" charset="0"/>
              <a:buChar char="•"/>
            </a:pPr>
            <a:r>
              <a:rPr lang="it-IT" sz="2400" dirty="0"/>
              <a:t>Segretariato sociale</a:t>
            </a:r>
          </a:p>
          <a:p>
            <a:pPr marL="285750" indent="-285750">
              <a:buFont typeface="Arial" panose="020B0604020202020204" pitchFamily="34" charset="0"/>
              <a:buChar char="•"/>
            </a:pPr>
            <a:r>
              <a:rPr lang="it-IT" sz="2400" dirty="0"/>
              <a:t>Interventi di assistenza economica</a:t>
            </a:r>
          </a:p>
          <a:p>
            <a:pPr marL="285750" indent="-285750">
              <a:buFont typeface="Arial" panose="020B0604020202020204" pitchFamily="34" charset="0"/>
              <a:buChar char="•"/>
            </a:pPr>
            <a:r>
              <a:rPr lang="it-IT" sz="2400" dirty="0"/>
              <a:t>Assistenza domiciliare</a:t>
            </a:r>
          </a:p>
          <a:p>
            <a:pPr marL="285750" indent="-285750">
              <a:buFont typeface="Arial" panose="020B0604020202020204" pitchFamily="34" charset="0"/>
              <a:buChar char="•"/>
            </a:pPr>
            <a:r>
              <a:rPr lang="it-IT" sz="2400" dirty="0"/>
              <a:t>Servizi residenziali e semiresidenziali</a:t>
            </a:r>
          </a:p>
          <a:p>
            <a:pPr marL="285750" indent="-285750">
              <a:buFont typeface="Arial" panose="020B0604020202020204" pitchFamily="34" charset="0"/>
              <a:buChar char="•"/>
            </a:pPr>
            <a:r>
              <a:rPr lang="it-IT" sz="2400" dirty="0"/>
              <a:t>Servizi per l’affido e le adozioni</a:t>
            </a:r>
          </a:p>
          <a:p>
            <a:pPr marL="285750" indent="-285750">
              <a:buFont typeface="Arial" panose="020B0604020202020204" pitchFamily="34" charset="0"/>
              <a:buChar char="•"/>
            </a:pPr>
            <a:r>
              <a:rPr lang="it-IT" sz="2400" dirty="0"/>
              <a:t>Pronto intervento servizio sociale</a:t>
            </a:r>
          </a:p>
        </p:txBody>
      </p:sp>
      <p:sp>
        <p:nvSpPr>
          <p:cNvPr id="4" name="Rettangolo 3">
            <a:extLst>
              <a:ext uri="{FF2B5EF4-FFF2-40B4-BE49-F238E27FC236}">
                <a16:creationId xmlns:a16="http://schemas.microsoft.com/office/drawing/2014/main" id="{9897DA26-FF9A-2B4F-A682-40590FB6DF61}"/>
              </a:ext>
            </a:extLst>
          </p:cNvPr>
          <p:cNvSpPr/>
          <p:nvPr/>
        </p:nvSpPr>
        <p:spPr>
          <a:xfrm>
            <a:off x="6512312" y="2153955"/>
            <a:ext cx="5229922" cy="3416320"/>
          </a:xfrm>
          <a:prstGeom prst="rect">
            <a:avLst/>
          </a:prstGeom>
        </p:spPr>
        <p:txBody>
          <a:bodyPr wrap="square">
            <a:spAutoFit/>
          </a:bodyPr>
          <a:lstStyle/>
          <a:p>
            <a:r>
              <a:rPr lang="it-IT" sz="2400" dirty="0">
                <a:solidFill>
                  <a:srgbClr val="04617B"/>
                </a:solidFill>
              </a:rPr>
              <a:t>AREA SERVIZI NON ESSENZIALI</a:t>
            </a:r>
          </a:p>
          <a:p>
            <a:pPr marL="285750" indent="-285750">
              <a:buFont typeface="Arial" panose="020B0604020202020204" pitchFamily="34" charset="0"/>
              <a:buChar char="•"/>
            </a:pPr>
            <a:r>
              <a:rPr lang="it-IT" sz="2400" dirty="0"/>
              <a:t>Interventi per l’inserimento lavorativo</a:t>
            </a:r>
          </a:p>
          <a:p>
            <a:pPr marL="285750" indent="-285750">
              <a:buFont typeface="Arial" panose="020B0604020202020204" pitchFamily="34" charset="0"/>
              <a:buChar char="•"/>
            </a:pPr>
            <a:r>
              <a:rPr lang="it-IT" sz="2400" dirty="0">
                <a:effectLst/>
              </a:rPr>
              <a:t>Servizi di mediazione familiare</a:t>
            </a:r>
          </a:p>
          <a:p>
            <a:pPr marL="285750" indent="-285750">
              <a:buFont typeface="Arial" panose="020B0604020202020204" pitchFamily="34" charset="0"/>
              <a:buChar char="•"/>
            </a:pPr>
            <a:r>
              <a:rPr lang="it-IT" sz="2400" dirty="0"/>
              <a:t>Assistenza scolastica</a:t>
            </a:r>
          </a:p>
          <a:p>
            <a:pPr marL="285750" indent="-285750">
              <a:buFont typeface="Arial" panose="020B0604020202020204" pitchFamily="34" charset="0"/>
              <a:buChar char="•"/>
            </a:pPr>
            <a:r>
              <a:rPr lang="it-IT" sz="2400" dirty="0">
                <a:effectLst/>
              </a:rPr>
              <a:t>Contrasto all’emergenza abitativa</a:t>
            </a:r>
          </a:p>
          <a:p>
            <a:pPr marL="285750" indent="-285750">
              <a:buFont typeface="Arial" panose="020B0604020202020204" pitchFamily="34" charset="0"/>
              <a:buChar char="•"/>
            </a:pPr>
            <a:r>
              <a:rPr lang="it-IT" sz="2400" dirty="0"/>
              <a:t>Integrazione dei migranti</a:t>
            </a:r>
          </a:p>
          <a:p>
            <a:pPr marL="285750" indent="-285750">
              <a:buFont typeface="Arial" panose="020B0604020202020204" pitchFamily="34" charset="0"/>
              <a:buChar char="•"/>
            </a:pPr>
            <a:r>
              <a:rPr lang="it-IT" sz="2400" dirty="0">
                <a:effectLst/>
              </a:rPr>
              <a:t>Sostegno delle vittime di violenza</a:t>
            </a:r>
          </a:p>
          <a:p>
            <a:pPr marL="285750" indent="-285750">
              <a:buFont typeface="Arial" panose="020B0604020202020204" pitchFamily="34" charset="0"/>
              <a:buChar char="•"/>
            </a:pPr>
            <a:r>
              <a:rPr lang="it-IT" sz="2400" dirty="0"/>
              <a:t>Sostegno psicologico per le persone in difficoltà</a:t>
            </a:r>
            <a:endParaRPr lang="it-IT" sz="2400" dirty="0">
              <a:effectLst/>
            </a:endParaRPr>
          </a:p>
        </p:txBody>
      </p:sp>
      <p:sp>
        <p:nvSpPr>
          <p:cNvPr id="3" name="CasellaDiTesto 2">
            <a:extLst>
              <a:ext uri="{FF2B5EF4-FFF2-40B4-BE49-F238E27FC236}">
                <a16:creationId xmlns:a16="http://schemas.microsoft.com/office/drawing/2014/main" id="{D1067C47-1140-5F4B-AFC2-56E2F04EC370}"/>
              </a:ext>
            </a:extLst>
          </p:cNvPr>
          <p:cNvSpPr txBox="1"/>
          <p:nvPr/>
        </p:nvSpPr>
        <p:spPr>
          <a:xfrm>
            <a:off x="2916043" y="1153443"/>
            <a:ext cx="5787483" cy="461665"/>
          </a:xfrm>
          <a:prstGeom prst="rect">
            <a:avLst/>
          </a:prstGeom>
          <a:noFill/>
        </p:spPr>
        <p:txBody>
          <a:bodyPr wrap="square" rtlCol="0">
            <a:spAutoFit/>
          </a:bodyPr>
          <a:lstStyle/>
          <a:p>
            <a:r>
              <a:rPr lang="it-IT" sz="2400" dirty="0"/>
              <a:t>LA L.R. 1/2004 individua due aree di servizi:</a:t>
            </a:r>
          </a:p>
        </p:txBody>
      </p:sp>
      <p:sp>
        <p:nvSpPr>
          <p:cNvPr id="5" name="Rettangolo 4">
            <a:extLst>
              <a:ext uri="{FF2B5EF4-FFF2-40B4-BE49-F238E27FC236}">
                <a16:creationId xmlns:a16="http://schemas.microsoft.com/office/drawing/2014/main" id="{CE13E3F7-274F-EA4B-B44A-3A7CBA1CDB74}"/>
              </a:ext>
            </a:extLst>
          </p:cNvPr>
          <p:cNvSpPr/>
          <p:nvPr/>
        </p:nvSpPr>
        <p:spPr>
          <a:xfrm>
            <a:off x="717976" y="277228"/>
            <a:ext cx="6206931" cy="523220"/>
          </a:xfrm>
          <a:prstGeom prst="rect">
            <a:avLst/>
          </a:prstGeom>
        </p:spPr>
        <p:txBody>
          <a:bodyPr wrap="square">
            <a:spAutoFit/>
          </a:bodyPr>
          <a:lstStyle/>
          <a:p>
            <a:r>
              <a:rPr lang="it-IT" sz="2800" dirty="0">
                <a:solidFill>
                  <a:srgbClr val="04617B"/>
                </a:solidFill>
              </a:rPr>
              <a:t>Il Consorzio dei Servizi Sociali in Piemonte</a:t>
            </a:r>
          </a:p>
        </p:txBody>
      </p:sp>
    </p:spTree>
    <p:extLst>
      <p:ext uri="{BB962C8B-B14F-4D97-AF65-F5344CB8AC3E}">
        <p14:creationId xmlns:p14="http://schemas.microsoft.com/office/powerpoint/2010/main" val="4098532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F0FD31FE-98A3-EF41-9211-399618809FBA}"/>
              </a:ext>
            </a:extLst>
          </p:cNvPr>
          <p:cNvSpPr/>
          <p:nvPr/>
        </p:nvSpPr>
        <p:spPr>
          <a:xfrm>
            <a:off x="364272" y="2224006"/>
            <a:ext cx="11311054" cy="3785652"/>
          </a:xfrm>
          <a:prstGeom prst="rect">
            <a:avLst/>
          </a:prstGeom>
        </p:spPr>
        <p:txBody>
          <a:bodyPr wrap="square">
            <a:spAutoFit/>
          </a:bodyPr>
          <a:lstStyle/>
          <a:p>
            <a:pPr marL="285750" indent="-285750">
              <a:buFont typeface="Arial" panose="020B0604020202020204" pitchFamily="34" charset="0"/>
              <a:buChar char="•"/>
            </a:pPr>
            <a:r>
              <a:rPr lang="it-IT" sz="2400" dirty="0"/>
              <a:t>Inserimenti in centri diurni socio-assistenziali;</a:t>
            </a:r>
          </a:p>
          <a:p>
            <a:pPr marL="285750" indent="-285750">
              <a:buFont typeface="Arial" panose="020B0604020202020204" pitchFamily="34" charset="0"/>
              <a:buChar char="•"/>
            </a:pPr>
            <a:r>
              <a:rPr lang="it-IT" sz="2400" dirty="0"/>
              <a:t>Inserimenti in presidi residenziali socio-assistenziali;</a:t>
            </a:r>
          </a:p>
          <a:p>
            <a:pPr marL="285750" indent="-285750">
              <a:buFont typeface="Arial" panose="020B0604020202020204" pitchFamily="34" charset="0"/>
              <a:buChar char="•"/>
            </a:pPr>
            <a:r>
              <a:rPr lang="it-IT" sz="2400" dirty="0"/>
              <a:t>Interventi d’intesa con enti competenti in altri settori: sanitario, scolastico, previdenziale, giudiziario, penitenziario;</a:t>
            </a:r>
          </a:p>
          <a:p>
            <a:pPr marL="285750" indent="-285750">
              <a:buFont typeface="Arial" panose="020B0604020202020204" pitchFamily="34" charset="0"/>
              <a:buChar char="•"/>
            </a:pPr>
            <a:r>
              <a:rPr lang="it-IT" sz="2400" dirty="0"/>
              <a:t>Gestione di centri diurni socio-assistenziali per soggetti portatori di handicap e minori;</a:t>
            </a:r>
          </a:p>
          <a:p>
            <a:pPr marL="285750" indent="-285750">
              <a:buFont typeface="Arial" panose="020B0604020202020204" pitchFamily="34" charset="0"/>
              <a:buChar char="•"/>
            </a:pPr>
            <a:r>
              <a:rPr lang="it-IT" sz="2400" dirty="0"/>
              <a:t>Gestione presidi socio-assistenziali residenziali per autosufficienti e non autosufficienti;</a:t>
            </a:r>
          </a:p>
          <a:p>
            <a:pPr marL="285750" indent="-285750">
              <a:buFont typeface="Arial" panose="020B0604020202020204" pitchFamily="34" charset="0"/>
              <a:buChar char="•"/>
            </a:pPr>
            <a:r>
              <a:rPr lang="it-IT" sz="2400" dirty="0"/>
              <a:t>Attività a rilievo sanitario relative ai disabili ed agli anziani non autosufficienti;</a:t>
            </a:r>
          </a:p>
          <a:p>
            <a:pPr marL="285750" indent="-285750">
              <a:buFont typeface="Arial" panose="020B0604020202020204" pitchFamily="34" charset="0"/>
              <a:buChar char="•"/>
            </a:pPr>
            <a:r>
              <a:rPr lang="it-IT" sz="2400" dirty="0"/>
              <a:t>Tutela materno infantile e dell’et  evolutiva;</a:t>
            </a:r>
          </a:p>
          <a:p>
            <a:pPr marL="285750" indent="-285750">
              <a:buFont typeface="Arial" panose="020B0604020202020204" pitchFamily="34" charset="0"/>
              <a:buChar char="•"/>
            </a:pPr>
            <a:r>
              <a:rPr lang="it-IT" sz="2400" dirty="0"/>
              <a:t>Attività delegate o subdelegate dalla Regione Piemonte: vigilanza e controllo sulle istituzioni pubbliche e private di assistenza, formazione professionale</a:t>
            </a:r>
            <a:endParaRPr lang="it-IT" sz="2400" dirty="0">
              <a:effectLst/>
            </a:endParaRPr>
          </a:p>
        </p:txBody>
      </p:sp>
      <p:sp>
        <p:nvSpPr>
          <p:cNvPr id="5" name="CasellaDiTesto 4">
            <a:extLst>
              <a:ext uri="{FF2B5EF4-FFF2-40B4-BE49-F238E27FC236}">
                <a16:creationId xmlns:a16="http://schemas.microsoft.com/office/drawing/2014/main" id="{C5DB52D4-E36C-3B47-85DC-D5607C4944F2}"/>
              </a:ext>
            </a:extLst>
          </p:cNvPr>
          <p:cNvSpPr txBox="1"/>
          <p:nvPr/>
        </p:nvSpPr>
        <p:spPr>
          <a:xfrm>
            <a:off x="364272" y="1281394"/>
            <a:ext cx="9853380" cy="461665"/>
          </a:xfrm>
          <a:prstGeom prst="rect">
            <a:avLst/>
          </a:prstGeom>
          <a:noFill/>
        </p:spPr>
        <p:txBody>
          <a:bodyPr wrap="square" rtlCol="0">
            <a:spAutoFit/>
          </a:bodyPr>
          <a:lstStyle/>
          <a:p>
            <a:r>
              <a:rPr lang="it-IT" sz="2400" dirty="0"/>
              <a:t>A titolo esemplificativo e non esaustivo un elenco di attività del Consorzio</a:t>
            </a:r>
          </a:p>
        </p:txBody>
      </p:sp>
      <p:sp>
        <p:nvSpPr>
          <p:cNvPr id="6" name="Rettangolo 5">
            <a:extLst>
              <a:ext uri="{FF2B5EF4-FFF2-40B4-BE49-F238E27FC236}">
                <a16:creationId xmlns:a16="http://schemas.microsoft.com/office/drawing/2014/main" id="{7F8EFBCD-CAF9-E540-A14B-291A0CB4F459}"/>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Tree>
    <p:extLst>
      <p:ext uri="{BB962C8B-B14F-4D97-AF65-F5344CB8AC3E}">
        <p14:creationId xmlns:p14="http://schemas.microsoft.com/office/powerpoint/2010/main" val="1292138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594C926-0CED-104E-8EB0-AD75EEECE1E5}"/>
              </a:ext>
            </a:extLst>
          </p:cNvPr>
          <p:cNvSpPr/>
          <p:nvPr/>
        </p:nvSpPr>
        <p:spPr>
          <a:xfrm>
            <a:off x="364272" y="2940314"/>
            <a:ext cx="11355660" cy="3139321"/>
          </a:xfrm>
          <a:prstGeom prst="rect">
            <a:avLst/>
          </a:prstGeom>
        </p:spPr>
        <p:txBody>
          <a:bodyPr wrap="square">
            <a:spAutoFit/>
          </a:bodyPr>
          <a:lstStyle/>
          <a:p>
            <a:pPr marL="285750" indent="-285750">
              <a:buFont typeface="Arial" panose="020B0604020202020204" pitchFamily="34" charset="0"/>
              <a:buChar char="•"/>
            </a:pPr>
            <a:r>
              <a:rPr lang="it-IT" sz="2200" dirty="0"/>
              <a:t>Gestione di ogni altra funzione assistenziale attribuita o trasferita agli enti locali con legge dello Stato;</a:t>
            </a:r>
          </a:p>
          <a:p>
            <a:pPr marL="285750" indent="-285750">
              <a:buFont typeface="Arial" panose="020B0604020202020204" pitchFamily="34" charset="0"/>
              <a:buChar char="•"/>
            </a:pPr>
            <a:r>
              <a:rPr lang="it-IT" sz="2200" dirty="0"/>
              <a:t>Interventi mirati alla prevenzione del disagio giovanile e alla promozione della tutela della terza età;</a:t>
            </a:r>
          </a:p>
          <a:p>
            <a:pPr marL="285750" indent="-285750">
              <a:buFont typeface="Arial" panose="020B0604020202020204" pitchFamily="34" charset="0"/>
              <a:buChar char="•"/>
            </a:pPr>
            <a:r>
              <a:rPr lang="it-IT" sz="2200" dirty="0"/>
              <a:t>Interventi previsti dalla vigente legislazione in materia di riabilitazione sociale di detenuti ed ex detenuti;</a:t>
            </a:r>
          </a:p>
          <a:p>
            <a:pPr marL="285750" indent="-285750">
              <a:buFont typeface="Arial" panose="020B0604020202020204" pitchFamily="34" charset="0"/>
              <a:buChar char="•"/>
            </a:pPr>
            <a:r>
              <a:rPr lang="it-IT" sz="2200" dirty="0"/>
              <a:t>Interventi assegnati dalla vigente normativa in materia di immigrazione;</a:t>
            </a:r>
          </a:p>
          <a:p>
            <a:pPr marL="285750" indent="-285750">
              <a:buFont typeface="Arial" panose="020B0604020202020204" pitchFamily="34" charset="0"/>
              <a:buChar char="•"/>
            </a:pPr>
            <a:r>
              <a:rPr lang="it-IT" sz="2200" dirty="0"/>
              <a:t>Ogni altra eventuale funzione e competenza assegnata agli Enti Gestori delle funzioni socio –assistenziali da leggi di settore.</a:t>
            </a:r>
            <a:endParaRPr lang="it-IT" sz="2200" dirty="0">
              <a:effectLst/>
            </a:endParaRPr>
          </a:p>
        </p:txBody>
      </p:sp>
      <p:sp>
        <p:nvSpPr>
          <p:cNvPr id="3" name="Rettangolo 2">
            <a:extLst>
              <a:ext uri="{FF2B5EF4-FFF2-40B4-BE49-F238E27FC236}">
                <a16:creationId xmlns:a16="http://schemas.microsoft.com/office/drawing/2014/main" id="{56D9C4E1-E28A-6348-BD81-F7B8F353E2DF}"/>
              </a:ext>
            </a:extLst>
          </p:cNvPr>
          <p:cNvSpPr/>
          <p:nvPr/>
        </p:nvSpPr>
        <p:spPr>
          <a:xfrm>
            <a:off x="364272" y="1488431"/>
            <a:ext cx="11047144" cy="1446550"/>
          </a:xfrm>
          <a:prstGeom prst="rect">
            <a:avLst/>
          </a:prstGeom>
        </p:spPr>
        <p:txBody>
          <a:bodyPr wrap="square">
            <a:spAutoFit/>
          </a:bodyPr>
          <a:lstStyle/>
          <a:p>
            <a:pPr marL="285750" indent="-285750">
              <a:buFont typeface="Arial" panose="020B0604020202020204" pitchFamily="34" charset="0"/>
              <a:buChar char="•"/>
            </a:pPr>
            <a:r>
              <a:rPr lang="it-IT" sz="2200" dirty="0"/>
              <a:t>Interventi di assistenza socio-educativa territoriale;</a:t>
            </a:r>
          </a:p>
          <a:p>
            <a:pPr marL="285750" indent="-285750">
              <a:buFont typeface="Arial" panose="020B0604020202020204" pitchFamily="34" charset="0"/>
              <a:buChar char="•"/>
            </a:pPr>
            <a:r>
              <a:rPr lang="it-IT" sz="2200" dirty="0"/>
              <a:t>Assistenza alla persona disabile ex art. 9 L. 104/1992;</a:t>
            </a:r>
          </a:p>
          <a:p>
            <a:pPr marL="285750" indent="-285750">
              <a:buFont typeface="Arial" panose="020B0604020202020204" pitchFamily="34" charset="0"/>
              <a:buChar char="•"/>
            </a:pPr>
            <a:r>
              <a:rPr lang="it-IT" sz="2200" dirty="0"/>
              <a:t>Interventi per minori e incapaci nell’ambito dei rapporti con l’autorità  giudiziaria;</a:t>
            </a:r>
          </a:p>
          <a:p>
            <a:pPr marL="285750" indent="-285750">
              <a:buFont typeface="Arial" panose="020B0604020202020204" pitchFamily="34" charset="0"/>
              <a:buChar char="•"/>
            </a:pPr>
            <a:r>
              <a:rPr lang="it-IT" sz="2200" dirty="0"/>
              <a:t>Affidamenti presso famiglie, persone singole o comunità di tipo familiare</a:t>
            </a:r>
          </a:p>
        </p:txBody>
      </p:sp>
      <p:sp>
        <p:nvSpPr>
          <p:cNvPr id="4" name="CasellaDiTesto 3">
            <a:extLst>
              <a:ext uri="{FF2B5EF4-FFF2-40B4-BE49-F238E27FC236}">
                <a16:creationId xmlns:a16="http://schemas.microsoft.com/office/drawing/2014/main" id="{C2F0EF93-5C9F-7C43-ACF9-BFBDAA790E33}"/>
              </a:ext>
            </a:extLst>
          </p:cNvPr>
          <p:cNvSpPr txBox="1"/>
          <p:nvPr/>
        </p:nvSpPr>
        <p:spPr>
          <a:xfrm>
            <a:off x="364272" y="965212"/>
            <a:ext cx="10333465" cy="430887"/>
          </a:xfrm>
          <a:prstGeom prst="rect">
            <a:avLst/>
          </a:prstGeom>
          <a:noFill/>
        </p:spPr>
        <p:txBody>
          <a:bodyPr wrap="square" rtlCol="0">
            <a:spAutoFit/>
          </a:bodyPr>
          <a:lstStyle/>
          <a:p>
            <a:r>
              <a:rPr lang="it-IT" sz="2200" dirty="0"/>
              <a:t>A titolo esemplificativo e non esaustivo un elenco di attività del Consorzio (segue)</a:t>
            </a:r>
          </a:p>
        </p:txBody>
      </p:sp>
      <p:sp>
        <p:nvSpPr>
          <p:cNvPr id="5" name="Rettangolo 4">
            <a:extLst>
              <a:ext uri="{FF2B5EF4-FFF2-40B4-BE49-F238E27FC236}">
                <a16:creationId xmlns:a16="http://schemas.microsoft.com/office/drawing/2014/main" id="{62BC4C3A-1B3C-0744-888A-348EE140976E}"/>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Tree>
    <p:extLst>
      <p:ext uri="{BB962C8B-B14F-4D97-AF65-F5344CB8AC3E}">
        <p14:creationId xmlns:p14="http://schemas.microsoft.com/office/powerpoint/2010/main" val="3161244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0448B3F-9F58-714E-8BE1-13AB0EE54381}"/>
              </a:ext>
            </a:extLst>
          </p:cNvPr>
          <p:cNvSpPr/>
          <p:nvPr/>
        </p:nvSpPr>
        <p:spPr>
          <a:xfrm>
            <a:off x="364271" y="2035978"/>
            <a:ext cx="11143787" cy="4154984"/>
          </a:xfrm>
          <a:prstGeom prst="rect">
            <a:avLst/>
          </a:prstGeom>
        </p:spPr>
        <p:txBody>
          <a:bodyPr wrap="square">
            <a:spAutoFit/>
          </a:bodyPr>
          <a:lstStyle/>
          <a:p>
            <a:pPr marL="342900" indent="-342900">
              <a:buFont typeface="Arial" panose="020B0604020202020204" pitchFamily="34" charset="0"/>
              <a:buChar char="•"/>
            </a:pPr>
            <a:r>
              <a:rPr lang="it-IT" sz="2400" dirty="0"/>
              <a:t>Quota pro capite per abitante</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Fondo regionale per le politiche sociali</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Fondo nazionale per le politiche sociali</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Finanziamenti vincolati e/o finalizzati</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Servizio sanitario (livelli essenziali di assistenza, prestazioni ad alta intensità sanitaria)</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Partecipazione degli utenti al costo dei servizi</a:t>
            </a:r>
            <a:endParaRPr lang="it-IT" sz="2400" dirty="0">
              <a:effectLst/>
            </a:endParaRPr>
          </a:p>
        </p:txBody>
      </p:sp>
      <p:sp>
        <p:nvSpPr>
          <p:cNvPr id="3" name="Rettangolo 2">
            <a:extLst>
              <a:ext uri="{FF2B5EF4-FFF2-40B4-BE49-F238E27FC236}">
                <a16:creationId xmlns:a16="http://schemas.microsoft.com/office/drawing/2014/main" id="{FFBCF92E-DEEF-7840-80E1-69ABD84062E9}"/>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
        <p:nvSpPr>
          <p:cNvPr id="4" name="Rettangolo 3">
            <a:extLst>
              <a:ext uri="{FF2B5EF4-FFF2-40B4-BE49-F238E27FC236}">
                <a16:creationId xmlns:a16="http://schemas.microsoft.com/office/drawing/2014/main" id="{03268E18-FC0B-914B-9A39-3CCDA756B3A2}"/>
              </a:ext>
            </a:extLst>
          </p:cNvPr>
          <p:cNvSpPr/>
          <p:nvPr/>
        </p:nvSpPr>
        <p:spPr>
          <a:xfrm>
            <a:off x="364272" y="1237560"/>
            <a:ext cx="3285643" cy="461665"/>
          </a:xfrm>
          <a:prstGeom prst="rect">
            <a:avLst/>
          </a:prstGeom>
        </p:spPr>
        <p:txBody>
          <a:bodyPr wrap="none">
            <a:spAutoFit/>
          </a:bodyPr>
          <a:lstStyle/>
          <a:p>
            <a:r>
              <a:rPr lang="it-IT" sz="2400" dirty="0">
                <a:solidFill>
                  <a:srgbClr val="04617B"/>
                </a:solidFill>
              </a:rPr>
              <a:t>Le fonti di finanziamento</a:t>
            </a:r>
            <a:endParaRPr lang="it-IT" sz="2400" dirty="0"/>
          </a:p>
        </p:txBody>
      </p:sp>
    </p:spTree>
    <p:extLst>
      <p:ext uri="{BB962C8B-B14F-4D97-AF65-F5344CB8AC3E}">
        <p14:creationId xmlns:p14="http://schemas.microsoft.com/office/powerpoint/2010/main" val="1279219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AD553EF-F063-3F4B-819F-AE722B8630A9}"/>
              </a:ext>
            </a:extLst>
          </p:cNvPr>
          <p:cNvSpPr/>
          <p:nvPr/>
        </p:nvSpPr>
        <p:spPr>
          <a:xfrm>
            <a:off x="364272" y="1746046"/>
            <a:ext cx="11099183" cy="4893647"/>
          </a:xfrm>
          <a:prstGeom prst="rect">
            <a:avLst/>
          </a:prstGeom>
        </p:spPr>
        <p:txBody>
          <a:bodyPr wrap="square">
            <a:spAutoFit/>
          </a:bodyPr>
          <a:lstStyle/>
          <a:p>
            <a:r>
              <a:rPr lang="it-IT" sz="2400" dirty="0"/>
              <a:t>Il Consorzio, Ente strumentale delle Amministrazioni Comunali, dotato di personalità giuridica e di autonomia statutaria, finanziaria, gestionale, patrimoniale, regolamentare. I suoi organi sono:</a:t>
            </a:r>
          </a:p>
          <a:p>
            <a:endParaRPr lang="it-IT" sz="2400" dirty="0"/>
          </a:p>
          <a:p>
            <a:pPr marL="285750" indent="-285750">
              <a:buFont typeface="Arial" panose="020B0604020202020204" pitchFamily="34" charset="0"/>
              <a:buChar char="•"/>
            </a:pPr>
            <a:r>
              <a:rPr lang="it-IT" sz="2400" dirty="0"/>
              <a:t>Assemblea dei sindaci</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Consiglio di Amministrazione</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Direttore (e apparato tecnico)</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t>Revisore unico o collegio</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dirty="0">
                <a:effectLst/>
              </a:rPr>
              <a:t>Presidente</a:t>
            </a:r>
          </a:p>
        </p:txBody>
      </p:sp>
      <p:sp>
        <p:nvSpPr>
          <p:cNvPr id="3" name="Rettangolo 2">
            <a:extLst>
              <a:ext uri="{FF2B5EF4-FFF2-40B4-BE49-F238E27FC236}">
                <a16:creationId xmlns:a16="http://schemas.microsoft.com/office/drawing/2014/main" id="{93B32953-FA07-3942-B9AC-B5335C7F78F0}"/>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
        <p:nvSpPr>
          <p:cNvPr id="4" name="Rettangolo 3">
            <a:extLst>
              <a:ext uri="{FF2B5EF4-FFF2-40B4-BE49-F238E27FC236}">
                <a16:creationId xmlns:a16="http://schemas.microsoft.com/office/drawing/2014/main" id="{A43F0016-B348-084A-9F13-CAF45EC3597A}"/>
              </a:ext>
            </a:extLst>
          </p:cNvPr>
          <p:cNvSpPr/>
          <p:nvPr/>
        </p:nvSpPr>
        <p:spPr>
          <a:xfrm>
            <a:off x="364272" y="1099061"/>
            <a:ext cx="3776227" cy="461665"/>
          </a:xfrm>
          <a:prstGeom prst="rect">
            <a:avLst/>
          </a:prstGeom>
        </p:spPr>
        <p:txBody>
          <a:bodyPr wrap="none">
            <a:spAutoFit/>
          </a:bodyPr>
          <a:lstStyle/>
          <a:p>
            <a:r>
              <a:rPr lang="it-IT" sz="2400" dirty="0">
                <a:solidFill>
                  <a:srgbClr val="04617B"/>
                </a:solidFill>
              </a:rPr>
              <a:t>GLI ORGANI DEL CONSORZIO</a:t>
            </a:r>
          </a:p>
        </p:txBody>
      </p:sp>
    </p:spTree>
    <p:extLst>
      <p:ext uri="{BB962C8B-B14F-4D97-AF65-F5344CB8AC3E}">
        <p14:creationId xmlns:p14="http://schemas.microsoft.com/office/powerpoint/2010/main" val="2409447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D53AD09-9334-0645-931F-771014E0AB8D}"/>
              </a:ext>
            </a:extLst>
          </p:cNvPr>
          <p:cNvSpPr/>
          <p:nvPr/>
        </p:nvSpPr>
        <p:spPr>
          <a:xfrm>
            <a:off x="364272" y="2297800"/>
            <a:ext cx="11333357" cy="3139321"/>
          </a:xfrm>
          <a:prstGeom prst="rect">
            <a:avLst/>
          </a:prstGeom>
        </p:spPr>
        <p:txBody>
          <a:bodyPr wrap="square">
            <a:spAutoFit/>
          </a:bodyPr>
          <a:lstStyle/>
          <a:p>
            <a:pPr lvl="0" algn="just">
              <a:spcAft>
                <a:spcPts val="0"/>
              </a:spcAft>
            </a:pPr>
            <a:r>
              <a:rPr lang="it-IT" sz="2200" dirty="0">
                <a:ea typeface="Calibri" panose="020F0502020204030204" pitchFamily="34" charset="0"/>
                <a:cs typeface="Calibri" panose="020F0502020204030204" pitchFamily="34" charset="0"/>
              </a:rPr>
              <a:t>l’assemblea, è composta dai rappresentanti degli enti (Sindaco o suo delegato), ciascuno con responsabilità pari alla quota di partecipazione. </a:t>
            </a:r>
            <a:r>
              <a:rPr lang="it-IT" sz="2200" dirty="0">
                <a:ea typeface="Times New Roman" panose="02020603050405020304" pitchFamily="18" charset="0"/>
                <a:cs typeface="Calibri" panose="020F0502020204030204" pitchFamily="34" charset="0"/>
              </a:rPr>
              <a:t>L'Assemblea Consortile è l'organo di indirizzo e di controllo politico-amministrativo del Consorzio. Essa costituisce la sede istituzionale nella quale i Comuni consorziati mediano e sintetizzano gli interessi politici, economici e sociali rappresentati. All'Assemblea spetta il compito di stabilire gli indirizzi che guidano e coordinano le </a:t>
            </a:r>
            <a:r>
              <a:rPr lang="it-IT" sz="2200" dirty="0" err="1">
                <a:ea typeface="Times New Roman" panose="02020603050405020304" pitchFamily="18" charset="0"/>
                <a:cs typeface="Calibri" panose="020F0502020204030204" pitchFamily="34" charset="0"/>
              </a:rPr>
              <a:t>attivita</a:t>
            </a:r>
            <a:r>
              <a:rPr lang="it-IT" sz="2200" dirty="0">
                <a:ea typeface="Times New Roman" panose="02020603050405020304" pitchFamily="18" charset="0"/>
                <a:cs typeface="Calibri" panose="020F0502020204030204" pitchFamily="34" charset="0"/>
              </a:rPr>
              <a:t>̀ di amministrazione e gestione operativa, esercitando sulle stesse il controllo politico-amministrativo per assicurare che l'azione complessiva del Consorzio persegua gli obiettivi stabiliti con gli atti fondamentali. </a:t>
            </a:r>
            <a:r>
              <a:rPr lang="it-IT" sz="2200" dirty="0">
                <a:ea typeface="Calibri" panose="020F0502020204030204" pitchFamily="34" charset="0"/>
                <a:cs typeface="Calibri" panose="020F0502020204030204" pitchFamily="34" charset="0"/>
              </a:rPr>
              <a:t>L’assemblea elegge il Consiglio di Amministrazione (CDA) e ne approva gli atti fondamentali previsti dallo statuto.</a:t>
            </a:r>
            <a:endParaRPr lang="it-IT" sz="2200" dirty="0">
              <a:effectLst/>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AAAD3C9B-3B8F-8C45-970D-EA6803F9FFD8}"/>
              </a:ext>
            </a:extLst>
          </p:cNvPr>
          <p:cNvSpPr/>
          <p:nvPr/>
        </p:nvSpPr>
        <p:spPr>
          <a:xfrm>
            <a:off x="364272" y="1604208"/>
            <a:ext cx="2741584" cy="430887"/>
          </a:xfrm>
          <a:prstGeom prst="rect">
            <a:avLst/>
          </a:prstGeom>
        </p:spPr>
        <p:txBody>
          <a:bodyPr wrap="none">
            <a:spAutoFit/>
          </a:bodyPr>
          <a:lstStyle/>
          <a:p>
            <a:r>
              <a:rPr lang="it-IT" sz="2200" dirty="0">
                <a:solidFill>
                  <a:srgbClr val="04617B"/>
                </a:solidFill>
              </a:rPr>
              <a:t>L’assemblea consortile</a:t>
            </a:r>
          </a:p>
        </p:txBody>
      </p:sp>
      <p:sp>
        <p:nvSpPr>
          <p:cNvPr id="4" name="Rettangolo 3">
            <a:extLst>
              <a:ext uri="{FF2B5EF4-FFF2-40B4-BE49-F238E27FC236}">
                <a16:creationId xmlns:a16="http://schemas.microsoft.com/office/drawing/2014/main" id="{C89ADC87-BB2C-F44A-A6A9-5F0AD4674B17}"/>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Tree>
    <p:extLst>
      <p:ext uri="{BB962C8B-B14F-4D97-AF65-F5344CB8AC3E}">
        <p14:creationId xmlns:p14="http://schemas.microsoft.com/office/powerpoint/2010/main" val="44256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E4430EE-E7EE-7B4F-9676-7C669BF943AA}"/>
              </a:ext>
            </a:extLst>
          </p:cNvPr>
          <p:cNvSpPr/>
          <p:nvPr/>
        </p:nvSpPr>
        <p:spPr>
          <a:xfrm>
            <a:off x="364272" y="1579859"/>
            <a:ext cx="10976518" cy="1477328"/>
          </a:xfrm>
          <a:prstGeom prst="rect">
            <a:avLst/>
          </a:prstGeom>
        </p:spPr>
        <p:txBody>
          <a:bodyPr wrap="square">
            <a:spAutoFit/>
          </a:bodyPr>
          <a:lstStyle/>
          <a:p>
            <a:r>
              <a:rPr lang="it-IT" dirty="0"/>
              <a:t>  1)L’Assemblea adotta le modifiche della convenzione e dello statuto;</a:t>
            </a:r>
          </a:p>
          <a:p>
            <a:endParaRPr lang="it-IT" dirty="0"/>
          </a:p>
          <a:p>
            <a:r>
              <a:rPr lang="it-IT" dirty="0"/>
              <a:t>  2) L’Assemblea:</a:t>
            </a:r>
          </a:p>
          <a:p>
            <a:r>
              <a:rPr lang="it-IT" dirty="0"/>
              <a:t>  a) elegge il Presidente e il Vice Presidente dell’Assemblea,</a:t>
            </a:r>
          </a:p>
          <a:p>
            <a:r>
              <a:rPr lang="it-IT" dirty="0"/>
              <a:t>  b) elegge il Consiglio di Amministrazione,</a:t>
            </a:r>
            <a:endParaRPr lang="it-IT" dirty="0">
              <a:effectLst/>
            </a:endParaRPr>
          </a:p>
        </p:txBody>
      </p:sp>
      <p:sp>
        <p:nvSpPr>
          <p:cNvPr id="3" name="Rettangolo 2">
            <a:extLst>
              <a:ext uri="{FF2B5EF4-FFF2-40B4-BE49-F238E27FC236}">
                <a16:creationId xmlns:a16="http://schemas.microsoft.com/office/drawing/2014/main" id="{5BB11050-8DBB-654A-AFBA-ADA192A7A802}"/>
              </a:ext>
            </a:extLst>
          </p:cNvPr>
          <p:cNvSpPr/>
          <p:nvPr/>
        </p:nvSpPr>
        <p:spPr>
          <a:xfrm>
            <a:off x="550124" y="2947454"/>
            <a:ext cx="10790666" cy="923330"/>
          </a:xfrm>
          <a:prstGeom prst="rect">
            <a:avLst/>
          </a:prstGeom>
        </p:spPr>
        <p:txBody>
          <a:bodyPr wrap="square">
            <a:spAutoFit/>
          </a:bodyPr>
          <a:lstStyle/>
          <a:p>
            <a:r>
              <a:rPr lang="it-IT" dirty="0"/>
              <a:t>c) pronuncia la sospensione, la revoca  e la decadenza dei componenti del Consiglio di Amministrazione</a:t>
            </a:r>
          </a:p>
          <a:p>
            <a:r>
              <a:rPr lang="it-IT" dirty="0"/>
              <a:t>d) nomina il Segretario del Consorzio e ne stabilisce il compenso,</a:t>
            </a:r>
          </a:p>
          <a:p>
            <a:r>
              <a:rPr lang="it-IT" dirty="0"/>
              <a:t>e) nomina l’Organo di Revisione e ne stabilisce il compenso,</a:t>
            </a:r>
          </a:p>
        </p:txBody>
      </p:sp>
      <p:sp>
        <p:nvSpPr>
          <p:cNvPr id="6" name="Rettangolo 5">
            <a:extLst>
              <a:ext uri="{FF2B5EF4-FFF2-40B4-BE49-F238E27FC236}">
                <a16:creationId xmlns:a16="http://schemas.microsoft.com/office/drawing/2014/main" id="{6369B61A-B3AB-E74E-9317-181ADFDD5B16}"/>
              </a:ext>
            </a:extLst>
          </p:cNvPr>
          <p:cNvSpPr/>
          <p:nvPr/>
        </p:nvSpPr>
        <p:spPr>
          <a:xfrm>
            <a:off x="364272" y="1005487"/>
            <a:ext cx="8337395" cy="369332"/>
          </a:xfrm>
          <a:prstGeom prst="rect">
            <a:avLst/>
          </a:prstGeom>
        </p:spPr>
        <p:txBody>
          <a:bodyPr wrap="square">
            <a:spAutoFit/>
          </a:bodyPr>
          <a:lstStyle/>
          <a:p>
            <a:r>
              <a:rPr lang="it-IT" dirty="0">
                <a:solidFill>
                  <a:srgbClr val="04617B"/>
                </a:solidFill>
              </a:rPr>
              <a:t>Elenco Competenze Assemblea Consorzio a titolo esemplificativo e non esaustivo</a:t>
            </a:r>
          </a:p>
        </p:txBody>
      </p:sp>
      <p:sp>
        <p:nvSpPr>
          <p:cNvPr id="7" name="Rettangolo 6">
            <a:extLst>
              <a:ext uri="{FF2B5EF4-FFF2-40B4-BE49-F238E27FC236}">
                <a16:creationId xmlns:a16="http://schemas.microsoft.com/office/drawing/2014/main" id="{2BD6283D-2C3C-964E-9360-167AC5FA0519}"/>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
        <p:nvSpPr>
          <p:cNvPr id="8" name="Rettangolo 7">
            <a:extLst>
              <a:ext uri="{FF2B5EF4-FFF2-40B4-BE49-F238E27FC236}">
                <a16:creationId xmlns:a16="http://schemas.microsoft.com/office/drawing/2014/main" id="{03E4EA38-8662-834D-BCF3-933671DB22FF}"/>
              </a:ext>
            </a:extLst>
          </p:cNvPr>
          <p:cNvSpPr/>
          <p:nvPr/>
        </p:nvSpPr>
        <p:spPr>
          <a:xfrm>
            <a:off x="550125" y="4095372"/>
            <a:ext cx="10790666" cy="2585323"/>
          </a:xfrm>
          <a:prstGeom prst="rect">
            <a:avLst/>
          </a:prstGeom>
        </p:spPr>
        <p:txBody>
          <a:bodyPr wrap="square">
            <a:spAutoFit/>
          </a:bodyPr>
          <a:lstStyle/>
          <a:p>
            <a:r>
              <a:rPr lang="it-IT" dirty="0"/>
              <a:t>3)L’Assemblea approva, su proposta del Consiglio di Amministrazione:</a:t>
            </a:r>
          </a:p>
          <a:p>
            <a:r>
              <a:rPr lang="it-IT" dirty="0"/>
              <a:t>a)i programmi, il bilancio annuale e pluriennale e le relative variazioni, il rendiconto e gli atti di programmazione,</a:t>
            </a:r>
          </a:p>
          <a:p>
            <a:r>
              <a:rPr lang="it-IT" dirty="0"/>
              <a:t>b) la carta dei servizi e gli altri regolamenti previsti dalle leggi e dallo Statuto,</a:t>
            </a:r>
          </a:p>
          <a:p>
            <a:r>
              <a:rPr lang="it-IT" dirty="0"/>
              <a:t>c) i criteri generali in materia di ordinamento degli uffici e dei servizi,</a:t>
            </a:r>
          </a:p>
          <a:p>
            <a:r>
              <a:rPr lang="it-IT" dirty="0"/>
              <a:t>d) gli atti di disposizione relativi al patrimonio consortile e la contrazione di mutui e prestiti obbligazionari,</a:t>
            </a:r>
          </a:p>
          <a:p>
            <a:r>
              <a:rPr lang="it-IT" dirty="0"/>
              <a:t>e) la convenzioni previste dallo Statuto,</a:t>
            </a:r>
          </a:p>
          <a:p>
            <a:r>
              <a:rPr lang="it-IT" dirty="0" err="1"/>
              <a:t>f</a:t>
            </a:r>
            <a:r>
              <a:rPr lang="it-IT" dirty="0"/>
              <a:t>) l’aggiornamento delle quote millesimali di cui all’art. 7, comma 5, della Convenzione.</a:t>
            </a:r>
            <a:endParaRPr lang="it-IT" dirty="0">
              <a:solidFill>
                <a:srgbClr val="0BD1DA"/>
              </a:solidFill>
            </a:endParaRPr>
          </a:p>
          <a:p>
            <a:endParaRPr lang="it-IT" dirty="0"/>
          </a:p>
          <a:p>
            <a:r>
              <a:rPr lang="it-IT" dirty="0"/>
              <a:t>4) Gli atti di competenza dell’Assemblea sono atti fondamentali</a:t>
            </a:r>
            <a:endParaRPr lang="it-IT" dirty="0">
              <a:effectLst/>
            </a:endParaRPr>
          </a:p>
        </p:txBody>
      </p:sp>
    </p:spTree>
    <p:extLst>
      <p:ext uri="{BB962C8B-B14F-4D97-AF65-F5344CB8AC3E}">
        <p14:creationId xmlns:p14="http://schemas.microsoft.com/office/powerpoint/2010/main" val="124350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2CBFE45-6C52-E740-AB16-2C658FD847FC}"/>
              </a:ext>
            </a:extLst>
          </p:cNvPr>
          <p:cNvSpPr/>
          <p:nvPr/>
        </p:nvSpPr>
        <p:spPr>
          <a:xfrm>
            <a:off x="315950" y="1746705"/>
            <a:ext cx="11370528" cy="1446550"/>
          </a:xfrm>
          <a:prstGeom prst="rect">
            <a:avLst/>
          </a:prstGeom>
        </p:spPr>
        <p:txBody>
          <a:bodyPr wrap="square">
            <a:spAutoFit/>
          </a:bodyPr>
          <a:lstStyle/>
          <a:p>
            <a:pPr algn="just"/>
            <a:r>
              <a:rPr lang="it-IT" sz="2200" dirty="0"/>
              <a:t>Il Consiglio di Amministrazione è composto da membri, compresi il Presidente e il Vice Presidente, che debbono essere scelti dall’Assemblea fuori dal suo seno.</a:t>
            </a:r>
          </a:p>
          <a:p>
            <a:pPr algn="just"/>
            <a:r>
              <a:rPr lang="it-IT" sz="2200" dirty="0"/>
              <a:t>Il Consiglio di Amministrazione resta in carica per la durata di cinque anni.</a:t>
            </a:r>
          </a:p>
          <a:p>
            <a:pPr algn="just"/>
            <a:r>
              <a:rPr lang="it-IT" sz="2200" dirty="0"/>
              <a:t>I componenti del Consiglio di Amministrazione sono rieleggibili.</a:t>
            </a:r>
          </a:p>
        </p:txBody>
      </p:sp>
      <p:sp>
        <p:nvSpPr>
          <p:cNvPr id="4" name="Rettangolo 3">
            <a:extLst>
              <a:ext uri="{FF2B5EF4-FFF2-40B4-BE49-F238E27FC236}">
                <a16:creationId xmlns:a16="http://schemas.microsoft.com/office/drawing/2014/main" id="{8B2EBE89-4D1A-1947-AB6A-D48095C4E3BC}"/>
              </a:ext>
            </a:extLst>
          </p:cNvPr>
          <p:cNvSpPr/>
          <p:nvPr/>
        </p:nvSpPr>
        <p:spPr>
          <a:xfrm>
            <a:off x="315950" y="3777351"/>
            <a:ext cx="11370528" cy="2462213"/>
          </a:xfrm>
          <a:prstGeom prst="rect">
            <a:avLst/>
          </a:prstGeom>
        </p:spPr>
        <p:txBody>
          <a:bodyPr wrap="square">
            <a:spAutoFit/>
          </a:bodyPr>
          <a:lstStyle/>
          <a:p>
            <a:pPr algn="just"/>
            <a:r>
              <a:rPr lang="it-IT" sz="2200" dirty="0">
                <a:ea typeface="Calibri" panose="020F0502020204030204" pitchFamily="34" charset="0"/>
              </a:rPr>
              <a:t>Il Consiglio di Amministrazione del Consorzio è l’organo di indirizzo, di amministrazione e di controllo dell’</a:t>
            </a:r>
            <a:r>
              <a:rPr lang="it-IT" sz="2200" dirty="0" err="1">
                <a:ea typeface="Calibri" panose="020F0502020204030204" pitchFamily="34" charset="0"/>
              </a:rPr>
              <a:t>attivita</a:t>
            </a:r>
            <a:r>
              <a:rPr lang="it-IT" sz="2200" dirty="0">
                <a:ea typeface="Calibri" panose="020F0502020204030204" pitchFamily="34" charset="0"/>
              </a:rPr>
              <a:t>̀ dell’Ente. Esso compie, nel rispetto degli indirizzi sanciti dall’Assemblea Consortile, tutti gli atti di amministrazione e di controllo che non siano devoluti dalla legge o dallo Statuto ad altri organi. In particolare, il Consiglio di Amministrazione ha la competenza esclusiva ad adottare, su proposta del Direttore, il Bilancio annuale di Previsione, il Bilancio Pluriennale, il Piano Programma, le variazioni al Bilancio ed il Rendiconto della Gestione, per poi sottoporli all’approvazione dell’Assemblea.</a:t>
            </a:r>
            <a:r>
              <a:rPr lang="it-IT" sz="2200" dirty="0"/>
              <a:t> </a:t>
            </a:r>
          </a:p>
        </p:txBody>
      </p:sp>
      <p:sp>
        <p:nvSpPr>
          <p:cNvPr id="5" name="Rettangolo 4">
            <a:extLst>
              <a:ext uri="{FF2B5EF4-FFF2-40B4-BE49-F238E27FC236}">
                <a16:creationId xmlns:a16="http://schemas.microsoft.com/office/drawing/2014/main" id="{31F476A2-2AD9-F24C-903D-0110D05C0A08}"/>
              </a:ext>
            </a:extLst>
          </p:cNvPr>
          <p:cNvSpPr/>
          <p:nvPr/>
        </p:nvSpPr>
        <p:spPr>
          <a:xfrm>
            <a:off x="364272" y="1069376"/>
            <a:ext cx="3690434" cy="430887"/>
          </a:xfrm>
          <a:prstGeom prst="rect">
            <a:avLst/>
          </a:prstGeom>
        </p:spPr>
        <p:txBody>
          <a:bodyPr wrap="none">
            <a:spAutoFit/>
          </a:bodyPr>
          <a:lstStyle/>
          <a:p>
            <a:r>
              <a:rPr lang="it-IT" sz="2200" dirty="0">
                <a:solidFill>
                  <a:srgbClr val="04617B"/>
                </a:solidFill>
              </a:rPr>
              <a:t>Il Consiglio di Amministrazione</a:t>
            </a:r>
          </a:p>
        </p:txBody>
      </p:sp>
      <p:sp>
        <p:nvSpPr>
          <p:cNvPr id="6" name="Rettangolo 5">
            <a:extLst>
              <a:ext uri="{FF2B5EF4-FFF2-40B4-BE49-F238E27FC236}">
                <a16:creationId xmlns:a16="http://schemas.microsoft.com/office/drawing/2014/main" id="{B5473E79-7222-554B-A3C5-757F03389862}"/>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Tree>
    <p:extLst>
      <p:ext uri="{BB962C8B-B14F-4D97-AF65-F5344CB8AC3E}">
        <p14:creationId xmlns:p14="http://schemas.microsoft.com/office/powerpoint/2010/main" val="1980477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21A2D52-7371-034E-A70A-F81F8F310526}"/>
              </a:ext>
            </a:extLst>
          </p:cNvPr>
          <p:cNvSpPr/>
          <p:nvPr/>
        </p:nvSpPr>
        <p:spPr>
          <a:xfrm>
            <a:off x="234173" y="2153306"/>
            <a:ext cx="11385395" cy="2031325"/>
          </a:xfrm>
          <a:prstGeom prst="rect">
            <a:avLst/>
          </a:prstGeom>
        </p:spPr>
        <p:txBody>
          <a:bodyPr wrap="square">
            <a:spAutoFit/>
          </a:bodyPr>
          <a:lstStyle/>
          <a:p>
            <a:r>
              <a:rPr lang="it-IT" dirty="0">
                <a:solidFill>
                  <a:srgbClr val="0BD1DA"/>
                </a:solidFill>
              </a:rPr>
              <a:t>  </a:t>
            </a:r>
            <a:r>
              <a:rPr lang="it-IT" dirty="0"/>
              <a:t>a) approvare il piano esecutivo gestionale;</a:t>
            </a:r>
          </a:p>
          <a:p>
            <a:r>
              <a:rPr lang="it-IT" dirty="0">
                <a:solidFill>
                  <a:srgbClr val="0BD1DA"/>
                </a:solidFill>
              </a:rPr>
              <a:t>  </a:t>
            </a:r>
            <a:r>
              <a:rPr lang="it-IT" dirty="0"/>
              <a:t>b) deliberare i prelevamenti dal fondo di riserva;</a:t>
            </a:r>
          </a:p>
          <a:p>
            <a:r>
              <a:rPr lang="it-IT" dirty="0">
                <a:solidFill>
                  <a:srgbClr val="0BD1DA"/>
                </a:solidFill>
              </a:rPr>
              <a:t>  </a:t>
            </a:r>
            <a:r>
              <a:rPr lang="it-IT" dirty="0"/>
              <a:t>e) autorizzare la sottoscrizione dei contratti collettivi decentrati di lavoro;</a:t>
            </a:r>
          </a:p>
          <a:p>
            <a:r>
              <a:rPr lang="it-IT" dirty="0">
                <a:solidFill>
                  <a:srgbClr val="0BD1DA"/>
                </a:solidFill>
              </a:rPr>
              <a:t>  </a:t>
            </a:r>
            <a:r>
              <a:rPr lang="it-IT" dirty="0" err="1"/>
              <a:t>f</a:t>
            </a:r>
            <a:r>
              <a:rPr lang="it-IT" dirty="0"/>
              <a:t>) approvare gli accordi con l’A.S.L. per la gestione delle attività a rilievo sanitario e per l’integrazione tra servizi sociali e sanitari;</a:t>
            </a:r>
          </a:p>
          <a:p>
            <a:r>
              <a:rPr lang="it-IT" dirty="0">
                <a:solidFill>
                  <a:srgbClr val="0BD1DA"/>
                </a:solidFill>
              </a:rPr>
              <a:t>  </a:t>
            </a:r>
            <a:r>
              <a:rPr lang="it-IT" dirty="0"/>
              <a:t>g) adottare i regolamenti sull’ordinamento degli uffici e dei servizi, le dotazioni organiche e le relative variazioni nel rispetto dei criteri generali stabiliti dall’Assemblea Consortile e dal regolamento sull’ordinamento degli uffici e dei servizi;</a:t>
            </a:r>
            <a:endParaRPr lang="it-IT" dirty="0">
              <a:effectLst/>
            </a:endParaRPr>
          </a:p>
        </p:txBody>
      </p:sp>
      <p:sp>
        <p:nvSpPr>
          <p:cNvPr id="3" name="Rettangolo 2">
            <a:extLst>
              <a:ext uri="{FF2B5EF4-FFF2-40B4-BE49-F238E27FC236}">
                <a16:creationId xmlns:a16="http://schemas.microsoft.com/office/drawing/2014/main" id="{67EEE7CB-A650-0545-AB91-C71EF9618D96}"/>
              </a:ext>
            </a:extLst>
          </p:cNvPr>
          <p:cNvSpPr/>
          <p:nvPr/>
        </p:nvSpPr>
        <p:spPr>
          <a:xfrm>
            <a:off x="364271" y="1543646"/>
            <a:ext cx="11255297" cy="646331"/>
          </a:xfrm>
          <a:prstGeom prst="rect">
            <a:avLst/>
          </a:prstGeom>
        </p:spPr>
        <p:txBody>
          <a:bodyPr wrap="square">
            <a:spAutoFit/>
          </a:bodyPr>
          <a:lstStyle/>
          <a:p>
            <a:r>
              <a:rPr lang="it-IT" dirty="0"/>
              <a:t>1) Il Consiglio di Amministrazione compie, in attuazione degli indirizzi espressi dall’Assemblea, tutti gli atti di amministrazione che non siano attribuiti dalla legge o dallo Statuto ad altri organi. Si occupa di:</a:t>
            </a:r>
          </a:p>
        </p:txBody>
      </p:sp>
      <p:sp>
        <p:nvSpPr>
          <p:cNvPr id="4" name="Rettangolo 3">
            <a:extLst>
              <a:ext uri="{FF2B5EF4-FFF2-40B4-BE49-F238E27FC236}">
                <a16:creationId xmlns:a16="http://schemas.microsoft.com/office/drawing/2014/main" id="{6430D1C1-338D-0A4F-9922-6A45C5E21001}"/>
              </a:ext>
            </a:extLst>
          </p:cNvPr>
          <p:cNvSpPr/>
          <p:nvPr/>
        </p:nvSpPr>
        <p:spPr>
          <a:xfrm>
            <a:off x="364272" y="1040775"/>
            <a:ext cx="7378390" cy="369332"/>
          </a:xfrm>
          <a:prstGeom prst="rect">
            <a:avLst/>
          </a:prstGeom>
        </p:spPr>
        <p:txBody>
          <a:bodyPr wrap="square">
            <a:spAutoFit/>
          </a:bodyPr>
          <a:lstStyle/>
          <a:p>
            <a:r>
              <a:rPr lang="it-IT" dirty="0">
                <a:solidFill>
                  <a:srgbClr val="04617B"/>
                </a:solidFill>
              </a:rPr>
              <a:t>Elenco Competenze CDA Consorzio a titolo esemplificativo e non esaustivo</a:t>
            </a:r>
          </a:p>
        </p:txBody>
      </p:sp>
      <p:sp>
        <p:nvSpPr>
          <p:cNvPr id="5" name="Rettangolo 4">
            <a:extLst>
              <a:ext uri="{FF2B5EF4-FFF2-40B4-BE49-F238E27FC236}">
                <a16:creationId xmlns:a16="http://schemas.microsoft.com/office/drawing/2014/main" id="{8CBFF9B9-698D-1942-96CB-2CBA39B2BEBC}"/>
              </a:ext>
            </a:extLst>
          </p:cNvPr>
          <p:cNvSpPr/>
          <p:nvPr/>
        </p:nvSpPr>
        <p:spPr>
          <a:xfrm>
            <a:off x="375421" y="4194126"/>
            <a:ext cx="11244147" cy="1200329"/>
          </a:xfrm>
          <a:prstGeom prst="rect">
            <a:avLst/>
          </a:prstGeom>
        </p:spPr>
        <p:txBody>
          <a:bodyPr wrap="square">
            <a:spAutoFit/>
          </a:bodyPr>
          <a:lstStyle/>
          <a:p>
            <a:r>
              <a:rPr lang="it-IT" dirty="0"/>
              <a:t>h) determinare i misuratori e i modelli di rilevazione del controllo economico interno di gestione;</a:t>
            </a:r>
          </a:p>
          <a:p>
            <a:r>
              <a:rPr lang="it-IT" dirty="0" err="1"/>
              <a:t>j</a:t>
            </a:r>
            <a:r>
              <a:rPr lang="it-IT" dirty="0"/>
              <a:t>) presentare all’Assemblea le proposte di verifica territoriale e qualitativa dei servizi assegnati, con i relativi costi;</a:t>
            </a:r>
          </a:p>
          <a:p>
            <a:r>
              <a:rPr lang="it-IT" dirty="0"/>
              <a:t>k) svolgere attività propositiva e di impulso nei confronti dell’Assemblea e predisporre gli atti indicati dalla legge o dallo Statuto.</a:t>
            </a:r>
            <a:endParaRPr lang="it-IT" dirty="0">
              <a:effectLst/>
            </a:endParaRPr>
          </a:p>
        </p:txBody>
      </p:sp>
      <p:sp>
        <p:nvSpPr>
          <p:cNvPr id="6" name="Rettangolo 5">
            <a:extLst>
              <a:ext uri="{FF2B5EF4-FFF2-40B4-BE49-F238E27FC236}">
                <a16:creationId xmlns:a16="http://schemas.microsoft.com/office/drawing/2014/main" id="{F841F670-D43D-FD42-80FF-4D6590A51CD9}"/>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
        <p:nvSpPr>
          <p:cNvPr id="7" name="Rettangolo 6">
            <a:extLst>
              <a:ext uri="{FF2B5EF4-FFF2-40B4-BE49-F238E27FC236}">
                <a16:creationId xmlns:a16="http://schemas.microsoft.com/office/drawing/2014/main" id="{16789720-0CA7-8047-BBAE-FED33516858B}"/>
              </a:ext>
            </a:extLst>
          </p:cNvPr>
          <p:cNvSpPr/>
          <p:nvPr/>
        </p:nvSpPr>
        <p:spPr>
          <a:xfrm>
            <a:off x="330816" y="5394455"/>
            <a:ext cx="11288752" cy="1200329"/>
          </a:xfrm>
          <a:prstGeom prst="rect">
            <a:avLst/>
          </a:prstGeom>
        </p:spPr>
        <p:txBody>
          <a:bodyPr wrap="square">
            <a:spAutoFit/>
          </a:bodyPr>
          <a:lstStyle/>
          <a:p>
            <a:r>
              <a:rPr lang="it-IT" dirty="0"/>
              <a:t>2) Adotta tutti gli atti necessari per l’attuazione delle deliberazioni dell’Assemblea.</a:t>
            </a:r>
          </a:p>
          <a:p>
            <a:r>
              <a:rPr lang="it-IT" dirty="0"/>
              <a:t>3) Riferisce annualmente all’Assemblea sulla propria attività.</a:t>
            </a:r>
          </a:p>
          <a:p>
            <a:r>
              <a:rPr lang="it-IT" dirty="0"/>
              <a:t>4) Il Consiglio di Amministrazione può adottare in via d’urgenza le deliberazioni attinenti alle variazioni del Bilancio;</a:t>
            </a:r>
          </a:p>
          <a:p>
            <a:r>
              <a:rPr lang="it-IT" dirty="0"/>
              <a:t>5) Nomina il Direttore sulla base degli indirizzi dell’Assemblea in conformità </a:t>
            </a:r>
            <a:endParaRPr lang="it-IT" dirty="0">
              <a:effectLst/>
            </a:endParaRPr>
          </a:p>
        </p:txBody>
      </p:sp>
    </p:spTree>
    <p:extLst>
      <p:ext uri="{BB962C8B-B14F-4D97-AF65-F5344CB8AC3E}">
        <p14:creationId xmlns:p14="http://schemas.microsoft.com/office/powerpoint/2010/main" val="141315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BADD070-D97A-454E-9DB9-1613C8B95D58}"/>
              </a:ext>
            </a:extLst>
          </p:cNvPr>
          <p:cNvSpPr/>
          <p:nvPr/>
        </p:nvSpPr>
        <p:spPr>
          <a:xfrm>
            <a:off x="364272" y="2695210"/>
            <a:ext cx="11210694" cy="2677656"/>
          </a:xfrm>
          <a:prstGeom prst="rect">
            <a:avLst/>
          </a:prstGeom>
        </p:spPr>
        <p:txBody>
          <a:bodyPr wrap="square">
            <a:spAutoFit/>
          </a:bodyPr>
          <a:lstStyle/>
          <a:p>
            <a:pPr lvl="0" algn="just">
              <a:spcAft>
                <a:spcPts val="0"/>
              </a:spcAft>
            </a:pPr>
            <a:r>
              <a:rPr lang="it-IT" sz="2400" dirty="0">
                <a:ea typeface="Calibri" panose="020F0502020204030204" pitchFamily="34" charset="0"/>
                <a:cs typeface="Calibri" panose="020F0502020204030204" pitchFamily="34" charset="0"/>
              </a:rPr>
              <a:t>Il Presidente, rappresenta il consorzio, convoca e presiede il CDA. </a:t>
            </a:r>
            <a:r>
              <a:rPr lang="it-IT" sz="2400" dirty="0">
                <a:ea typeface="Times New Roman" panose="02020603050405020304" pitchFamily="18" charset="0"/>
                <a:cs typeface="Calibri" panose="020F0502020204030204" pitchFamily="34" charset="0"/>
              </a:rPr>
              <a:t>Egli rappresenta il Consorzio ed esercita le funzioni che gli sono attribuite dallo Statuto e dai regolamenti, partecipa all’assemblea. E' l'organo di raccordo fra l'Assemblea ed il Consiglio di Amministrazione ed ha il compito di coordinare l'</a:t>
            </a:r>
            <a:r>
              <a:rPr lang="it-IT" sz="2400" dirty="0" err="1">
                <a:ea typeface="Times New Roman" panose="02020603050405020304" pitchFamily="18" charset="0"/>
                <a:cs typeface="Calibri" panose="020F0502020204030204" pitchFamily="34" charset="0"/>
              </a:rPr>
              <a:t>attivita</a:t>
            </a:r>
            <a:r>
              <a:rPr lang="it-IT" sz="2400" dirty="0">
                <a:ea typeface="Times New Roman" panose="02020603050405020304" pitchFamily="18" charset="0"/>
                <a:cs typeface="Calibri" panose="020F0502020204030204" pitchFamily="34" charset="0"/>
              </a:rPr>
              <a:t>̀ d'indirizzo con quella di governo e di amministrazione; assicura inoltre l'unità delle </a:t>
            </a:r>
            <a:r>
              <a:rPr lang="it-IT" sz="2400" dirty="0" err="1">
                <a:ea typeface="Times New Roman" panose="02020603050405020304" pitchFamily="18" charset="0"/>
                <a:cs typeface="Calibri" panose="020F0502020204030204" pitchFamily="34" charset="0"/>
              </a:rPr>
              <a:t>attivita</a:t>
            </a:r>
            <a:r>
              <a:rPr lang="it-IT" sz="2400" dirty="0">
                <a:ea typeface="Times New Roman" panose="02020603050405020304" pitchFamily="18" charset="0"/>
                <a:cs typeface="Calibri" panose="020F0502020204030204" pitchFamily="34" charset="0"/>
              </a:rPr>
              <a:t>̀ del Consorzio. Il Presidente è nominato dall’Assemblea Consortile con voto unanime tra i membri del Consiglio di Amministrazione.</a:t>
            </a:r>
            <a:endParaRPr lang="it-IT" sz="2400" dirty="0">
              <a:effectLst/>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168EEB7E-9D67-3A49-934C-055A3964ECFB}"/>
              </a:ext>
            </a:extLst>
          </p:cNvPr>
          <p:cNvSpPr/>
          <p:nvPr/>
        </p:nvSpPr>
        <p:spPr>
          <a:xfrm>
            <a:off x="364272" y="1573182"/>
            <a:ext cx="1734770" cy="461665"/>
          </a:xfrm>
          <a:prstGeom prst="rect">
            <a:avLst/>
          </a:prstGeom>
        </p:spPr>
        <p:txBody>
          <a:bodyPr wrap="none">
            <a:spAutoFit/>
          </a:bodyPr>
          <a:lstStyle/>
          <a:p>
            <a:r>
              <a:rPr lang="it-IT" sz="2400" dirty="0">
                <a:solidFill>
                  <a:srgbClr val="04617B"/>
                </a:solidFill>
              </a:rPr>
              <a:t>Il Presidente</a:t>
            </a:r>
          </a:p>
        </p:txBody>
      </p:sp>
      <p:sp>
        <p:nvSpPr>
          <p:cNvPr id="6" name="Rettangolo 5">
            <a:extLst>
              <a:ext uri="{FF2B5EF4-FFF2-40B4-BE49-F238E27FC236}">
                <a16:creationId xmlns:a16="http://schemas.microsoft.com/office/drawing/2014/main" id="{A8475D09-6F0E-C742-9E05-8DB0C7F50746}"/>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Tree>
    <p:extLst>
      <p:ext uri="{BB962C8B-B14F-4D97-AF65-F5344CB8AC3E}">
        <p14:creationId xmlns:p14="http://schemas.microsoft.com/office/powerpoint/2010/main" val="368697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01667" y="1118074"/>
            <a:ext cx="10972938" cy="1631216"/>
          </a:xfrm>
          <a:prstGeom prst="rect">
            <a:avLst/>
          </a:prstGeom>
        </p:spPr>
        <p:txBody>
          <a:bodyPr wrap="square">
            <a:spAutoFit/>
          </a:bodyPr>
          <a:lstStyle/>
          <a:p>
            <a:pPr marL="285750" indent="-285750">
              <a:buFont typeface="Arial" panose="020B0604020202020204" pitchFamily="34" charset="0"/>
              <a:buChar char="•"/>
            </a:pPr>
            <a:r>
              <a:rPr lang="it-IT" sz="2000" dirty="0">
                <a:solidFill>
                  <a:srgbClr val="000000"/>
                </a:solidFill>
              </a:rPr>
              <a:t>Il Piemonte è costituito da 1.181 Comuni, con otto capoluoghi di Provincia (Alessandria, Asti, Cuneo, Torino, Vercelli, Novara, Biella, Verbania)</a:t>
            </a:r>
          </a:p>
          <a:p>
            <a:pPr marL="285750" indent="-285750">
              <a:buFont typeface="Arial" panose="020B0604020202020204" pitchFamily="34" charset="0"/>
              <a:buChar char="•"/>
            </a:pPr>
            <a:r>
              <a:rPr lang="it-IT" sz="2000" dirty="0">
                <a:solidFill>
                  <a:srgbClr val="000000"/>
                </a:solidFill>
              </a:rPr>
              <a:t>E’ la regione italiana con il numero più elevato di piccoli comuni: 1.045 hanno meno di 5.000 abitanti</a:t>
            </a:r>
          </a:p>
          <a:p>
            <a:pPr marL="285750" indent="-285750">
              <a:buFont typeface="Arial" panose="020B0604020202020204" pitchFamily="34" charset="0"/>
              <a:buChar char="•"/>
            </a:pPr>
            <a:r>
              <a:rPr lang="it-IT" sz="2000" dirty="0">
                <a:solidFill>
                  <a:srgbClr val="000000"/>
                </a:solidFill>
              </a:rPr>
              <a:t>La prevalenza di questi Comuni ha una popolazione media inferiore a 500 unità, (il più piccolo,</a:t>
            </a:r>
          </a:p>
          <a:p>
            <a:pPr marL="285750" indent="-285750">
              <a:buFont typeface="Arial" panose="020B0604020202020204" pitchFamily="34" charset="0"/>
              <a:buChar char="•"/>
            </a:pPr>
            <a:r>
              <a:rPr lang="it-IT" sz="2000" dirty="0">
                <a:solidFill>
                  <a:srgbClr val="000000"/>
                </a:solidFill>
              </a:rPr>
              <a:t>Moncenisio [TO], ha 30 residenti e una superficie di Kmq 3,98)</a:t>
            </a:r>
            <a:endParaRPr lang="it-IT" sz="2000" dirty="0"/>
          </a:p>
        </p:txBody>
      </p:sp>
      <p:sp>
        <p:nvSpPr>
          <p:cNvPr id="2" name="CasellaDiTesto 1"/>
          <p:cNvSpPr txBox="1"/>
          <p:nvPr/>
        </p:nvSpPr>
        <p:spPr>
          <a:xfrm>
            <a:off x="501667" y="3512085"/>
            <a:ext cx="5291392" cy="1631216"/>
          </a:xfrm>
          <a:prstGeom prst="rect">
            <a:avLst/>
          </a:prstGeom>
          <a:noFill/>
        </p:spPr>
        <p:txBody>
          <a:bodyPr wrap="square" rtlCol="0">
            <a:spAutoFit/>
          </a:bodyPr>
          <a:lstStyle/>
          <a:p>
            <a:pPr algn="ctr"/>
            <a:r>
              <a:rPr lang="it-IT" sz="2000" i="1" dirty="0"/>
              <a:t>«Questa peculiarità territoriale ci fa riflettere sulle scelte compiute a favore di una gestione associata dei servizi  quale leva per migliorare il rendimento del Welfare territoriale» </a:t>
            </a:r>
            <a:r>
              <a:rPr lang="it-IT" sz="2000" dirty="0"/>
              <a:t>(Nava, </a:t>
            </a:r>
            <a:r>
              <a:rPr lang="it-IT" sz="2000" dirty="0" err="1"/>
              <a:t>Pomatto</a:t>
            </a:r>
            <a:r>
              <a:rPr lang="it-IT" sz="2000" dirty="0"/>
              <a:t>, 2020)</a:t>
            </a:r>
          </a:p>
        </p:txBody>
      </p:sp>
      <p:sp>
        <p:nvSpPr>
          <p:cNvPr id="3" name="Rettangolo 2">
            <a:extLst>
              <a:ext uri="{FF2B5EF4-FFF2-40B4-BE49-F238E27FC236}">
                <a16:creationId xmlns:a16="http://schemas.microsoft.com/office/drawing/2014/main" id="{5F0DBA48-D094-4648-B8BF-658C92B36AC2}"/>
              </a:ext>
            </a:extLst>
          </p:cNvPr>
          <p:cNvSpPr/>
          <p:nvPr/>
        </p:nvSpPr>
        <p:spPr>
          <a:xfrm>
            <a:off x="936565" y="423265"/>
            <a:ext cx="3769250" cy="523220"/>
          </a:xfrm>
          <a:prstGeom prst="rect">
            <a:avLst/>
          </a:prstGeom>
        </p:spPr>
        <p:txBody>
          <a:bodyPr wrap="square">
            <a:spAutoFit/>
          </a:bodyPr>
          <a:lstStyle/>
          <a:p>
            <a:r>
              <a:rPr lang="it-IT" sz="2800" dirty="0">
                <a:solidFill>
                  <a:srgbClr val="04617B"/>
                </a:solidFill>
              </a:rPr>
              <a:t>La realtà del Piemonte</a:t>
            </a:r>
          </a:p>
        </p:txBody>
      </p:sp>
      <p:pic>
        <p:nvPicPr>
          <p:cNvPr id="6" name="Immagine 5">
            <a:extLst>
              <a:ext uri="{FF2B5EF4-FFF2-40B4-BE49-F238E27FC236}">
                <a16:creationId xmlns:a16="http://schemas.microsoft.com/office/drawing/2014/main" id="{6272D500-A4A6-834E-ABF3-1F08CA79B0E7}"/>
              </a:ext>
            </a:extLst>
          </p:cNvPr>
          <p:cNvPicPr>
            <a:picLocks noChangeAspect="1"/>
          </p:cNvPicPr>
          <p:nvPr/>
        </p:nvPicPr>
        <p:blipFill>
          <a:blip r:embed="rId2"/>
          <a:stretch>
            <a:fillRect/>
          </a:stretch>
        </p:blipFill>
        <p:spPr>
          <a:xfrm>
            <a:off x="6203484" y="2760441"/>
            <a:ext cx="5583353" cy="3944959"/>
          </a:xfrm>
          <a:prstGeom prst="rect">
            <a:avLst/>
          </a:prstGeom>
        </p:spPr>
      </p:pic>
    </p:spTree>
    <p:extLst>
      <p:ext uri="{BB962C8B-B14F-4D97-AF65-F5344CB8AC3E}">
        <p14:creationId xmlns:p14="http://schemas.microsoft.com/office/powerpoint/2010/main" val="3204166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D859D72-BAA9-0F44-B0B1-73E176B31471}"/>
              </a:ext>
            </a:extLst>
          </p:cNvPr>
          <p:cNvSpPr/>
          <p:nvPr/>
        </p:nvSpPr>
        <p:spPr>
          <a:xfrm>
            <a:off x="327103" y="3988102"/>
            <a:ext cx="11370526" cy="1938992"/>
          </a:xfrm>
          <a:prstGeom prst="rect">
            <a:avLst/>
          </a:prstGeom>
        </p:spPr>
        <p:txBody>
          <a:bodyPr wrap="square">
            <a:spAutoFit/>
          </a:bodyPr>
          <a:lstStyle/>
          <a:p>
            <a:pPr algn="just"/>
            <a:r>
              <a:rPr lang="it-IT" sz="2000" dirty="0"/>
              <a:t>4) Sovrintende e vigila sull’esecuzione delle deliberazioni e sull’andamento degli uffici.</a:t>
            </a:r>
          </a:p>
          <a:p>
            <a:pPr algn="just"/>
            <a:r>
              <a:rPr lang="it-IT" sz="2000" dirty="0"/>
              <a:t>5) Presiede il Consiglio di Amministrazione e ne promuove e coordina l’attività; sottoscrive le deliberazioni, la corrispondenza e i documenti relativi all’attività del Consiglio.</a:t>
            </a:r>
          </a:p>
          <a:p>
            <a:pPr algn="just"/>
            <a:r>
              <a:rPr lang="it-IT" sz="2000" dirty="0"/>
              <a:t>6) Il presidente del Consiglio di Amministrazione ha diritto, e se richiesto l’obbligo, di assistere alle sedute dell’Assemblea. Deve essere sentito ogni volta che lo</a:t>
            </a:r>
          </a:p>
          <a:p>
            <a:pPr algn="just"/>
            <a:r>
              <a:rPr lang="it-IT" sz="2000" dirty="0"/>
              <a:t>richiede.</a:t>
            </a:r>
          </a:p>
        </p:txBody>
      </p:sp>
      <p:sp>
        <p:nvSpPr>
          <p:cNvPr id="3" name="Rettangolo 2">
            <a:extLst>
              <a:ext uri="{FF2B5EF4-FFF2-40B4-BE49-F238E27FC236}">
                <a16:creationId xmlns:a16="http://schemas.microsoft.com/office/drawing/2014/main" id="{E1EC2116-664E-644D-BEE1-7BF564792C32}"/>
              </a:ext>
            </a:extLst>
          </p:cNvPr>
          <p:cNvSpPr/>
          <p:nvPr/>
        </p:nvSpPr>
        <p:spPr>
          <a:xfrm>
            <a:off x="327103" y="1319038"/>
            <a:ext cx="11370526" cy="2554545"/>
          </a:xfrm>
          <a:prstGeom prst="rect">
            <a:avLst/>
          </a:prstGeom>
        </p:spPr>
        <p:txBody>
          <a:bodyPr wrap="square">
            <a:spAutoFit/>
          </a:bodyPr>
          <a:lstStyle/>
          <a:p>
            <a:pPr algn="just"/>
            <a:r>
              <a:rPr lang="it-IT" sz="2000" dirty="0"/>
              <a:t>1) Il Presidente del Consiglio di Amministrazione il Presidente del Consorzio.</a:t>
            </a:r>
          </a:p>
          <a:p>
            <a:pPr algn="just"/>
            <a:r>
              <a:rPr lang="it-IT" sz="2000" dirty="0"/>
              <a:t>E’ il legale rappresentante del Consorzio; può  promuovere azioni e istanze giudiziarie, e può stare in giudizio nei procedimenti giurisdizionali di qualunque tipo e grado, sia come attore che come convenuto, con l’autorizzazione del Consiglio di Amministrazione.</a:t>
            </a:r>
          </a:p>
          <a:p>
            <a:pPr algn="just"/>
            <a:r>
              <a:rPr lang="it-IT" sz="2000" dirty="0"/>
              <a:t>2) Il Presidente del Consiglio di Amministrazione rappresenta il Consorzio e esercita le funzioni che gli sono attribuite dalla legge, dallo Statuto e dai regolamenti.</a:t>
            </a:r>
          </a:p>
          <a:p>
            <a:pPr algn="just"/>
            <a:r>
              <a:rPr lang="it-IT" sz="2000" dirty="0"/>
              <a:t>3) L’organo di raccordo tra Assemblea e Consiglio di Amministrazione, coordina l’attività  di indirizzo con quella di governo e di amministrazione e assicura l’unità delle attività del Consorzio</a:t>
            </a:r>
            <a:endParaRPr lang="it-IT" sz="2000" dirty="0">
              <a:effectLst/>
            </a:endParaRPr>
          </a:p>
        </p:txBody>
      </p:sp>
      <p:sp>
        <p:nvSpPr>
          <p:cNvPr id="4" name="Rettangolo 3">
            <a:extLst>
              <a:ext uri="{FF2B5EF4-FFF2-40B4-BE49-F238E27FC236}">
                <a16:creationId xmlns:a16="http://schemas.microsoft.com/office/drawing/2014/main" id="{A0A0AEEF-707B-4244-B9A9-12B9543D9155}"/>
              </a:ext>
            </a:extLst>
          </p:cNvPr>
          <p:cNvSpPr/>
          <p:nvPr/>
        </p:nvSpPr>
        <p:spPr>
          <a:xfrm>
            <a:off x="639335" y="644898"/>
            <a:ext cx="9552880" cy="400110"/>
          </a:xfrm>
          <a:prstGeom prst="rect">
            <a:avLst/>
          </a:prstGeom>
        </p:spPr>
        <p:txBody>
          <a:bodyPr wrap="square">
            <a:spAutoFit/>
          </a:bodyPr>
          <a:lstStyle/>
          <a:p>
            <a:r>
              <a:rPr lang="it-IT" sz="2000" dirty="0">
                <a:solidFill>
                  <a:srgbClr val="04617B"/>
                </a:solidFill>
              </a:rPr>
              <a:t>Elenco Competenze Presidente Consorzio a titolo esemplificativo e non esaustivo</a:t>
            </a:r>
          </a:p>
        </p:txBody>
      </p:sp>
    </p:spTree>
    <p:extLst>
      <p:ext uri="{BB962C8B-B14F-4D97-AF65-F5344CB8AC3E}">
        <p14:creationId xmlns:p14="http://schemas.microsoft.com/office/powerpoint/2010/main" val="3547854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BC991A1-20FE-544F-8E6C-9C99B130D988}"/>
              </a:ext>
            </a:extLst>
          </p:cNvPr>
          <p:cNvSpPr/>
          <p:nvPr/>
        </p:nvSpPr>
        <p:spPr>
          <a:xfrm>
            <a:off x="364272" y="1438503"/>
            <a:ext cx="1524776" cy="461665"/>
          </a:xfrm>
          <a:prstGeom prst="rect">
            <a:avLst/>
          </a:prstGeom>
        </p:spPr>
        <p:txBody>
          <a:bodyPr wrap="none">
            <a:spAutoFit/>
          </a:bodyPr>
          <a:lstStyle/>
          <a:p>
            <a:pPr algn="just"/>
            <a:r>
              <a:rPr lang="it-IT" sz="2400" dirty="0">
                <a:solidFill>
                  <a:srgbClr val="04617B"/>
                </a:solidFill>
              </a:rPr>
              <a:t>Il Direttore</a:t>
            </a:r>
          </a:p>
        </p:txBody>
      </p:sp>
      <p:sp>
        <p:nvSpPr>
          <p:cNvPr id="3" name="Rettangolo 2">
            <a:extLst>
              <a:ext uri="{FF2B5EF4-FFF2-40B4-BE49-F238E27FC236}">
                <a16:creationId xmlns:a16="http://schemas.microsoft.com/office/drawing/2014/main" id="{E8107161-AF87-8F4D-8D1A-A93E56F5BEAB}"/>
              </a:ext>
            </a:extLst>
          </p:cNvPr>
          <p:cNvSpPr/>
          <p:nvPr/>
        </p:nvSpPr>
        <p:spPr>
          <a:xfrm>
            <a:off x="364272" y="2539564"/>
            <a:ext cx="11232996" cy="3046988"/>
          </a:xfrm>
          <a:prstGeom prst="rect">
            <a:avLst/>
          </a:prstGeom>
        </p:spPr>
        <p:txBody>
          <a:bodyPr wrap="square">
            <a:spAutoFit/>
          </a:bodyPr>
          <a:lstStyle/>
          <a:p>
            <a:pPr algn="just"/>
            <a:r>
              <a:rPr lang="it-IT" sz="2400" dirty="0">
                <a:ea typeface="Times New Roman" panose="02020603050405020304" pitchFamily="18" charset="0"/>
              </a:rPr>
              <a:t>I</a:t>
            </a:r>
            <a:r>
              <a:rPr lang="it-IT" sz="2400" dirty="0">
                <a:ea typeface="Calibri" panose="020F0502020204030204" pitchFamily="34" charset="0"/>
              </a:rPr>
              <a:t>l Direttore è il responsabile gestionale, </a:t>
            </a:r>
            <a:r>
              <a:rPr lang="it-IT" sz="2400" dirty="0">
                <a:solidFill>
                  <a:srgbClr val="000000"/>
                </a:solidFill>
                <a:ea typeface="Calibri" panose="020F0502020204030204" pitchFamily="34" charset="0"/>
              </a:rPr>
              <a:t>è l’organo di vertice della struttura organizzativa, ha competenza generale, con funzioni di direzione, pianificazione e controllo. E’ alle dirette dipendenze del Consiglio di Amministrazione. Il Direttore del Consorzio attua gli indirizzi e gli obiettivi stabiliti dagli organi di governo, sovrintende alla gestione dell’organizzazione, cura la pianificazione e l'introduzione di misure operative idonee a migliorare l'efficienza, l'efficacia e l'economicità dei servizi. Assicura altresì l'unitarietà e la coerenza dell'azione dei Responsabili d’Area o posizioni organizzative, nell'attuazione degli obiettivi programmati.</a:t>
            </a:r>
            <a:r>
              <a:rPr lang="it-IT" sz="2400" dirty="0"/>
              <a:t> </a:t>
            </a:r>
          </a:p>
        </p:txBody>
      </p:sp>
      <p:sp>
        <p:nvSpPr>
          <p:cNvPr id="4" name="Rettangolo 3">
            <a:extLst>
              <a:ext uri="{FF2B5EF4-FFF2-40B4-BE49-F238E27FC236}">
                <a16:creationId xmlns:a16="http://schemas.microsoft.com/office/drawing/2014/main" id="{EE25859E-695D-9C41-A8CB-7C2A9D13C327}"/>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Tree>
    <p:extLst>
      <p:ext uri="{BB962C8B-B14F-4D97-AF65-F5344CB8AC3E}">
        <p14:creationId xmlns:p14="http://schemas.microsoft.com/office/powerpoint/2010/main" val="4023440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A13C7D2-6FD7-E447-83BE-D3765724D7E7}"/>
              </a:ext>
            </a:extLst>
          </p:cNvPr>
          <p:cNvSpPr/>
          <p:nvPr/>
        </p:nvSpPr>
        <p:spPr>
          <a:xfrm>
            <a:off x="263911" y="1555353"/>
            <a:ext cx="11690196" cy="2862322"/>
          </a:xfrm>
          <a:prstGeom prst="rect">
            <a:avLst/>
          </a:prstGeom>
        </p:spPr>
        <p:txBody>
          <a:bodyPr wrap="square">
            <a:spAutoFit/>
          </a:bodyPr>
          <a:lstStyle/>
          <a:p>
            <a:pPr algn="just"/>
            <a:r>
              <a:rPr lang="it-IT" dirty="0"/>
              <a:t>1) Il Direttore   nominato dal Consiglio di Amministrazione, che individua la tipologia del rapporto contrattuale - che è  comunque a tempo determinato nei limiti stabiliti dalla legge - anche al di fuori della dotazione organica e con provvedimento del Presidente. Il Direttore deve possedere i requisiti previsti dall’art. 33 della Legge Regionale 8.01.2004 n. 1: </a:t>
            </a:r>
            <a:r>
              <a:rPr lang="it-IT" i="1" dirty="0"/>
              <a:t>«Costituiscono requisiti per la nomina a direttore dei servizi sociali degli enti gestori istituzionali il possesso del diploma di laurea o dell'iscrizione alla sezione A dell'albo professionale dell'ordine degli assistenti sociali, </a:t>
            </a:r>
            <a:r>
              <a:rPr lang="it-IT" i="1" dirty="0" err="1"/>
              <a:t>nonche</a:t>
            </a:r>
            <a:r>
              <a:rPr lang="it-IT" i="1" dirty="0"/>
              <a:t>' lo svolgimento, per almeno cinque anni, di </a:t>
            </a:r>
            <a:r>
              <a:rPr lang="it-IT" i="1" dirty="0" err="1"/>
              <a:t>attivita'</a:t>
            </a:r>
            <a:r>
              <a:rPr lang="it-IT" i="1" dirty="0"/>
              <a:t> di direzione in enti o strutture pubbliche ovvero in strutture private di medie o grandi dimensioni.» «Possono essere nominati direttori dei servizi sociali anche coloro che, alla data di entrata in vigore della presente legge, abbiano ricoperto o ricoprano il ruolo di responsabile o coordinatore dei servizi socio-assistenziali da almeno cinque anni.»</a:t>
            </a:r>
          </a:p>
          <a:p>
            <a:pPr algn="just"/>
            <a:r>
              <a:rPr lang="it-IT" dirty="0"/>
              <a:t>2) Il Direttore, con deliberazione del Consiglio di Amministrazione, può  essere confermato.</a:t>
            </a:r>
          </a:p>
        </p:txBody>
      </p:sp>
      <p:sp>
        <p:nvSpPr>
          <p:cNvPr id="4" name="Rettangolo 3">
            <a:extLst>
              <a:ext uri="{FF2B5EF4-FFF2-40B4-BE49-F238E27FC236}">
                <a16:creationId xmlns:a16="http://schemas.microsoft.com/office/drawing/2014/main" id="{396DE599-BA0C-4244-A5BC-E71ACB0EF9A9}"/>
              </a:ext>
            </a:extLst>
          </p:cNvPr>
          <p:cNvSpPr/>
          <p:nvPr/>
        </p:nvSpPr>
        <p:spPr>
          <a:xfrm>
            <a:off x="263911" y="993234"/>
            <a:ext cx="7991707" cy="369332"/>
          </a:xfrm>
          <a:prstGeom prst="rect">
            <a:avLst/>
          </a:prstGeom>
        </p:spPr>
        <p:txBody>
          <a:bodyPr wrap="square">
            <a:spAutoFit/>
          </a:bodyPr>
          <a:lstStyle/>
          <a:p>
            <a:r>
              <a:rPr lang="it-IT" dirty="0">
                <a:solidFill>
                  <a:srgbClr val="04617B"/>
                </a:solidFill>
              </a:rPr>
              <a:t>Elenco Competenze Direttore Consorzio a titolo esemplificativo e non esaustivo</a:t>
            </a:r>
          </a:p>
        </p:txBody>
      </p:sp>
      <p:sp>
        <p:nvSpPr>
          <p:cNvPr id="5" name="Rettangolo 4">
            <a:extLst>
              <a:ext uri="{FF2B5EF4-FFF2-40B4-BE49-F238E27FC236}">
                <a16:creationId xmlns:a16="http://schemas.microsoft.com/office/drawing/2014/main" id="{F8F06616-E50B-9847-B860-BB9F24FC9FDE}"/>
              </a:ext>
            </a:extLst>
          </p:cNvPr>
          <p:cNvSpPr/>
          <p:nvPr/>
        </p:nvSpPr>
        <p:spPr>
          <a:xfrm>
            <a:off x="364272" y="277227"/>
            <a:ext cx="6206931" cy="523220"/>
          </a:xfrm>
          <a:prstGeom prst="rect">
            <a:avLst/>
          </a:prstGeom>
        </p:spPr>
        <p:txBody>
          <a:bodyPr wrap="square">
            <a:spAutoFit/>
          </a:bodyPr>
          <a:lstStyle/>
          <a:p>
            <a:r>
              <a:rPr lang="it-IT" sz="2800" dirty="0">
                <a:solidFill>
                  <a:srgbClr val="04617B"/>
                </a:solidFill>
              </a:rPr>
              <a:t>Il Consorzio dei Servizi Sociali in Piemonte</a:t>
            </a:r>
          </a:p>
        </p:txBody>
      </p:sp>
      <p:sp>
        <p:nvSpPr>
          <p:cNvPr id="6" name="Rettangolo 5">
            <a:extLst>
              <a:ext uri="{FF2B5EF4-FFF2-40B4-BE49-F238E27FC236}">
                <a16:creationId xmlns:a16="http://schemas.microsoft.com/office/drawing/2014/main" id="{3A99FD60-3FD9-5F4B-BECE-675F86D5AA5E}"/>
              </a:ext>
            </a:extLst>
          </p:cNvPr>
          <p:cNvSpPr/>
          <p:nvPr/>
        </p:nvSpPr>
        <p:spPr>
          <a:xfrm>
            <a:off x="263911" y="4472945"/>
            <a:ext cx="11667894" cy="1477328"/>
          </a:xfrm>
          <a:prstGeom prst="rect">
            <a:avLst/>
          </a:prstGeom>
        </p:spPr>
        <p:txBody>
          <a:bodyPr wrap="square">
            <a:spAutoFit/>
          </a:bodyPr>
          <a:lstStyle/>
          <a:p>
            <a:pPr algn="just"/>
            <a:r>
              <a:rPr lang="it-IT" dirty="0"/>
              <a:t>3) Il Direttore adotta tutti gli atti e i provvedimenti amministrativi che impegnano l’Amministrazione verso l’esterno, non ricompresi dalla legge o dallo Statuto tra le funzioni di indirizzo e di controllo politico – amministrativo degli organo di governo dell’ente. Il Direttore è il datore di lavoro, responsabile, in via esclusiva, dell’attività amministrativa, della gestione e dei relativi risultati. Il Direttore risponde dei risultati negativi dell’attività  amministrativa e della gestione o del mancato raggiungimento degli obiettivi al </a:t>
            </a:r>
            <a:r>
              <a:rPr lang="it-IT" dirty="0" err="1"/>
              <a:t>CdA</a:t>
            </a:r>
            <a:r>
              <a:rPr lang="it-IT" dirty="0"/>
              <a:t> e all’Assemblea</a:t>
            </a:r>
            <a:endParaRPr lang="it-IT" dirty="0">
              <a:effectLst/>
            </a:endParaRPr>
          </a:p>
        </p:txBody>
      </p:sp>
    </p:spTree>
    <p:extLst>
      <p:ext uri="{BB962C8B-B14F-4D97-AF65-F5344CB8AC3E}">
        <p14:creationId xmlns:p14="http://schemas.microsoft.com/office/powerpoint/2010/main" val="225836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63FCD3C-B49E-CE4F-8315-D42116E17269}"/>
              </a:ext>
            </a:extLst>
          </p:cNvPr>
          <p:cNvSpPr/>
          <p:nvPr/>
        </p:nvSpPr>
        <p:spPr>
          <a:xfrm>
            <a:off x="256478" y="988424"/>
            <a:ext cx="11731083" cy="2862322"/>
          </a:xfrm>
          <a:prstGeom prst="rect">
            <a:avLst/>
          </a:prstGeom>
        </p:spPr>
        <p:txBody>
          <a:bodyPr wrap="square">
            <a:spAutoFit/>
          </a:bodyPr>
          <a:lstStyle/>
          <a:p>
            <a:r>
              <a:rPr lang="it-IT" sz="2000" dirty="0">
                <a:solidFill>
                  <a:srgbClr val="04617B"/>
                </a:solidFill>
              </a:rPr>
              <a:t>Il Direttore: competenze (segue)</a:t>
            </a:r>
          </a:p>
          <a:p>
            <a:r>
              <a:rPr lang="it-IT" sz="2000" dirty="0"/>
              <a:t>2) Il Direttore, in particolare, esegue le deliberazioni degli organi collegiali, formula proposte al Consiglio di Amministrazione, esprime i pareri tecnici ai sensi dell’art. 49 del </a:t>
            </a:r>
            <a:r>
              <a:rPr lang="it-IT" sz="2000" dirty="0" err="1"/>
              <a:t>D.Lgs.</a:t>
            </a:r>
            <a:r>
              <a:rPr lang="it-IT" sz="2000" dirty="0"/>
              <a:t> 18.08.2000, n. 267 e </a:t>
            </a:r>
            <a:r>
              <a:rPr lang="it-IT" sz="2000" dirty="0" err="1"/>
              <a:t>s.m.i.</a:t>
            </a:r>
            <a:r>
              <a:rPr lang="it-IT" sz="2000" dirty="0"/>
              <a:t>;</a:t>
            </a:r>
          </a:p>
          <a:p>
            <a:r>
              <a:rPr lang="it-IT" sz="2000" dirty="0"/>
              <a:t>Dirige il personale e irroga i provvedimenti disciplinari;</a:t>
            </a:r>
          </a:p>
          <a:p>
            <a:r>
              <a:rPr lang="it-IT" sz="2000" dirty="0"/>
              <a:t>presiede le commissioni di gara, </a:t>
            </a:r>
            <a:r>
              <a:rPr lang="it-IT" sz="2000" dirty="0" err="1"/>
              <a:t>nonchè</a:t>
            </a:r>
            <a:r>
              <a:rPr lang="it-IT" sz="2000" dirty="0"/>
              <a:t> le commissioni per la selezione del personale;</a:t>
            </a:r>
          </a:p>
          <a:p>
            <a:r>
              <a:rPr lang="it-IT" sz="2000" dirty="0"/>
              <a:t>Stipula contratti, convenzioni, accordi di cooperazione aventi natura gestionale;</a:t>
            </a:r>
          </a:p>
          <a:p>
            <a:r>
              <a:rPr lang="it-IT" sz="2000" dirty="0"/>
              <a:t>Compie atti di gestione finanziaria, ivi compresi gli impegni di spesa.</a:t>
            </a:r>
          </a:p>
          <a:p>
            <a:r>
              <a:rPr lang="it-IT" sz="2000" dirty="0"/>
              <a:t>3)Partecipa, quale supporto tecnico, alle sedute del Consiglio di Amministrazione e dell’Assemblea senza diritto di voto.</a:t>
            </a:r>
            <a:endParaRPr lang="it-IT" sz="2000" dirty="0">
              <a:effectLst/>
            </a:endParaRPr>
          </a:p>
        </p:txBody>
      </p:sp>
    </p:spTree>
    <p:extLst>
      <p:ext uri="{BB962C8B-B14F-4D97-AF65-F5344CB8AC3E}">
        <p14:creationId xmlns:p14="http://schemas.microsoft.com/office/powerpoint/2010/main" val="1660235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E1763BB-EBB1-6648-AE16-48DFB94FD27C}"/>
              </a:ext>
            </a:extLst>
          </p:cNvPr>
          <p:cNvSpPr txBox="1"/>
          <p:nvPr/>
        </p:nvSpPr>
        <p:spPr>
          <a:xfrm>
            <a:off x="1128593" y="1600159"/>
            <a:ext cx="9704349" cy="830997"/>
          </a:xfrm>
          <a:prstGeom prst="rect">
            <a:avLst/>
          </a:prstGeom>
          <a:noFill/>
        </p:spPr>
        <p:txBody>
          <a:bodyPr wrap="square" rtlCol="0">
            <a:spAutoFit/>
          </a:bodyPr>
          <a:lstStyle/>
          <a:p>
            <a:pPr algn="ctr"/>
            <a:r>
              <a:rPr lang="it-IT" sz="2400" dirty="0"/>
              <a:t>Scenario ancora parzialmente disomogeneo in merito all’offerta di servizi e frammentato sotto il profilo organizzativo</a:t>
            </a:r>
          </a:p>
        </p:txBody>
      </p:sp>
      <p:sp>
        <p:nvSpPr>
          <p:cNvPr id="3" name="CasellaDiTesto 2">
            <a:extLst>
              <a:ext uri="{FF2B5EF4-FFF2-40B4-BE49-F238E27FC236}">
                <a16:creationId xmlns:a16="http://schemas.microsoft.com/office/drawing/2014/main" id="{C20B1BAF-28C7-5742-A47A-BFECB2CD98A8}"/>
              </a:ext>
            </a:extLst>
          </p:cNvPr>
          <p:cNvSpPr txBox="1"/>
          <p:nvPr/>
        </p:nvSpPr>
        <p:spPr>
          <a:xfrm>
            <a:off x="3746809" y="2824810"/>
            <a:ext cx="3947531" cy="461665"/>
          </a:xfrm>
          <a:prstGeom prst="rect">
            <a:avLst/>
          </a:prstGeom>
          <a:noFill/>
        </p:spPr>
        <p:txBody>
          <a:bodyPr wrap="square" rtlCol="0">
            <a:spAutoFit/>
          </a:bodyPr>
          <a:lstStyle/>
          <a:p>
            <a:pPr algn="ctr"/>
            <a:r>
              <a:rPr lang="it-IT" sz="2400" dirty="0"/>
              <a:t>Resistenze all’aggregazione</a:t>
            </a:r>
          </a:p>
        </p:txBody>
      </p:sp>
      <p:sp>
        <p:nvSpPr>
          <p:cNvPr id="4" name="Freccia giù 3">
            <a:extLst>
              <a:ext uri="{FF2B5EF4-FFF2-40B4-BE49-F238E27FC236}">
                <a16:creationId xmlns:a16="http://schemas.microsoft.com/office/drawing/2014/main" id="{05BC025B-82ED-B44B-8623-EF8C91CF55C0}"/>
              </a:ext>
            </a:extLst>
          </p:cNvPr>
          <p:cNvSpPr/>
          <p:nvPr/>
        </p:nvSpPr>
        <p:spPr>
          <a:xfrm rot="1465870">
            <a:off x="3841594" y="3661610"/>
            <a:ext cx="446049" cy="936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5" name="Freccia giù 4">
            <a:extLst>
              <a:ext uri="{FF2B5EF4-FFF2-40B4-BE49-F238E27FC236}">
                <a16:creationId xmlns:a16="http://schemas.microsoft.com/office/drawing/2014/main" id="{CE5FFB68-1347-F34E-879C-1A1107B03BD9}"/>
              </a:ext>
            </a:extLst>
          </p:cNvPr>
          <p:cNvSpPr/>
          <p:nvPr/>
        </p:nvSpPr>
        <p:spPr>
          <a:xfrm rot="19934995">
            <a:off x="7147929" y="3680129"/>
            <a:ext cx="446049" cy="936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400"/>
          </a:p>
        </p:txBody>
      </p:sp>
      <p:sp>
        <p:nvSpPr>
          <p:cNvPr id="6" name="CasellaDiTesto 5">
            <a:extLst>
              <a:ext uri="{FF2B5EF4-FFF2-40B4-BE49-F238E27FC236}">
                <a16:creationId xmlns:a16="http://schemas.microsoft.com/office/drawing/2014/main" id="{77934E88-EA5A-2043-9002-7F6DC51E7BFD}"/>
              </a:ext>
            </a:extLst>
          </p:cNvPr>
          <p:cNvSpPr txBox="1"/>
          <p:nvPr/>
        </p:nvSpPr>
        <p:spPr>
          <a:xfrm>
            <a:off x="1946785" y="4779653"/>
            <a:ext cx="2648414" cy="461665"/>
          </a:xfrm>
          <a:prstGeom prst="rect">
            <a:avLst/>
          </a:prstGeom>
          <a:noFill/>
        </p:spPr>
        <p:txBody>
          <a:bodyPr wrap="square" rtlCol="0">
            <a:spAutoFit/>
          </a:bodyPr>
          <a:lstStyle/>
          <a:p>
            <a:pPr algn="ctr"/>
            <a:r>
              <a:rPr lang="it-IT" sz="2400" dirty="0"/>
              <a:t>Matrice politica</a:t>
            </a:r>
          </a:p>
        </p:txBody>
      </p:sp>
      <p:sp>
        <p:nvSpPr>
          <p:cNvPr id="7" name="CasellaDiTesto 6">
            <a:extLst>
              <a:ext uri="{FF2B5EF4-FFF2-40B4-BE49-F238E27FC236}">
                <a16:creationId xmlns:a16="http://schemas.microsoft.com/office/drawing/2014/main" id="{FEAF86FB-921A-6A48-8A1C-C0D4CA996F69}"/>
              </a:ext>
            </a:extLst>
          </p:cNvPr>
          <p:cNvSpPr txBox="1"/>
          <p:nvPr/>
        </p:nvSpPr>
        <p:spPr>
          <a:xfrm>
            <a:off x="6819960" y="4779653"/>
            <a:ext cx="2714333" cy="461665"/>
          </a:xfrm>
          <a:prstGeom prst="rect">
            <a:avLst/>
          </a:prstGeom>
          <a:noFill/>
        </p:spPr>
        <p:txBody>
          <a:bodyPr wrap="square" rtlCol="0">
            <a:spAutoFit/>
          </a:bodyPr>
          <a:lstStyle/>
          <a:p>
            <a:pPr algn="ctr"/>
            <a:r>
              <a:rPr lang="it-IT" sz="2400" dirty="0"/>
              <a:t>Matrice tecnica</a:t>
            </a:r>
          </a:p>
        </p:txBody>
      </p:sp>
      <p:sp>
        <p:nvSpPr>
          <p:cNvPr id="9" name="Rettangolo 8">
            <a:extLst>
              <a:ext uri="{FF2B5EF4-FFF2-40B4-BE49-F238E27FC236}">
                <a16:creationId xmlns:a16="http://schemas.microsoft.com/office/drawing/2014/main" id="{B879E870-03E9-BE4E-B000-08D746A63372}"/>
              </a:ext>
            </a:extLst>
          </p:cNvPr>
          <p:cNvSpPr/>
          <p:nvPr/>
        </p:nvSpPr>
        <p:spPr>
          <a:xfrm>
            <a:off x="1304694" y="400773"/>
            <a:ext cx="9476210" cy="461665"/>
          </a:xfrm>
          <a:prstGeom prst="rect">
            <a:avLst/>
          </a:prstGeom>
        </p:spPr>
        <p:txBody>
          <a:bodyPr wrap="square">
            <a:spAutoFit/>
          </a:bodyPr>
          <a:lstStyle/>
          <a:p>
            <a:r>
              <a:rPr lang="it-IT" sz="2400" dirty="0">
                <a:solidFill>
                  <a:srgbClr val="04617B"/>
                </a:solidFill>
              </a:rPr>
              <a:t>LO STATO DELL’ARTE DEL PROCESSO DI ACCORPAMENTO TRA ENTI GESTORI</a:t>
            </a:r>
          </a:p>
        </p:txBody>
      </p:sp>
    </p:spTree>
    <p:extLst>
      <p:ext uri="{BB962C8B-B14F-4D97-AF65-F5344CB8AC3E}">
        <p14:creationId xmlns:p14="http://schemas.microsoft.com/office/powerpoint/2010/main" val="2852506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855C6C8-9702-A046-B73D-3C81E7759333}"/>
              </a:ext>
            </a:extLst>
          </p:cNvPr>
          <p:cNvSpPr txBox="1"/>
          <p:nvPr/>
        </p:nvSpPr>
        <p:spPr>
          <a:xfrm>
            <a:off x="2194312" y="1103970"/>
            <a:ext cx="9101873" cy="1200329"/>
          </a:xfrm>
          <a:prstGeom prst="rect">
            <a:avLst/>
          </a:prstGeom>
          <a:noFill/>
        </p:spPr>
        <p:txBody>
          <a:bodyPr wrap="square" rtlCol="0">
            <a:spAutoFit/>
          </a:bodyPr>
          <a:lstStyle/>
          <a:p>
            <a:r>
              <a:rPr lang="it-IT" sz="2400" dirty="0"/>
              <a:t>Al momento la Regione Piemonte non ha raggiunto l’obiettivo di avere un assetto stabile e basato su ambiti territoriali pienamente sovrapponibili a quelli sanitari.</a:t>
            </a:r>
          </a:p>
        </p:txBody>
      </p:sp>
      <p:sp>
        <p:nvSpPr>
          <p:cNvPr id="3" name="CasellaDiTesto 2">
            <a:extLst>
              <a:ext uri="{FF2B5EF4-FFF2-40B4-BE49-F238E27FC236}">
                <a16:creationId xmlns:a16="http://schemas.microsoft.com/office/drawing/2014/main" id="{CA062735-CF13-064B-8F8C-83B04A3E3592}"/>
              </a:ext>
            </a:extLst>
          </p:cNvPr>
          <p:cNvSpPr txBox="1"/>
          <p:nvPr/>
        </p:nvSpPr>
        <p:spPr>
          <a:xfrm>
            <a:off x="2194312" y="3099187"/>
            <a:ext cx="8823092" cy="830997"/>
          </a:xfrm>
          <a:prstGeom prst="rect">
            <a:avLst/>
          </a:prstGeom>
          <a:noFill/>
        </p:spPr>
        <p:txBody>
          <a:bodyPr wrap="square" rtlCol="0">
            <a:spAutoFit/>
          </a:bodyPr>
          <a:lstStyle/>
          <a:p>
            <a:r>
              <a:rPr lang="it-IT" sz="2400" dirty="0"/>
              <a:t>Siamo però passati da 65 enti gestori nel 2004 a 48 nel 2021 con l’affermarsi dei consorzi di comuni come forma gestionale prevalente</a:t>
            </a:r>
          </a:p>
        </p:txBody>
      </p:sp>
      <p:sp>
        <p:nvSpPr>
          <p:cNvPr id="4" name="CasellaDiTesto 3">
            <a:extLst>
              <a:ext uri="{FF2B5EF4-FFF2-40B4-BE49-F238E27FC236}">
                <a16:creationId xmlns:a16="http://schemas.microsoft.com/office/drawing/2014/main" id="{2772531E-0361-3143-92FA-79877E5F2266}"/>
              </a:ext>
            </a:extLst>
          </p:cNvPr>
          <p:cNvSpPr txBox="1"/>
          <p:nvPr/>
        </p:nvSpPr>
        <p:spPr>
          <a:xfrm>
            <a:off x="3738756" y="5029199"/>
            <a:ext cx="4568903" cy="461665"/>
          </a:xfrm>
          <a:prstGeom prst="rect">
            <a:avLst/>
          </a:prstGeom>
          <a:noFill/>
        </p:spPr>
        <p:txBody>
          <a:bodyPr wrap="square" rtlCol="0">
            <a:spAutoFit/>
          </a:bodyPr>
          <a:lstStyle/>
          <a:p>
            <a:pPr algn="ctr"/>
            <a:r>
              <a:rPr lang="it-IT" sz="2400" dirty="0"/>
              <a:t>PNRR rilancia gli ambiti territoriali</a:t>
            </a:r>
          </a:p>
        </p:txBody>
      </p:sp>
      <p:pic>
        <p:nvPicPr>
          <p:cNvPr id="5" name="Immagine 4">
            <a:extLst>
              <a:ext uri="{FF2B5EF4-FFF2-40B4-BE49-F238E27FC236}">
                <a16:creationId xmlns:a16="http://schemas.microsoft.com/office/drawing/2014/main" id="{D0C34A2F-1FCB-1B4E-A90C-B9182AC707F6}"/>
              </a:ext>
            </a:extLst>
          </p:cNvPr>
          <p:cNvPicPr>
            <a:picLocks noChangeAspect="1"/>
          </p:cNvPicPr>
          <p:nvPr/>
        </p:nvPicPr>
        <p:blipFill>
          <a:blip r:embed="rId2"/>
          <a:stretch>
            <a:fillRect/>
          </a:stretch>
        </p:blipFill>
        <p:spPr>
          <a:xfrm>
            <a:off x="408260" y="2888165"/>
            <a:ext cx="1064322" cy="1064322"/>
          </a:xfrm>
          <a:prstGeom prst="rect">
            <a:avLst/>
          </a:prstGeom>
        </p:spPr>
      </p:pic>
      <p:pic>
        <p:nvPicPr>
          <p:cNvPr id="8" name="Immagine 7">
            <a:extLst>
              <a:ext uri="{FF2B5EF4-FFF2-40B4-BE49-F238E27FC236}">
                <a16:creationId xmlns:a16="http://schemas.microsoft.com/office/drawing/2014/main" id="{CA2A7D85-E153-8C49-95C2-16679D0D2AC5}"/>
              </a:ext>
            </a:extLst>
          </p:cNvPr>
          <p:cNvPicPr>
            <a:picLocks noChangeAspect="1"/>
          </p:cNvPicPr>
          <p:nvPr/>
        </p:nvPicPr>
        <p:blipFill>
          <a:blip r:embed="rId3"/>
          <a:stretch>
            <a:fillRect/>
          </a:stretch>
        </p:blipFill>
        <p:spPr>
          <a:xfrm>
            <a:off x="340732" y="1037062"/>
            <a:ext cx="1097776" cy="1097776"/>
          </a:xfrm>
          <a:prstGeom prst="rect">
            <a:avLst/>
          </a:prstGeom>
        </p:spPr>
      </p:pic>
    </p:spTree>
    <p:extLst>
      <p:ext uri="{BB962C8B-B14F-4D97-AF65-F5344CB8AC3E}">
        <p14:creationId xmlns:p14="http://schemas.microsoft.com/office/powerpoint/2010/main" val="1774970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6C72B47-6993-B04F-BE21-A0658F1FC49D}"/>
              </a:ext>
            </a:extLst>
          </p:cNvPr>
          <p:cNvSpPr txBox="1">
            <a:spLocks noChangeArrowheads="1"/>
          </p:cNvSpPr>
          <p:nvPr/>
        </p:nvSpPr>
        <p:spPr>
          <a:xfrm>
            <a:off x="2018643" y="2453271"/>
            <a:ext cx="8630772" cy="132699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6600" dirty="0"/>
              <a:t>GRAZIE A TUTTE E TUTTI</a:t>
            </a:r>
          </a:p>
        </p:txBody>
      </p:sp>
    </p:spTree>
    <p:extLst>
      <p:ext uri="{BB962C8B-B14F-4D97-AF65-F5344CB8AC3E}">
        <p14:creationId xmlns:p14="http://schemas.microsoft.com/office/powerpoint/2010/main" val="297186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08FDE87-A90B-A146-81AC-A159FC593375}"/>
              </a:ext>
            </a:extLst>
          </p:cNvPr>
          <p:cNvPicPr>
            <a:picLocks noChangeAspect="1"/>
          </p:cNvPicPr>
          <p:nvPr/>
        </p:nvPicPr>
        <p:blipFill>
          <a:blip r:embed="rId2"/>
          <a:stretch>
            <a:fillRect/>
          </a:stretch>
        </p:blipFill>
        <p:spPr>
          <a:xfrm>
            <a:off x="6799147" y="789298"/>
            <a:ext cx="4340922" cy="5563523"/>
          </a:xfrm>
          <a:prstGeom prst="rect">
            <a:avLst/>
          </a:prstGeom>
        </p:spPr>
      </p:pic>
      <p:sp>
        <p:nvSpPr>
          <p:cNvPr id="4" name="CasellaDiTesto 3">
            <a:extLst>
              <a:ext uri="{FF2B5EF4-FFF2-40B4-BE49-F238E27FC236}">
                <a16:creationId xmlns:a16="http://schemas.microsoft.com/office/drawing/2014/main" id="{AEE33E2B-9ED9-2646-A226-855247F06C8C}"/>
              </a:ext>
            </a:extLst>
          </p:cNvPr>
          <p:cNvSpPr txBox="1"/>
          <p:nvPr/>
        </p:nvSpPr>
        <p:spPr>
          <a:xfrm>
            <a:off x="418032" y="2670006"/>
            <a:ext cx="6952924" cy="2677656"/>
          </a:xfrm>
          <a:prstGeom prst="rect">
            <a:avLst/>
          </a:prstGeom>
          <a:noFill/>
        </p:spPr>
        <p:txBody>
          <a:bodyPr wrap="square" rtlCol="0">
            <a:spAutoFit/>
          </a:bodyPr>
          <a:lstStyle/>
          <a:p>
            <a:r>
              <a:rPr lang="it-IT" sz="2400" dirty="0"/>
              <a:t>48 Enti gestori della funzione socio assistenziale di cui:</a:t>
            </a:r>
          </a:p>
          <a:p>
            <a:pPr marL="285750" indent="-285750">
              <a:buFont typeface="Arial" panose="020B0604020202020204" pitchFamily="34" charset="0"/>
              <a:buChar char="•"/>
            </a:pPr>
            <a:r>
              <a:rPr lang="it-IT" sz="2400" dirty="0"/>
              <a:t>34 Consorzi D. </a:t>
            </a:r>
            <a:r>
              <a:rPr lang="it-IT" sz="2400" dirty="0" err="1"/>
              <a:t>Lvo</a:t>
            </a:r>
            <a:r>
              <a:rPr lang="it-IT" sz="2400" dirty="0"/>
              <a:t> 267/2000</a:t>
            </a:r>
          </a:p>
          <a:p>
            <a:pPr marL="285750" indent="-285750">
              <a:buFont typeface="Arial" panose="020B0604020202020204" pitchFamily="34" charset="0"/>
              <a:buChar char="•"/>
            </a:pPr>
            <a:r>
              <a:rPr lang="it-IT" sz="2400" dirty="0"/>
              <a:t>3 Convenzioni </a:t>
            </a:r>
            <a:r>
              <a:rPr lang="it-IT" sz="2400" dirty="0" err="1"/>
              <a:t>D.Lvo</a:t>
            </a:r>
            <a:r>
              <a:rPr lang="it-IT" sz="2400" dirty="0"/>
              <a:t> 267/2000</a:t>
            </a:r>
          </a:p>
          <a:p>
            <a:pPr marL="285750" indent="-285750">
              <a:buFont typeface="Arial" panose="020B0604020202020204" pitchFamily="34" charset="0"/>
              <a:buChar char="•"/>
            </a:pPr>
            <a:r>
              <a:rPr lang="it-IT" sz="2400" dirty="0"/>
              <a:t>3 Comuni capoluogo di Provincia</a:t>
            </a:r>
          </a:p>
          <a:p>
            <a:pPr marL="285750" indent="-285750">
              <a:buFont typeface="Arial" panose="020B0604020202020204" pitchFamily="34" charset="0"/>
              <a:buChar char="•"/>
            </a:pPr>
            <a:r>
              <a:rPr lang="it-IT" sz="2400" dirty="0"/>
              <a:t>6 Unioni di Comuni</a:t>
            </a:r>
          </a:p>
          <a:p>
            <a:pPr marL="285750" indent="-285750">
              <a:buFont typeface="Arial" panose="020B0604020202020204" pitchFamily="34" charset="0"/>
              <a:buChar char="•"/>
            </a:pPr>
            <a:r>
              <a:rPr lang="it-IT" sz="2400" dirty="0"/>
              <a:t>2 deleghe alle ASL</a:t>
            </a:r>
          </a:p>
          <a:p>
            <a:endParaRPr lang="it-IT" sz="2400" dirty="0"/>
          </a:p>
        </p:txBody>
      </p:sp>
      <p:sp>
        <p:nvSpPr>
          <p:cNvPr id="5" name="Rettangolo 4">
            <a:extLst>
              <a:ext uri="{FF2B5EF4-FFF2-40B4-BE49-F238E27FC236}">
                <a16:creationId xmlns:a16="http://schemas.microsoft.com/office/drawing/2014/main" id="{36075099-44F7-6348-BE18-AE04FD5A0EDE}"/>
              </a:ext>
            </a:extLst>
          </p:cNvPr>
          <p:cNvSpPr/>
          <p:nvPr/>
        </p:nvSpPr>
        <p:spPr>
          <a:xfrm>
            <a:off x="418032" y="668592"/>
            <a:ext cx="4304508" cy="523220"/>
          </a:xfrm>
          <a:prstGeom prst="rect">
            <a:avLst/>
          </a:prstGeom>
        </p:spPr>
        <p:txBody>
          <a:bodyPr wrap="square">
            <a:spAutoFit/>
          </a:bodyPr>
          <a:lstStyle/>
          <a:p>
            <a:r>
              <a:rPr lang="it-IT" sz="2800" dirty="0">
                <a:solidFill>
                  <a:srgbClr val="04617B"/>
                </a:solidFill>
              </a:rPr>
              <a:t>Gli Enti Gestori in  Piemonte</a:t>
            </a:r>
          </a:p>
        </p:txBody>
      </p:sp>
    </p:spTree>
    <p:extLst>
      <p:ext uri="{BB962C8B-B14F-4D97-AF65-F5344CB8AC3E}">
        <p14:creationId xmlns:p14="http://schemas.microsoft.com/office/powerpoint/2010/main" val="236480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9BA4EC5-381B-4344-BEC2-BA814A2CDDE6}"/>
              </a:ext>
            </a:extLst>
          </p:cNvPr>
          <p:cNvSpPr txBox="1"/>
          <p:nvPr/>
        </p:nvSpPr>
        <p:spPr>
          <a:xfrm>
            <a:off x="1187534" y="1608236"/>
            <a:ext cx="3986632" cy="461665"/>
          </a:xfrm>
          <a:prstGeom prst="rect">
            <a:avLst/>
          </a:prstGeom>
          <a:noFill/>
        </p:spPr>
        <p:txBody>
          <a:bodyPr wrap="square" rtlCol="0">
            <a:spAutoFit/>
          </a:bodyPr>
          <a:lstStyle/>
          <a:p>
            <a:r>
              <a:rPr lang="it-IT" sz="2400" dirty="0"/>
              <a:t>Aggregazioni per l’esercizio di:</a:t>
            </a:r>
          </a:p>
        </p:txBody>
      </p:sp>
      <p:sp>
        <p:nvSpPr>
          <p:cNvPr id="4" name="Rettangolo 3">
            <a:extLst>
              <a:ext uri="{FF2B5EF4-FFF2-40B4-BE49-F238E27FC236}">
                <a16:creationId xmlns:a16="http://schemas.microsoft.com/office/drawing/2014/main" id="{025E738B-F86E-404D-94C8-B960A16138DC}"/>
              </a:ext>
            </a:extLst>
          </p:cNvPr>
          <p:cNvSpPr/>
          <p:nvPr/>
        </p:nvSpPr>
        <p:spPr>
          <a:xfrm>
            <a:off x="825190" y="2821259"/>
            <a:ext cx="10404087" cy="3785652"/>
          </a:xfrm>
          <a:prstGeom prst="rect">
            <a:avLst/>
          </a:prstGeom>
        </p:spPr>
        <p:txBody>
          <a:bodyPr wrap="square">
            <a:spAutoFit/>
          </a:bodyPr>
          <a:lstStyle/>
          <a:p>
            <a:pPr algn="just">
              <a:spcAft>
                <a:spcPts val="0"/>
              </a:spcAft>
            </a:pPr>
            <a:r>
              <a:rPr lang="it-IT" sz="2000" dirty="0">
                <a:ea typeface="Times New Roman" panose="02020603050405020304" pitchFamily="18" charset="0"/>
                <a:cs typeface="Calibri" panose="020F0502020204030204" pitchFamily="34" charset="0"/>
              </a:rPr>
              <a:t>Per meglio comprendere è possibile pensare a questa distinzione:</a:t>
            </a:r>
            <a:endParaRPr lang="it-IT" sz="2000" dirty="0">
              <a:ea typeface="Calibri" panose="020F0502020204030204" pitchFamily="34" charset="0"/>
              <a:cs typeface="Times New Roman" panose="02020603050405020304" pitchFamily="18" charset="0"/>
            </a:endParaRPr>
          </a:p>
          <a:p>
            <a:pPr marL="457200" indent="-457200" algn="just">
              <a:spcAft>
                <a:spcPts val="0"/>
              </a:spcAft>
              <a:buAutoNum type="arabicParenR"/>
            </a:pPr>
            <a:r>
              <a:rPr lang="it-IT" sz="2000" dirty="0">
                <a:ea typeface="Times New Roman" panose="02020603050405020304" pitchFamily="18" charset="0"/>
              </a:rPr>
              <a:t>L’ENTE E’ LA PERSONA GIURIDICA CHE HA LA COMPETENZA DI FORNIRE PRESTAZIONI (ad esempio il Comune ha la competenza di assistere i le persone in indigenza economica, o di organizzare gli asili nido. L’Azienda Sanitaria ha la competenza di affrontare i problemi di salute).</a:t>
            </a:r>
          </a:p>
          <a:p>
            <a:pPr algn="just">
              <a:spcAft>
                <a:spcPts val="0"/>
              </a:spcAft>
            </a:pPr>
            <a:r>
              <a:rPr lang="it-IT" sz="2000" dirty="0">
                <a:ea typeface="Times New Roman" panose="02020603050405020304" pitchFamily="18" charset="0"/>
              </a:rPr>
              <a:t>L’ENTE NEL SUO INSIEME INCLUDE :</a:t>
            </a:r>
          </a:p>
          <a:p>
            <a:pPr algn="just">
              <a:spcAft>
                <a:spcPts val="0"/>
              </a:spcAft>
            </a:pPr>
            <a:r>
              <a:rPr lang="it-IT" sz="2000" dirty="0">
                <a:ea typeface="Times New Roman" panose="02020603050405020304" pitchFamily="18" charset="0"/>
              </a:rPr>
              <a:t>- GLI ORGANI DI GOVERNO: gli organismi responsabili delle decisioni </a:t>
            </a:r>
            <a:r>
              <a:rPr lang="it-IT" sz="2000" dirty="0" err="1">
                <a:ea typeface="Times New Roman" panose="02020603050405020304" pitchFamily="18" charset="0"/>
              </a:rPr>
              <a:t>piu</a:t>
            </a:r>
            <a:r>
              <a:rPr lang="it-IT" sz="2000" dirty="0">
                <a:ea typeface="Times New Roman" panose="02020603050405020304" pitchFamily="18" charset="0"/>
              </a:rPr>
              <a:t>̀ rilevanti.</a:t>
            </a:r>
          </a:p>
          <a:p>
            <a:pPr algn="just">
              <a:spcAft>
                <a:spcPts val="0"/>
              </a:spcAft>
            </a:pPr>
            <a:r>
              <a:rPr lang="it-IT" sz="2000" dirty="0">
                <a:ea typeface="Times New Roman" panose="02020603050405020304" pitchFamily="18" charset="0"/>
              </a:rPr>
              <a:t>- I SERVIZI E L’APPARATO AMMINISTRATIVO PER GESTIRLI (Dirigenti, funzionari, </a:t>
            </a:r>
            <a:r>
              <a:rPr lang="it-IT" sz="2000" dirty="0" err="1">
                <a:ea typeface="Times New Roman" panose="02020603050405020304" pitchFamily="18" charset="0"/>
              </a:rPr>
              <a:t>etc</a:t>
            </a:r>
            <a:r>
              <a:rPr lang="it-IT" sz="2000" dirty="0">
                <a:ea typeface="Times New Roman" panose="02020603050405020304" pitchFamily="18" charset="0"/>
              </a:rPr>
              <a:t>). </a:t>
            </a:r>
          </a:p>
          <a:p>
            <a:endParaRPr lang="it-IT" sz="2000" dirty="0">
              <a:ea typeface="Calibri" panose="020F0502020204030204" pitchFamily="34" charset="0"/>
            </a:endParaRPr>
          </a:p>
          <a:p>
            <a:r>
              <a:rPr lang="it-IT" sz="2000" dirty="0">
                <a:ea typeface="Calibri" panose="020F0502020204030204" pitchFamily="34" charset="0"/>
              </a:rPr>
              <a:t>2) I SINGOLI SERVIZI, CHE SONO LE UNITA’ ORGANIZZATIVE CHE GESTISCONO GLI INTERVENTI. Ad esempio nel Comune: i servizi socio assistenziali, la polizia municipale, gli asili nido. Nelle Aziende Sanitarie: gli ospedali, i servizi di salute mentale, per le tossicodipendenze, etc. </a:t>
            </a:r>
            <a:endParaRPr lang="it-IT" sz="2000" dirty="0"/>
          </a:p>
        </p:txBody>
      </p:sp>
      <p:sp>
        <p:nvSpPr>
          <p:cNvPr id="5" name="Rettangolo 4">
            <a:extLst>
              <a:ext uri="{FF2B5EF4-FFF2-40B4-BE49-F238E27FC236}">
                <a16:creationId xmlns:a16="http://schemas.microsoft.com/office/drawing/2014/main" id="{F6DF8838-6F65-A044-9208-BD588104E655}"/>
              </a:ext>
            </a:extLst>
          </p:cNvPr>
          <p:cNvSpPr/>
          <p:nvPr/>
        </p:nvSpPr>
        <p:spPr>
          <a:xfrm>
            <a:off x="1187534" y="333658"/>
            <a:ext cx="4081484" cy="523220"/>
          </a:xfrm>
          <a:prstGeom prst="rect">
            <a:avLst/>
          </a:prstGeom>
        </p:spPr>
        <p:txBody>
          <a:bodyPr wrap="square">
            <a:spAutoFit/>
          </a:bodyPr>
          <a:lstStyle/>
          <a:p>
            <a:r>
              <a:rPr lang="it-IT" sz="2800" dirty="0">
                <a:solidFill>
                  <a:srgbClr val="04617B"/>
                </a:solidFill>
              </a:rPr>
              <a:t>Le aggregazioni di comuni</a:t>
            </a:r>
          </a:p>
        </p:txBody>
      </p:sp>
      <p:sp>
        <p:nvSpPr>
          <p:cNvPr id="6" name="Freccia destra 5">
            <a:extLst>
              <a:ext uri="{FF2B5EF4-FFF2-40B4-BE49-F238E27FC236}">
                <a16:creationId xmlns:a16="http://schemas.microsoft.com/office/drawing/2014/main" id="{503922F6-3333-6946-A146-44A7D49A8780}"/>
              </a:ext>
            </a:extLst>
          </p:cNvPr>
          <p:cNvSpPr/>
          <p:nvPr/>
        </p:nvSpPr>
        <p:spPr>
          <a:xfrm rot="20591187">
            <a:off x="5436218" y="1314756"/>
            <a:ext cx="1182029" cy="401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destra 6">
            <a:extLst>
              <a:ext uri="{FF2B5EF4-FFF2-40B4-BE49-F238E27FC236}">
                <a16:creationId xmlns:a16="http://schemas.microsoft.com/office/drawing/2014/main" id="{F23DA8CB-F9F5-3C43-9FD5-6B2417DF1AAB}"/>
              </a:ext>
            </a:extLst>
          </p:cNvPr>
          <p:cNvSpPr/>
          <p:nvPr/>
        </p:nvSpPr>
        <p:spPr>
          <a:xfrm rot="769218">
            <a:off x="5469014" y="1948473"/>
            <a:ext cx="1182029" cy="401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3613512F-99A2-2F44-A9EC-E6D07156E2F0}"/>
              </a:ext>
            </a:extLst>
          </p:cNvPr>
          <p:cNvSpPr/>
          <p:nvPr/>
        </p:nvSpPr>
        <p:spPr>
          <a:xfrm>
            <a:off x="7013056" y="1152380"/>
            <a:ext cx="1422184" cy="461665"/>
          </a:xfrm>
          <a:prstGeom prst="rect">
            <a:avLst/>
          </a:prstGeom>
        </p:spPr>
        <p:txBody>
          <a:bodyPr wrap="none">
            <a:spAutoFit/>
          </a:bodyPr>
          <a:lstStyle/>
          <a:p>
            <a:r>
              <a:rPr lang="it-IT" sz="2400" dirty="0"/>
              <a:t>FUNZIONI</a:t>
            </a:r>
          </a:p>
        </p:txBody>
      </p:sp>
      <p:sp>
        <p:nvSpPr>
          <p:cNvPr id="9" name="Rettangolo 8">
            <a:extLst>
              <a:ext uri="{FF2B5EF4-FFF2-40B4-BE49-F238E27FC236}">
                <a16:creationId xmlns:a16="http://schemas.microsoft.com/office/drawing/2014/main" id="{0E37296A-FDDA-8848-ABCF-1E70E03AF9B7}"/>
              </a:ext>
            </a:extLst>
          </p:cNvPr>
          <p:cNvSpPr/>
          <p:nvPr/>
        </p:nvSpPr>
        <p:spPr>
          <a:xfrm>
            <a:off x="7129273" y="2076248"/>
            <a:ext cx="1112805" cy="461665"/>
          </a:xfrm>
          <a:prstGeom prst="rect">
            <a:avLst/>
          </a:prstGeom>
        </p:spPr>
        <p:txBody>
          <a:bodyPr wrap="none">
            <a:spAutoFit/>
          </a:bodyPr>
          <a:lstStyle/>
          <a:p>
            <a:r>
              <a:rPr lang="it-IT" sz="2400" dirty="0"/>
              <a:t>SERVIZI</a:t>
            </a:r>
          </a:p>
        </p:txBody>
      </p:sp>
    </p:spTree>
    <p:extLst>
      <p:ext uri="{BB962C8B-B14F-4D97-AF65-F5344CB8AC3E}">
        <p14:creationId xmlns:p14="http://schemas.microsoft.com/office/powerpoint/2010/main" val="248530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0978512-37F7-E146-822A-8225B943BB47}"/>
              </a:ext>
            </a:extLst>
          </p:cNvPr>
          <p:cNvSpPr/>
          <p:nvPr/>
        </p:nvSpPr>
        <p:spPr>
          <a:xfrm>
            <a:off x="717977" y="977734"/>
            <a:ext cx="10812384" cy="923330"/>
          </a:xfrm>
          <a:prstGeom prst="rect">
            <a:avLst/>
          </a:prstGeom>
        </p:spPr>
        <p:txBody>
          <a:bodyPr wrap="square">
            <a:spAutoFit/>
          </a:bodyPr>
          <a:lstStyle/>
          <a:p>
            <a:pPr algn="just"/>
            <a:r>
              <a:rPr lang="it-IT" dirty="0">
                <a:ea typeface="Calibri" panose="020F0502020204030204" pitchFamily="34" charset="0"/>
              </a:rPr>
              <a:t>Gli articoli 30 (Convenzioni), 31 (Consorzi) e 32 (Unioni) del </a:t>
            </a:r>
            <a:r>
              <a:rPr lang="it-IT" dirty="0">
                <a:ea typeface="Cambria Math" pitchFamily="18" charset="0"/>
              </a:rPr>
              <a:t>Testo Unico degli Enti Locali (TUEL) </a:t>
            </a:r>
            <a:r>
              <a:rPr lang="it-IT" dirty="0" err="1">
                <a:ea typeface="Cambria Math" pitchFamily="18" charset="0"/>
              </a:rPr>
              <a:t>D.Lgs.</a:t>
            </a:r>
            <a:r>
              <a:rPr lang="it-IT" dirty="0">
                <a:ea typeface="Cambria Math" pitchFamily="18" charset="0"/>
              </a:rPr>
              <a:t> 18/08/2000, n. 267 </a:t>
            </a:r>
            <a:r>
              <a:rPr lang="it-IT" dirty="0">
                <a:ea typeface="Calibri" panose="020F0502020204030204" pitchFamily="34" charset="0"/>
              </a:rPr>
              <a:t>delineano le varie forme di aggregazione attraverso cui gli enti locali possono svolgere funzioni e servizi con un grado associativo via via crescente.</a:t>
            </a:r>
            <a:r>
              <a:rPr lang="it-IT" dirty="0"/>
              <a:t> </a:t>
            </a:r>
          </a:p>
        </p:txBody>
      </p:sp>
      <p:sp>
        <p:nvSpPr>
          <p:cNvPr id="4" name="Rettangolo 3">
            <a:extLst>
              <a:ext uri="{FF2B5EF4-FFF2-40B4-BE49-F238E27FC236}">
                <a16:creationId xmlns:a16="http://schemas.microsoft.com/office/drawing/2014/main" id="{83FCF0D9-F66D-E04A-9869-89FBDCEC5D03}"/>
              </a:ext>
            </a:extLst>
          </p:cNvPr>
          <p:cNvSpPr/>
          <p:nvPr/>
        </p:nvSpPr>
        <p:spPr>
          <a:xfrm>
            <a:off x="717977" y="2078350"/>
            <a:ext cx="10894740" cy="1477328"/>
          </a:xfrm>
          <a:prstGeom prst="rect">
            <a:avLst/>
          </a:prstGeom>
        </p:spPr>
        <p:txBody>
          <a:bodyPr wrap="square">
            <a:spAutoFit/>
          </a:bodyPr>
          <a:lstStyle/>
          <a:p>
            <a:pPr algn="just">
              <a:spcAft>
                <a:spcPts val="0"/>
              </a:spcAft>
            </a:pPr>
            <a:r>
              <a:rPr lang="it-IT" dirty="0">
                <a:solidFill>
                  <a:srgbClr val="000000"/>
                </a:solidFill>
                <a:ea typeface="Calibri" panose="020F0502020204030204" pitchFamily="34" charset="0"/>
              </a:rPr>
              <a:t>La convenzione (art. 30) </a:t>
            </a:r>
            <a:endParaRPr lang="it-IT" sz="2000" dirty="0">
              <a:solidFill>
                <a:srgbClr val="000000"/>
              </a:solidFill>
              <a:ea typeface="Calibri" panose="020F0502020204030204" pitchFamily="34" charset="0"/>
            </a:endParaRPr>
          </a:p>
          <a:p>
            <a:pPr algn="just">
              <a:spcAft>
                <a:spcPts val="0"/>
              </a:spcAft>
            </a:pPr>
            <a:r>
              <a:rPr lang="it-IT" dirty="0">
                <a:solidFill>
                  <a:srgbClr val="000000"/>
                </a:solidFill>
                <a:ea typeface="Calibri" panose="020F0502020204030204" pitchFamily="34" charset="0"/>
              </a:rPr>
              <a:t>È la forma più semplice - di particolare utilità per i comuni di piccole dimensioni, che possono trovarsi in difficoltà anche a provvedere ai servizi essenziali - con la quale non si attua l’esternalizzazione delle funzioni e dei servizi (che devono essere determinati), ma solo il loro svolgimento in forma coordinata per un periodo di tempo definito (limite temporale). </a:t>
            </a:r>
            <a:endParaRPr lang="it-IT" sz="2000" dirty="0">
              <a:solidFill>
                <a:srgbClr val="000000"/>
              </a:solidFill>
              <a:effectLst/>
              <a:ea typeface="Calibri" panose="020F0502020204030204" pitchFamily="34" charset="0"/>
            </a:endParaRPr>
          </a:p>
        </p:txBody>
      </p:sp>
      <p:sp>
        <p:nvSpPr>
          <p:cNvPr id="5" name="Rettangolo 4">
            <a:extLst>
              <a:ext uri="{FF2B5EF4-FFF2-40B4-BE49-F238E27FC236}">
                <a16:creationId xmlns:a16="http://schemas.microsoft.com/office/drawing/2014/main" id="{BA257AC9-EB53-C942-8593-49837AA6C849}"/>
              </a:ext>
            </a:extLst>
          </p:cNvPr>
          <p:cNvSpPr/>
          <p:nvPr/>
        </p:nvSpPr>
        <p:spPr>
          <a:xfrm>
            <a:off x="717977" y="3845823"/>
            <a:ext cx="10894740" cy="923330"/>
          </a:xfrm>
          <a:prstGeom prst="rect">
            <a:avLst/>
          </a:prstGeom>
        </p:spPr>
        <p:txBody>
          <a:bodyPr wrap="square">
            <a:spAutoFit/>
          </a:bodyPr>
          <a:lstStyle/>
          <a:p>
            <a:pPr algn="just">
              <a:spcAft>
                <a:spcPts val="0"/>
              </a:spcAft>
            </a:pPr>
            <a:r>
              <a:rPr lang="it-IT" dirty="0">
                <a:solidFill>
                  <a:srgbClr val="000000"/>
                </a:solidFill>
                <a:ea typeface="Calibri" panose="020F0502020204030204" pitchFamily="34" charset="0"/>
              </a:rPr>
              <a:t>L’unione (art. 32) </a:t>
            </a:r>
            <a:endParaRPr lang="it-IT" sz="2000" dirty="0">
              <a:solidFill>
                <a:srgbClr val="000000"/>
              </a:solidFill>
              <a:ea typeface="Calibri" panose="020F0502020204030204" pitchFamily="34" charset="0"/>
            </a:endParaRPr>
          </a:p>
          <a:p>
            <a:pPr algn="just"/>
            <a:r>
              <a:rPr lang="it-IT" dirty="0">
                <a:ea typeface="Calibri" panose="020F0502020204030204" pitchFamily="34" charset="0"/>
              </a:rPr>
              <a:t>Nel TUEL l’unione viene definita come ente locale costituito da due o più comuni, di norma confinanti, finalizzato all’esercizio congiunto di una pluralità di funzioni.</a:t>
            </a:r>
            <a:r>
              <a:rPr lang="it-IT" dirty="0"/>
              <a:t> </a:t>
            </a:r>
          </a:p>
        </p:txBody>
      </p:sp>
      <p:sp>
        <p:nvSpPr>
          <p:cNvPr id="6" name="Rettangolo 5">
            <a:extLst>
              <a:ext uri="{FF2B5EF4-FFF2-40B4-BE49-F238E27FC236}">
                <a16:creationId xmlns:a16="http://schemas.microsoft.com/office/drawing/2014/main" id="{9C3A43E3-7C56-AD44-98CE-DA2BA4C732EA}"/>
              </a:ext>
            </a:extLst>
          </p:cNvPr>
          <p:cNvSpPr/>
          <p:nvPr/>
        </p:nvSpPr>
        <p:spPr>
          <a:xfrm>
            <a:off x="717977" y="4769153"/>
            <a:ext cx="10894740" cy="369332"/>
          </a:xfrm>
          <a:prstGeom prst="rect">
            <a:avLst/>
          </a:prstGeom>
        </p:spPr>
        <p:txBody>
          <a:bodyPr wrap="square">
            <a:spAutoFit/>
          </a:bodyPr>
          <a:lstStyle/>
          <a:p>
            <a:pPr algn="just"/>
            <a:r>
              <a:rPr lang="it-IT" dirty="0">
                <a:ea typeface="Calibri" panose="020F0502020204030204" pitchFamily="34" charset="0"/>
              </a:rPr>
              <a:t>L'unione ha potestà statutaria e regolamentare e ad essa si applicano le disposizioni che disciplinano gli Enti locali. </a:t>
            </a:r>
            <a:endParaRPr lang="it-IT" dirty="0"/>
          </a:p>
        </p:txBody>
      </p:sp>
      <p:sp>
        <p:nvSpPr>
          <p:cNvPr id="7" name="Rettangolo 6">
            <a:extLst>
              <a:ext uri="{FF2B5EF4-FFF2-40B4-BE49-F238E27FC236}">
                <a16:creationId xmlns:a16="http://schemas.microsoft.com/office/drawing/2014/main" id="{81C44648-BA95-7F41-B2A2-43F8D5C19712}"/>
              </a:ext>
            </a:extLst>
          </p:cNvPr>
          <p:cNvSpPr/>
          <p:nvPr/>
        </p:nvSpPr>
        <p:spPr>
          <a:xfrm>
            <a:off x="717977" y="5230818"/>
            <a:ext cx="10894740" cy="923330"/>
          </a:xfrm>
          <a:prstGeom prst="rect">
            <a:avLst/>
          </a:prstGeom>
        </p:spPr>
        <p:txBody>
          <a:bodyPr wrap="square">
            <a:spAutoFit/>
          </a:bodyPr>
          <a:lstStyle/>
          <a:p>
            <a:pPr algn="just">
              <a:spcAft>
                <a:spcPts val="0"/>
              </a:spcAft>
            </a:pPr>
            <a:r>
              <a:rPr lang="it-IT" dirty="0">
                <a:solidFill>
                  <a:srgbClr val="000000"/>
                </a:solidFill>
                <a:ea typeface="Calibri" panose="020F0502020204030204" pitchFamily="34" charset="0"/>
              </a:rPr>
              <a:t>All’unione sono conferite dai comuni partecipanti le risorse umane e strumentali necessarie all’esercizio delle funzioni loro attribuite, in modo da garantire progressivi risparmi di spesa in materia di personale. </a:t>
            </a:r>
            <a:endParaRPr lang="it-IT" sz="2000" dirty="0">
              <a:solidFill>
                <a:srgbClr val="000000"/>
              </a:solidFill>
              <a:ea typeface="Calibri" panose="020F0502020204030204" pitchFamily="34" charset="0"/>
            </a:endParaRPr>
          </a:p>
          <a:p>
            <a:pPr algn="just"/>
            <a:r>
              <a:rPr lang="it-IT" dirty="0">
                <a:ea typeface="Calibri" panose="020F0502020204030204" pitchFamily="34" charset="0"/>
              </a:rPr>
              <a:t>Alle unioni competono gli introiti derivanti dalle tasse, dalle tariffe e dai contributi sui servizi ad esse affidati.</a:t>
            </a:r>
            <a:r>
              <a:rPr lang="it-IT" dirty="0"/>
              <a:t> </a:t>
            </a:r>
          </a:p>
        </p:txBody>
      </p:sp>
      <p:sp>
        <p:nvSpPr>
          <p:cNvPr id="8" name="Rettangolo 7">
            <a:extLst>
              <a:ext uri="{FF2B5EF4-FFF2-40B4-BE49-F238E27FC236}">
                <a16:creationId xmlns:a16="http://schemas.microsoft.com/office/drawing/2014/main" id="{67B5FBD3-AA3B-7F4D-B27E-C62396AC17C2}"/>
              </a:ext>
            </a:extLst>
          </p:cNvPr>
          <p:cNvSpPr/>
          <p:nvPr/>
        </p:nvSpPr>
        <p:spPr>
          <a:xfrm>
            <a:off x="717977" y="277228"/>
            <a:ext cx="3769250" cy="523220"/>
          </a:xfrm>
          <a:prstGeom prst="rect">
            <a:avLst/>
          </a:prstGeom>
        </p:spPr>
        <p:txBody>
          <a:bodyPr wrap="square">
            <a:spAutoFit/>
          </a:bodyPr>
          <a:lstStyle/>
          <a:p>
            <a:r>
              <a:rPr lang="it-IT" sz="2800" dirty="0">
                <a:solidFill>
                  <a:srgbClr val="04617B"/>
                </a:solidFill>
              </a:rPr>
              <a:t>Forme di aggregazione</a:t>
            </a:r>
          </a:p>
        </p:txBody>
      </p:sp>
      <p:sp>
        <p:nvSpPr>
          <p:cNvPr id="9" name="Mostrina 8">
            <a:extLst>
              <a:ext uri="{FF2B5EF4-FFF2-40B4-BE49-F238E27FC236}">
                <a16:creationId xmlns:a16="http://schemas.microsoft.com/office/drawing/2014/main" id="{B442C6A0-8846-AB44-84EE-010E5ABB38B6}"/>
              </a:ext>
            </a:extLst>
          </p:cNvPr>
          <p:cNvSpPr/>
          <p:nvPr/>
        </p:nvSpPr>
        <p:spPr>
          <a:xfrm>
            <a:off x="301083" y="2191209"/>
            <a:ext cx="234176" cy="2174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Mostrina 9">
            <a:extLst>
              <a:ext uri="{FF2B5EF4-FFF2-40B4-BE49-F238E27FC236}">
                <a16:creationId xmlns:a16="http://schemas.microsoft.com/office/drawing/2014/main" id="{55556A63-F08A-B34E-BD44-71B8AFD6905B}"/>
              </a:ext>
            </a:extLst>
          </p:cNvPr>
          <p:cNvSpPr/>
          <p:nvPr/>
        </p:nvSpPr>
        <p:spPr>
          <a:xfrm>
            <a:off x="301083" y="3994468"/>
            <a:ext cx="234176" cy="2174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8269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BD1DCB-C3DB-2E42-A1BF-9275FF3C0415}"/>
              </a:ext>
            </a:extLst>
          </p:cNvPr>
          <p:cNvSpPr txBox="1">
            <a:spLocks noChangeArrowheads="1"/>
          </p:cNvSpPr>
          <p:nvPr/>
        </p:nvSpPr>
        <p:spPr>
          <a:xfrm>
            <a:off x="1929434" y="892095"/>
            <a:ext cx="8285084" cy="29104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it-IT" sz="6600"/>
              <a:t>I CONSORZI DEI SERVIZI SOCIO – ASSISTENZIALI IN PIEMONTE</a:t>
            </a:r>
            <a:endParaRPr lang="it-IT" sz="6600" dirty="0"/>
          </a:p>
        </p:txBody>
      </p:sp>
      <p:pic>
        <p:nvPicPr>
          <p:cNvPr id="4" name="Immagine 3">
            <a:extLst>
              <a:ext uri="{FF2B5EF4-FFF2-40B4-BE49-F238E27FC236}">
                <a16:creationId xmlns:a16="http://schemas.microsoft.com/office/drawing/2014/main" id="{6DE713C1-8FC8-1643-B9E4-B4E5124F65AD}"/>
              </a:ext>
            </a:extLst>
          </p:cNvPr>
          <p:cNvPicPr>
            <a:picLocks noChangeAspect="1"/>
          </p:cNvPicPr>
          <p:nvPr/>
        </p:nvPicPr>
        <p:blipFill>
          <a:blip r:embed="rId2"/>
          <a:stretch>
            <a:fillRect/>
          </a:stretch>
        </p:blipFill>
        <p:spPr>
          <a:xfrm>
            <a:off x="4438185" y="3579852"/>
            <a:ext cx="7304050" cy="3043354"/>
          </a:xfrm>
          <a:prstGeom prst="rect">
            <a:avLst/>
          </a:prstGeom>
        </p:spPr>
      </p:pic>
    </p:spTree>
    <p:extLst>
      <p:ext uri="{BB962C8B-B14F-4D97-AF65-F5344CB8AC3E}">
        <p14:creationId xmlns:p14="http://schemas.microsoft.com/office/powerpoint/2010/main" val="35392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61858" y="1065387"/>
            <a:ext cx="11068863" cy="646331"/>
          </a:xfrm>
          <a:prstGeom prst="rect">
            <a:avLst/>
          </a:prstGeom>
        </p:spPr>
        <p:txBody>
          <a:bodyPr wrap="square">
            <a:spAutoFit/>
          </a:bodyPr>
          <a:lstStyle/>
          <a:p>
            <a:pPr algn="just"/>
            <a:r>
              <a:rPr lang="it-IT" b="1" dirty="0"/>
              <a:t>Il Consorzio è ente pubblico strumentale degli enti locali dotato di personalità giuridica, nonché di autonomia statutaria e regolamentare.</a:t>
            </a:r>
            <a:endParaRPr lang="it-IT" dirty="0"/>
          </a:p>
        </p:txBody>
      </p:sp>
      <p:sp>
        <p:nvSpPr>
          <p:cNvPr id="5" name="Segnaposto contenuto 2"/>
          <p:cNvSpPr>
            <a:spLocks noGrp="1"/>
          </p:cNvSpPr>
          <p:nvPr>
            <p:ph idx="1"/>
          </p:nvPr>
        </p:nvSpPr>
        <p:spPr>
          <a:xfrm>
            <a:off x="561859" y="1976657"/>
            <a:ext cx="11068863" cy="1716177"/>
          </a:xfrm>
        </p:spPr>
        <p:txBody>
          <a:bodyPr rtlCol="0" anchor="t">
            <a:noAutofit/>
          </a:bodyPr>
          <a:lstStyle/>
          <a:p>
            <a:pPr marL="0" indent="0" algn="just" eaLnBrk="1" fontAlgn="auto" hangingPunct="1">
              <a:spcAft>
                <a:spcPts val="0"/>
              </a:spcAft>
              <a:buNone/>
              <a:defRPr/>
            </a:pPr>
            <a:r>
              <a:rPr lang="it-IT" sz="1800" dirty="0">
                <a:ea typeface="Cambria Math" pitchFamily="18" charset="0"/>
              </a:rPr>
              <a:t>Art. 31 del Testo Unico degli Enti Locali (TUEL) </a:t>
            </a:r>
            <a:r>
              <a:rPr lang="it-IT" sz="1800" dirty="0" err="1">
                <a:ea typeface="Cambria Math" pitchFamily="18" charset="0"/>
              </a:rPr>
              <a:t>D.Lgs.</a:t>
            </a:r>
            <a:r>
              <a:rPr lang="it-IT" sz="1800" dirty="0">
                <a:ea typeface="Cambria Math" pitchFamily="18" charset="0"/>
              </a:rPr>
              <a:t> 18/08/2000, n. 267:</a:t>
            </a:r>
          </a:p>
          <a:p>
            <a:pPr marL="0" indent="0" algn="just" eaLnBrk="1" fontAlgn="auto" hangingPunct="1">
              <a:spcAft>
                <a:spcPts val="0"/>
              </a:spcAft>
              <a:buNone/>
              <a:defRPr/>
            </a:pPr>
            <a:r>
              <a:rPr lang="it-IT" sz="1800" i="1" dirty="0"/>
              <a:t>“1. Gli enti locali per la gestione associata di uno o più servizi e l'esercizio associato di funzioni possono costituire un consorzio secondo le norme previste per le aziende speciali di cui all'art. 114, in quanto compatibili. Al consorzio possono partecipare altri enti pubblici, quando siano a ciò autorizzati, secondo le leggi alle quali sono soggetti. […]”</a:t>
            </a:r>
            <a:endParaRPr lang="it-IT" sz="1800" dirty="0"/>
          </a:p>
        </p:txBody>
      </p:sp>
      <p:sp>
        <p:nvSpPr>
          <p:cNvPr id="3" name="Rettangolo 2">
            <a:extLst>
              <a:ext uri="{FF2B5EF4-FFF2-40B4-BE49-F238E27FC236}">
                <a16:creationId xmlns:a16="http://schemas.microsoft.com/office/drawing/2014/main" id="{81C007C4-D2D1-1940-9338-ED016B6D02DB}"/>
              </a:ext>
            </a:extLst>
          </p:cNvPr>
          <p:cNvSpPr/>
          <p:nvPr/>
        </p:nvSpPr>
        <p:spPr>
          <a:xfrm>
            <a:off x="561858" y="3570586"/>
            <a:ext cx="11068863" cy="1200329"/>
          </a:xfrm>
          <a:prstGeom prst="rect">
            <a:avLst/>
          </a:prstGeom>
        </p:spPr>
        <p:txBody>
          <a:bodyPr wrap="square">
            <a:spAutoFit/>
          </a:bodyPr>
          <a:lstStyle/>
          <a:p>
            <a:pPr algn="just"/>
            <a:r>
              <a:rPr lang="it-IT" dirty="0"/>
              <a:t>L.328/2000 “Legge quadro per la realizzazione del sistema integrato di interventi e servizi sociali”:</a:t>
            </a:r>
          </a:p>
          <a:p>
            <a:pPr algn="just"/>
            <a:r>
              <a:rPr lang="it-IT" i="1" dirty="0"/>
              <a:t>“I comuni sono titolari delle funzioni amministrative concernenti gli interventi sociali svolti a livello locale e concorrono alla programmazione regionale… Tali funzioni sono esercitate dai comuni adottando sul piano territoriale gli assetti </a:t>
            </a:r>
            <a:r>
              <a:rPr lang="it-IT" i="1" dirty="0" err="1"/>
              <a:t>pi</a:t>
            </a:r>
            <a:r>
              <a:rPr lang="it-IT" i="1" dirty="0"/>
              <a:t>  funzionali alla gestione, alla spesa ed al rapporto con i cittadini”</a:t>
            </a:r>
            <a:endParaRPr lang="it-IT" i="1" dirty="0">
              <a:effectLst/>
            </a:endParaRPr>
          </a:p>
        </p:txBody>
      </p:sp>
      <p:sp>
        <p:nvSpPr>
          <p:cNvPr id="6" name="Rettangolo 5">
            <a:extLst>
              <a:ext uri="{FF2B5EF4-FFF2-40B4-BE49-F238E27FC236}">
                <a16:creationId xmlns:a16="http://schemas.microsoft.com/office/drawing/2014/main" id="{4A3F53B1-1795-8242-988B-1D3E74998919}"/>
              </a:ext>
            </a:extLst>
          </p:cNvPr>
          <p:cNvSpPr/>
          <p:nvPr/>
        </p:nvSpPr>
        <p:spPr>
          <a:xfrm>
            <a:off x="717976" y="277228"/>
            <a:ext cx="9909135" cy="523220"/>
          </a:xfrm>
          <a:prstGeom prst="rect">
            <a:avLst/>
          </a:prstGeom>
        </p:spPr>
        <p:txBody>
          <a:bodyPr wrap="square">
            <a:spAutoFit/>
          </a:bodyPr>
          <a:lstStyle/>
          <a:p>
            <a:r>
              <a:rPr lang="it-IT" sz="2800" dirty="0">
                <a:solidFill>
                  <a:srgbClr val="04617B"/>
                </a:solidFill>
              </a:rPr>
              <a:t>Il Consorzio dei Servizi Sociali in Piemonte: fondamenti giuridici</a:t>
            </a:r>
          </a:p>
        </p:txBody>
      </p:sp>
      <p:sp>
        <p:nvSpPr>
          <p:cNvPr id="7" name="Rettangolo 6">
            <a:extLst>
              <a:ext uri="{FF2B5EF4-FFF2-40B4-BE49-F238E27FC236}">
                <a16:creationId xmlns:a16="http://schemas.microsoft.com/office/drawing/2014/main" id="{D1127A2A-5843-9141-B34D-CE57866A2DAC}"/>
              </a:ext>
            </a:extLst>
          </p:cNvPr>
          <p:cNvSpPr/>
          <p:nvPr/>
        </p:nvSpPr>
        <p:spPr>
          <a:xfrm>
            <a:off x="561857" y="5082021"/>
            <a:ext cx="11068864" cy="1477328"/>
          </a:xfrm>
          <a:prstGeom prst="rect">
            <a:avLst/>
          </a:prstGeom>
        </p:spPr>
        <p:txBody>
          <a:bodyPr wrap="square">
            <a:spAutoFit/>
          </a:bodyPr>
          <a:lstStyle/>
          <a:p>
            <a:pPr algn="just"/>
            <a:r>
              <a:rPr lang="it-IT" dirty="0">
                <a:ea typeface="Cambria Math" pitchFamily="18" charset="0"/>
              </a:rPr>
              <a:t>Art. 9 della L.R. 08/01/2004, n. 1:</a:t>
            </a:r>
            <a:endParaRPr lang="it-IT" i="1" dirty="0">
              <a:ea typeface="Cambria Math" pitchFamily="18" charset="0"/>
            </a:endParaRPr>
          </a:p>
          <a:p>
            <a:pPr algn="just"/>
            <a:r>
              <a:rPr lang="it-IT" i="1" dirty="0"/>
              <a:t>“1. La Regione individua nella gestione associata, ed in particolare in quella consortile, la forma idonea a garantire l'efficacia e l'efficienza degli interventi e dei servizi sociali di competenza dei comuni e prevede incentivi finanziari a favore dell'esercizio associato delle funzioni e della erogazione della totalità delle prestazioni essenziali entro gli ambiti territoriali ottimali di cui all'articolo 8. […]” </a:t>
            </a:r>
            <a:endParaRPr lang="it-IT" dirty="0"/>
          </a:p>
        </p:txBody>
      </p:sp>
      <p:sp>
        <p:nvSpPr>
          <p:cNvPr id="8" name="Mostrina 7">
            <a:extLst>
              <a:ext uri="{FF2B5EF4-FFF2-40B4-BE49-F238E27FC236}">
                <a16:creationId xmlns:a16="http://schemas.microsoft.com/office/drawing/2014/main" id="{52DF949B-2F28-9C47-9510-38C68099DB9C}"/>
              </a:ext>
            </a:extLst>
          </p:cNvPr>
          <p:cNvSpPr/>
          <p:nvPr/>
        </p:nvSpPr>
        <p:spPr>
          <a:xfrm>
            <a:off x="236034" y="2062868"/>
            <a:ext cx="234176" cy="2174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Mostrina 8">
            <a:extLst>
              <a:ext uri="{FF2B5EF4-FFF2-40B4-BE49-F238E27FC236}">
                <a16:creationId xmlns:a16="http://schemas.microsoft.com/office/drawing/2014/main" id="{C1D93843-D33C-1843-A76A-3D371598FAFA}"/>
              </a:ext>
            </a:extLst>
          </p:cNvPr>
          <p:cNvSpPr/>
          <p:nvPr/>
        </p:nvSpPr>
        <p:spPr>
          <a:xfrm>
            <a:off x="219307" y="3622625"/>
            <a:ext cx="234176" cy="2174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Mostrina 9">
            <a:extLst>
              <a:ext uri="{FF2B5EF4-FFF2-40B4-BE49-F238E27FC236}">
                <a16:creationId xmlns:a16="http://schemas.microsoft.com/office/drawing/2014/main" id="{18699BC4-40D7-964D-A5B7-48FFA9C3E504}"/>
              </a:ext>
            </a:extLst>
          </p:cNvPr>
          <p:cNvSpPr/>
          <p:nvPr/>
        </p:nvSpPr>
        <p:spPr>
          <a:xfrm>
            <a:off x="219307" y="5182382"/>
            <a:ext cx="234176" cy="21745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126396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028B6B8-7080-1A44-AAF3-853B7C20567B}"/>
              </a:ext>
            </a:extLst>
          </p:cNvPr>
          <p:cNvSpPr/>
          <p:nvPr/>
        </p:nvSpPr>
        <p:spPr>
          <a:xfrm>
            <a:off x="528405" y="1727653"/>
            <a:ext cx="10901595" cy="1200329"/>
          </a:xfrm>
          <a:prstGeom prst="rect">
            <a:avLst/>
          </a:prstGeom>
        </p:spPr>
        <p:txBody>
          <a:bodyPr wrap="square">
            <a:spAutoFit/>
          </a:bodyPr>
          <a:lstStyle/>
          <a:p>
            <a:pPr algn="just"/>
            <a:r>
              <a:rPr lang="it-IT" sz="2400" dirty="0"/>
              <a:t>Il Consorzio ha come finalità  la gestione, in forma associata, degli interventi e dei servizi socio – assistenziali di competenza dei Comuni e ne garantisce l’ottimizzazione secondo criteri di efficacia,</a:t>
            </a:r>
            <a:r>
              <a:rPr lang="it-IT" sz="2400" dirty="0">
                <a:solidFill>
                  <a:srgbClr val="0BD1DA"/>
                </a:solidFill>
              </a:rPr>
              <a:t> </a:t>
            </a:r>
            <a:r>
              <a:rPr lang="it-IT" sz="2400" dirty="0"/>
              <a:t>efficienza ed economicità.</a:t>
            </a:r>
            <a:endParaRPr lang="it-IT" sz="2400" dirty="0">
              <a:effectLst/>
            </a:endParaRPr>
          </a:p>
        </p:txBody>
      </p:sp>
      <p:sp>
        <p:nvSpPr>
          <p:cNvPr id="3" name="Rettangolo 2">
            <a:extLst>
              <a:ext uri="{FF2B5EF4-FFF2-40B4-BE49-F238E27FC236}">
                <a16:creationId xmlns:a16="http://schemas.microsoft.com/office/drawing/2014/main" id="{51B5A789-214E-0146-8BE4-5C17F8C93622}"/>
              </a:ext>
            </a:extLst>
          </p:cNvPr>
          <p:cNvSpPr/>
          <p:nvPr/>
        </p:nvSpPr>
        <p:spPr>
          <a:xfrm>
            <a:off x="528405" y="4179912"/>
            <a:ext cx="10901595" cy="1200329"/>
          </a:xfrm>
          <a:prstGeom prst="rect">
            <a:avLst/>
          </a:prstGeom>
        </p:spPr>
        <p:txBody>
          <a:bodyPr wrap="square">
            <a:spAutoFit/>
          </a:bodyPr>
          <a:lstStyle/>
          <a:p>
            <a:pPr algn="just"/>
            <a:r>
              <a:rPr lang="it-IT" sz="2400" dirty="0"/>
              <a:t>Più  in generale, il Consorzio, esercita le funzioni in materia socio assistenziale che, di competenza o spettanza dei singoli Comuni consorziati, gli vengano da questi delegate, trasferite o comunque affidate nei modi e forme di legge.</a:t>
            </a:r>
            <a:endParaRPr lang="it-IT" sz="2400" dirty="0">
              <a:effectLst/>
            </a:endParaRPr>
          </a:p>
        </p:txBody>
      </p:sp>
      <p:sp>
        <p:nvSpPr>
          <p:cNvPr id="4" name="Rettangolo 3">
            <a:extLst>
              <a:ext uri="{FF2B5EF4-FFF2-40B4-BE49-F238E27FC236}">
                <a16:creationId xmlns:a16="http://schemas.microsoft.com/office/drawing/2014/main" id="{9D0771A6-5938-604C-BC1D-FF4E3A6707B3}"/>
              </a:ext>
            </a:extLst>
          </p:cNvPr>
          <p:cNvSpPr/>
          <p:nvPr/>
        </p:nvSpPr>
        <p:spPr>
          <a:xfrm>
            <a:off x="717976" y="277228"/>
            <a:ext cx="6206931" cy="523220"/>
          </a:xfrm>
          <a:prstGeom prst="rect">
            <a:avLst/>
          </a:prstGeom>
        </p:spPr>
        <p:txBody>
          <a:bodyPr wrap="square">
            <a:spAutoFit/>
          </a:bodyPr>
          <a:lstStyle/>
          <a:p>
            <a:r>
              <a:rPr lang="it-IT" sz="2800" dirty="0">
                <a:solidFill>
                  <a:srgbClr val="04617B"/>
                </a:solidFill>
              </a:rPr>
              <a:t>Il Consorzio dei Servizi Sociali in Piemonte</a:t>
            </a:r>
          </a:p>
        </p:txBody>
      </p:sp>
      <p:pic>
        <p:nvPicPr>
          <p:cNvPr id="5" name="Immagine 4">
            <a:extLst>
              <a:ext uri="{FF2B5EF4-FFF2-40B4-BE49-F238E27FC236}">
                <a16:creationId xmlns:a16="http://schemas.microsoft.com/office/drawing/2014/main" id="{82A6CED7-65FB-ED4F-9D76-292342DA9A91}"/>
              </a:ext>
            </a:extLst>
          </p:cNvPr>
          <p:cNvPicPr>
            <a:picLocks noChangeAspect="1"/>
          </p:cNvPicPr>
          <p:nvPr/>
        </p:nvPicPr>
        <p:blipFill>
          <a:blip r:embed="rId2"/>
          <a:stretch>
            <a:fillRect/>
          </a:stretch>
        </p:blipFill>
        <p:spPr>
          <a:xfrm>
            <a:off x="9901956" y="230183"/>
            <a:ext cx="1390931" cy="1390931"/>
          </a:xfrm>
          <a:prstGeom prst="rect">
            <a:avLst/>
          </a:prstGeom>
        </p:spPr>
      </p:pic>
    </p:spTree>
    <p:extLst>
      <p:ext uri="{BB962C8B-B14F-4D97-AF65-F5344CB8AC3E}">
        <p14:creationId xmlns:p14="http://schemas.microsoft.com/office/powerpoint/2010/main" val="275022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2" name="Oval 18">
            <a:extLst>
              <a:ext uri="{FF2B5EF4-FFF2-40B4-BE49-F238E27FC236}">
                <a16:creationId xmlns:a16="http://schemas.microsoft.com/office/drawing/2014/main" id="{EE5D6C91-5773-2D45-A469-A91894F424E6}"/>
              </a:ext>
            </a:extLst>
          </p:cNvPr>
          <p:cNvSpPr>
            <a:spLocks noChangeArrowheads="1"/>
          </p:cNvSpPr>
          <p:nvPr/>
        </p:nvSpPr>
        <p:spPr bwMode="auto">
          <a:xfrm>
            <a:off x="7535863" y="4149725"/>
            <a:ext cx="914400" cy="914400"/>
          </a:xfrm>
          <a:prstGeom prst="ellipse">
            <a:avLst/>
          </a:pr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lgn="ctr" eaLnBrk="1" hangingPunct="1">
              <a:defRPr/>
            </a:pPr>
            <a:endParaRPr lang="it-IT"/>
          </a:p>
        </p:txBody>
      </p:sp>
      <p:sp>
        <p:nvSpPr>
          <p:cNvPr id="31761" name="Oval 17">
            <a:extLst>
              <a:ext uri="{FF2B5EF4-FFF2-40B4-BE49-F238E27FC236}">
                <a16:creationId xmlns:a16="http://schemas.microsoft.com/office/drawing/2014/main" id="{C768B9FA-AC14-FD45-8725-CA26DFDA50FB}"/>
              </a:ext>
            </a:extLst>
          </p:cNvPr>
          <p:cNvSpPr>
            <a:spLocks noChangeArrowheads="1"/>
          </p:cNvSpPr>
          <p:nvPr/>
        </p:nvSpPr>
        <p:spPr bwMode="auto">
          <a:xfrm>
            <a:off x="7535863" y="5373688"/>
            <a:ext cx="914400" cy="914400"/>
          </a:xfrm>
          <a:prstGeom prst="ellipse">
            <a:avLst/>
          </a:pr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lgn="ctr" eaLnBrk="1" hangingPunct="1">
              <a:defRPr/>
            </a:pPr>
            <a:endParaRPr lang="it-IT"/>
          </a:p>
        </p:txBody>
      </p:sp>
      <p:sp>
        <p:nvSpPr>
          <p:cNvPr id="31760" name="Oval 16">
            <a:extLst>
              <a:ext uri="{FF2B5EF4-FFF2-40B4-BE49-F238E27FC236}">
                <a16:creationId xmlns:a16="http://schemas.microsoft.com/office/drawing/2014/main" id="{97AFBB8F-979A-4045-860D-D55001688FA7}"/>
              </a:ext>
            </a:extLst>
          </p:cNvPr>
          <p:cNvSpPr>
            <a:spLocks noChangeArrowheads="1"/>
          </p:cNvSpPr>
          <p:nvPr/>
        </p:nvSpPr>
        <p:spPr bwMode="auto">
          <a:xfrm>
            <a:off x="3575050" y="5373688"/>
            <a:ext cx="914400" cy="914400"/>
          </a:xfrm>
          <a:prstGeom prst="ellipse">
            <a:avLst/>
          </a:pr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lgn="ctr" eaLnBrk="1" hangingPunct="1">
              <a:defRPr/>
            </a:pPr>
            <a:endParaRPr lang="it-IT"/>
          </a:p>
        </p:txBody>
      </p:sp>
      <p:sp>
        <p:nvSpPr>
          <p:cNvPr id="31759" name="Oval 15">
            <a:extLst>
              <a:ext uri="{FF2B5EF4-FFF2-40B4-BE49-F238E27FC236}">
                <a16:creationId xmlns:a16="http://schemas.microsoft.com/office/drawing/2014/main" id="{B831193C-0932-2A45-AB1C-5E704A2BEB93}"/>
              </a:ext>
            </a:extLst>
          </p:cNvPr>
          <p:cNvSpPr>
            <a:spLocks noChangeArrowheads="1"/>
          </p:cNvSpPr>
          <p:nvPr/>
        </p:nvSpPr>
        <p:spPr bwMode="auto">
          <a:xfrm>
            <a:off x="3597275" y="4098925"/>
            <a:ext cx="914400" cy="914400"/>
          </a:xfrm>
          <a:prstGeom prst="ellipse">
            <a:avLst/>
          </a:prstGeom>
          <a:gradFill rotWithShape="1">
            <a:gsLst>
              <a:gs pos="0">
                <a:schemeClr val="accent1">
                  <a:gamma/>
                  <a:shade val="46275"/>
                  <a:invGamma/>
                </a:schemeClr>
              </a:gs>
              <a:gs pos="100000">
                <a:schemeClr val="accent1"/>
              </a:gs>
            </a:gsLst>
            <a:lin ang="18900000" scaled="1"/>
          </a:gradFill>
          <a:ln w="9525">
            <a:solidFill>
              <a:schemeClr val="tx1"/>
            </a:solidFill>
            <a:round/>
            <a:headEnd/>
            <a:tailEnd/>
          </a:ln>
          <a:effectLst/>
        </p:spPr>
        <p:txBody>
          <a:bodyPr wrap="none" anchor="ctr"/>
          <a:lstStyle/>
          <a:p>
            <a:pPr algn="ctr" eaLnBrk="1" hangingPunct="1">
              <a:defRPr/>
            </a:pPr>
            <a:endParaRPr lang="it-IT"/>
          </a:p>
        </p:txBody>
      </p:sp>
      <p:sp>
        <p:nvSpPr>
          <p:cNvPr id="31751" name="Text Box 7">
            <a:extLst>
              <a:ext uri="{FF2B5EF4-FFF2-40B4-BE49-F238E27FC236}">
                <a16:creationId xmlns:a16="http://schemas.microsoft.com/office/drawing/2014/main" id="{E0403218-5628-F94D-9FCE-23EBF079B162}"/>
              </a:ext>
            </a:extLst>
          </p:cNvPr>
          <p:cNvSpPr txBox="1">
            <a:spLocks noChangeArrowheads="1"/>
          </p:cNvSpPr>
          <p:nvPr/>
        </p:nvSpPr>
        <p:spPr bwMode="auto">
          <a:xfrm>
            <a:off x="3006260" y="4292601"/>
            <a:ext cx="2096429" cy="519113"/>
          </a:xfrm>
          <a:prstGeom prst="rect">
            <a:avLst/>
          </a:prstGeom>
          <a:noFill/>
          <a:ln w="9525">
            <a:noFill/>
            <a:miter lim="800000"/>
            <a:headEnd/>
            <a:tailEnd/>
          </a:ln>
          <a:effectLst/>
        </p:spPr>
        <p:txBody>
          <a:bodyPr wrap="square">
            <a:spAutoFit/>
          </a:bodyPr>
          <a:lstStyle/>
          <a:p>
            <a:pPr algn="ctr" eaLnBrk="1" hangingPunct="1">
              <a:spcBef>
                <a:spcPct val="50000"/>
              </a:spcBef>
              <a:defRPr/>
            </a:pPr>
            <a:r>
              <a:rPr lang="it-IT" sz="2800" b="1" dirty="0">
                <a:solidFill>
                  <a:schemeClr val="bg1"/>
                </a:solidFill>
                <a:effectLst>
                  <a:outerShdw blurRad="38100" dist="38100" dir="2700000" algn="tl">
                    <a:srgbClr val="000000"/>
                  </a:outerShdw>
                </a:effectLst>
              </a:rPr>
              <a:t>Minori</a:t>
            </a:r>
          </a:p>
        </p:txBody>
      </p:sp>
      <p:sp>
        <p:nvSpPr>
          <p:cNvPr id="31750" name="Text Box 6">
            <a:extLst>
              <a:ext uri="{FF2B5EF4-FFF2-40B4-BE49-F238E27FC236}">
                <a16:creationId xmlns:a16="http://schemas.microsoft.com/office/drawing/2014/main" id="{D4926FFE-9FE2-154F-AEC9-8A7FD3870DEB}"/>
              </a:ext>
            </a:extLst>
          </p:cNvPr>
          <p:cNvSpPr txBox="1">
            <a:spLocks noChangeArrowheads="1"/>
          </p:cNvSpPr>
          <p:nvPr/>
        </p:nvSpPr>
        <p:spPr bwMode="auto">
          <a:xfrm>
            <a:off x="3576638" y="2997201"/>
            <a:ext cx="4895850" cy="650875"/>
          </a:xfrm>
          <a:prstGeom prst="rect">
            <a:avLst/>
          </a:prstGeom>
          <a:noFill/>
          <a:ln w="9525">
            <a:solidFill>
              <a:schemeClr val="folHlink"/>
            </a:solidFill>
            <a:miter lim="800000"/>
            <a:headEnd/>
            <a:tailEnd/>
          </a:ln>
          <a:effectLst/>
        </p:spPr>
        <p:txBody>
          <a:bodyPr>
            <a:spAutoFit/>
          </a:bodyPr>
          <a:lstStyle/>
          <a:p>
            <a:pPr algn="ctr" eaLnBrk="1" hangingPunct="1">
              <a:spcBef>
                <a:spcPct val="50000"/>
              </a:spcBef>
              <a:defRPr/>
            </a:pPr>
            <a:r>
              <a:rPr lang="it-IT" sz="3600" b="1" dirty="0">
                <a:solidFill>
                  <a:srgbClr val="00B0F0"/>
                </a:solidFill>
                <a:effectLst>
                  <a:outerShdw blurRad="38100" dist="38100" dir="2700000" algn="tl">
                    <a:srgbClr val="000000"/>
                  </a:outerShdw>
                </a:effectLst>
              </a:rPr>
              <a:t>Aree di intervento:</a:t>
            </a:r>
          </a:p>
        </p:txBody>
      </p:sp>
      <p:sp>
        <p:nvSpPr>
          <p:cNvPr id="31752" name="Text Box 8">
            <a:extLst>
              <a:ext uri="{FF2B5EF4-FFF2-40B4-BE49-F238E27FC236}">
                <a16:creationId xmlns:a16="http://schemas.microsoft.com/office/drawing/2014/main" id="{31A735E8-95EB-334E-ADCF-B24EDADB5282}"/>
              </a:ext>
            </a:extLst>
          </p:cNvPr>
          <p:cNvSpPr txBox="1">
            <a:spLocks noChangeArrowheads="1"/>
          </p:cNvSpPr>
          <p:nvPr/>
        </p:nvSpPr>
        <p:spPr bwMode="auto">
          <a:xfrm>
            <a:off x="7204075" y="4292601"/>
            <a:ext cx="1555750" cy="519113"/>
          </a:xfrm>
          <a:prstGeom prst="rect">
            <a:avLst/>
          </a:prstGeom>
          <a:noFill/>
          <a:ln w="9525">
            <a:noFill/>
            <a:miter lim="800000"/>
            <a:headEnd/>
            <a:tailEnd/>
          </a:ln>
          <a:effectLst/>
        </p:spPr>
        <p:txBody>
          <a:bodyPr>
            <a:spAutoFit/>
          </a:bodyPr>
          <a:lstStyle/>
          <a:p>
            <a:pPr algn="ctr" eaLnBrk="1" hangingPunct="1">
              <a:spcBef>
                <a:spcPct val="50000"/>
              </a:spcBef>
              <a:defRPr/>
            </a:pPr>
            <a:r>
              <a:rPr lang="it-IT" sz="2800" b="1">
                <a:solidFill>
                  <a:schemeClr val="bg1"/>
                </a:solidFill>
                <a:effectLst>
                  <a:outerShdw blurRad="38100" dist="38100" dir="2700000" algn="tl">
                    <a:srgbClr val="000000"/>
                  </a:outerShdw>
                </a:effectLst>
              </a:rPr>
              <a:t>Anziani</a:t>
            </a:r>
          </a:p>
        </p:txBody>
      </p:sp>
      <p:sp>
        <p:nvSpPr>
          <p:cNvPr id="31753" name="Text Box 9">
            <a:extLst>
              <a:ext uri="{FF2B5EF4-FFF2-40B4-BE49-F238E27FC236}">
                <a16:creationId xmlns:a16="http://schemas.microsoft.com/office/drawing/2014/main" id="{B30BBFA9-C04F-5D4E-9C7E-083A4C0D0F7E}"/>
              </a:ext>
            </a:extLst>
          </p:cNvPr>
          <p:cNvSpPr txBox="1">
            <a:spLocks noChangeArrowheads="1"/>
          </p:cNvSpPr>
          <p:nvPr/>
        </p:nvSpPr>
        <p:spPr bwMode="auto">
          <a:xfrm>
            <a:off x="7273925" y="5589588"/>
            <a:ext cx="1485900" cy="519112"/>
          </a:xfrm>
          <a:prstGeom prst="rect">
            <a:avLst/>
          </a:prstGeom>
          <a:noFill/>
          <a:ln w="9525">
            <a:noFill/>
            <a:miter lim="800000"/>
            <a:headEnd/>
            <a:tailEnd/>
          </a:ln>
          <a:effectLst/>
        </p:spPr>
        <p:txBody>
          <a:bodyPr>
            <a:spAutoFit/>
          </a:bodyPr>
          <a:lstStyle/>
          <a:p>
            <a:pPr algn="ctr" eaLnBrk="1" hangingPunct="1">
              <a:defRPr/>
            </a:pPr>
            <a:r>
              <a:rPr lang="it-IT" sz="2800" b="1">
                <a:solidFill>
                  <a:schemeClr val="bg1"/>
                </a:solidFill>
                <a:effectLst>
                  <a:outerShdw blurRad="38100" dist="38100" dir="2700000" algn="tl">
                    <a:srgbClr val="000000"/>
                  </a:outerShdw>
                </a:effectLst>
              </a:rPr>
              <a:t>Disabili</a:t>
            </a:r>
          </a:p>
        </p:txBody>
      </p:sp>
      <p:sp>
        <p:nvSpPr>
          <p:cNvPr id="31754" name="Text Box 10">
            <a:extLst>
              <a:ext uri="{FF2B5EF4-FFF2-40B4-BE49-F238E27FC236}">
                <a16:creationId xmlns:a16="http://schemas.microsoft.com/office/drawing/2014/main" id="{44077308-0C35-AF45-83D1-62A4A33BA824}"/>
              </a:ext>
            </a:extLst>
          </p:cNvPr>
          <p:cNvSpPr txBox="1">
            <a:spLocks noChangeArrowheads="1"/>
          </p:cNvSpPr>
          <p:nvPr/>
        </p:nvSpPr>
        <p:spPr bwMode="auto">
          <a:xfrm>
            <a:off x="2351088" y="5589588"/>
            <a:ext cx="3454400" cy="519112"/>
          </a:xfrm>
          <a:prstGeom prst="rect">
            <a:avLst/>
          </a:prstGeom>
          <a:noFill/>
          <a:ln w="9525">
            <a:noFill/>
            <a:miter lim="800000"/>
            <a:headEnd/>
            <a:tailEnd/>
          </a:ln>
          <a:effectLst/>
        </p:spPr>
        <p:txBody>
          <a:bodyPr>
            <a:spAutoFit/>
          </a:bodyPr>
          <a:lstStyle/>
          <a:p>
            <a:pPr algn="ctr" eaLnBrk="1" hangingPunct="1">
              <a:spcBef>
                <a:spcPct val="50000"/>
              </a:spcBef>
              <a:defRPr/>
            </a:pPr>
            <a:r>
              <a:rPr lang="it-IT" sz="2800" b="1" dirty="0">
                <a:solidFill>
                  <a:schemeClr val="bg1"/>
                </a:solidFill>
                <a:effectLst>
                  <a:outerShdw blurRad="38100" dist="38100" dir="2700000" algn="tl">
                    <a:srgbClr val="000000"/>
                  </a:outerShdw>
                </a:effectLst>
              </a:rPr>
              <a:t>Soggetti Svantaggiati</a:t>
            </a:r>
          </a:p>
        </p:txBody>
      </p:sp>
      <p:sp>
        <p:nvSpPr>
          <p:cNvPr id="12" name="Rettangolo 11">
            <a:extLst>
              <a:ext uri="{FF2B5EF4-FFF2-40B4-BE49-F238E27FC236}">
                <a16:creationId xmlns:a16="http://schemas.microsoft.com/office/drawing/2014/main" id="{E96B05E7-F8A7-E948-81A5-C1EFA0EEEDE1}"/>
              </a:ext>
            </a:extLst>
          </p:cNvPr>
          <p:cNvSpPr/>
          <p:nvPr/>
        </p:nvSpPr>
        <p:spPr>
          <a:xfrm>
            <a:off x="2702022" y="794079"/>
            <a:ext cx="6206931" cy="523220"/>
          </a:xfrm>
          <a:prstGeom prst="rect">
            <a:avLst/>
          </a:prstGeom>
        </p:spPr>
        <p:txBody>
          <a:bodyPr wrap="square">
            <a:spAutoFit/>
          </a:bodyPr>
          <a:lstStyle/>
          <a:p>
            <a:r>
              <a:rPr lang="it-IT" sz="2800" dirty="0">
                <a:solidFill>
                  <a:srgbClr val="04617B"/>
                </a:solidFill>
              </a:rPr>
              <a:t>Il Consorzio dei Servizi Sociali in Piemonte</a:t>
            </a:r>
          </a:p>
        </p:txBody>
      </p:sp>
    </p:spTree>
    <p:extLst>
      <p:ext uri="{BB962C8B-B14F-4D97-AF65-F5344CB8AC3E}">
        <p14:creationId xmlns:p14="http://schemas.microsoft.com/office/powerpoint/2010/main" val="2152343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1750"/>
                                        </p:tgtEl>
                                        <p:attrNameLst>
                                          <p:attrName>style.visibility</p:attrName>
                                        </p:attrNameLst>
                                      </p:cBhvr>
                                      <p:to>
                                        <p:strVal val="visible"/>
                                      </p:to>
                                    </p:set>
                                    <p:anim calcmode="lin" valueType="num">
                                      <p:cBhvr>
                                        <p:cTn id="7" dur="1000" fill="hold"/>
                                        <p:tgtEl>
                                          <p:spTgt spid="31750"/>
                                        </p:tgtEl>
                                        <p:attrNameLst>
                                          <p:attrName>ppt_x</p:attrName>
                                        </p:attrNameLst>
                                      </p:cBhvr>
                                      <p:tavLst>
                                        <p:tav tm="0">
                                          <p:val>
                                            <p:strVal val="#ppt_x-.2"/>
                                          </p:val>
                                        </p:tav>
                                        <p:tav tm="100000">
                                          <p:val>
                                            <p:strVal val="#ppt_x"/>
                                          </p:val>
                                        </p:tav>
                                      </p:tavLst>
                                    </p:anim>
                                    <p:anim calcmode="lin" valueType="num">
                                      <p:cBhvr>
                                        <p:cTn id="8" dur="1000" fill="hold"/>
                                        <p:tgtEl>
                                          <p:spTgt spid="317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7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1752"/>
                                        </p:tgtEl>
                                        <p:attrNameLst>
                                          <p:attrName>style.visibility</p:attrName>
                                        </p:attrNameLst>
                                      </p:cBhvr>
                                      <p:to>
                                        <p:strVal val="visible"/>
                                      </p:to>
                                    </p:set>
                                    <p:anim calcmode="lin" valueType="num">
                                      <p:cBhvr additive="base">
                                        <p:cTn id="14" dur="500" fill="hold"/>
                                        <p:tgtEl>
                                          <p:spTgt spid="31752"/>
                                        </p:tgtEl>
                                        <p:attrNameLst>
                                          <p:attrName>ppt_x</p:attrName>
                                        </p:attrNameLst>
                                      </p:cBhvr>
                                      <p:tavLst>
                                        <p:tav tm="0">
                                          <p:val>
                                            <p:strVal val="#ppt_x"/>
                                          </p:val>
                                        </p:tav>
                                        <p:tav tm="100000">
                                          <p:val>
                                            <p:strVal val="#ppt_x"/>
                                          </p:val>
                                        </p:tav>
                                      </p:tavLst>
                                    </p:anim>
                                    <p:anim calcmode="lin" valueType="num">
                                      <p:cBhvr additive="base">
                                        <p:cTn id="15"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751"/>
                                        </p:tgtEl>
                                        <p:attrNameLst>
                                          <p:attrName>style.visibility</p:attrName>
                                        </p:attrNameLst>
                                      </p:cBhvr>
                                      <p:to>
                                        <p:strVal val="visible"/>
                                      </p:to>
                                    </p:set>
                                    <p:anim calcmode="lin" valueType="num">
                                      <p:cBhvr additive="base">
                                        <p:cTn id="20" dur="500" fill="hold"/>
                                        <p:tgtEl>
                                          <p:spTgt spid="31751"/>
                                        </p:tgtEl>
                                        <p:attrNameLst>
                                          <p:attrName>ppt_x</p:attrName>
                                        </p:attrNameLst>
                                      </p:cBhvr>
                                      <p:tavLst>
                                        <p:tav tm="0">
                                          <p:val>
                                            <p:strVal val="#ppt_x"/>
                                          </p:val>
                                        </p:tav>
                                        <p:tav tm="100000">
                                          <p:val>
                                            <p:strVal val="#ppt_x"/>
                                          </p:val>
                                        </p:tav>
                                      </p:tavLst>
                                    </p:anim>
                                    <p:anim calcmode="lin" valueType="num">
                                      <p:cBhvr additive="base">
                                        <p:cTn id="21"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1753"/>
                                        </p:tgtEl>
                                        <p:attrNameLst>
                                          <p:attrName>style.visibility</p:attrName>
                                        </p:attrNameLst>
                                      </p:cBhvr>
                                      <p:to>
                                        <p:strVal val="visible"/>
                                      </p:to>
                                    </p:set>
                                    <p:anim calcmode="lin" valueType="num">
                                      <p:cBhvr additive="base">
                                        <p:cTn id="26" dur="500" fill="hold"/>
                                        <p:tgtEl>
                                          <p:spTgt spid="31753"/>
                                        </p:tgtEl>
                                        <p:attrNameLst>
                                          <p:attrName>ppt_x</p:attrName>
                                        </p:attrNameLst>
                                      </p:cBhvr>
                                      <p:tavLst>
                                        <p:tav tm="0">
                                          <p:val>
                                            <p:strVal val="#ppt_x"/>
                                          </p:val>
                                        </p:tav>
                                        <p:tav tm="100000">
                                          <p:val>
                                            <p:strVal val="#ppt_x"/>
                                          </p:val>
                                        </p:tav>
                                      </p:tavLst>
                                    </p:anim>
                                    <p:anim calcmode="lin" valueType="num">
                                      <p:cBhvr additive="base">
                                        <p:cTn id="27" dur="500" fill="hold"/>
                                        <p:tgtEl>
                                          <p:spTgt spid="31753"/>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754"/>
                                        </p:tgtEl>
                                        <p:attrNameLst>
                                          <p:attrName>style.visibility</p:attrName>
                                        </p:attrNameLst>
                                      </p:cBhvr>
                                      <p:to>
                                        <p:strVal val="visible"/>
                                      </p:to>
                                    </p:set>
                                    <p:anim calcmode="lin" valueType="num">
                                      <p:cBhvr additive="base">
                                        <p:cTn id="32" dur="500" fill="hold"/>
                                        <p:tgtEl>
                                          <p:spTgt spid="31754"/>
                                        </p:tgtEl>
                                        <p:attrNameLst>
                                          <p:attrName>ppt_x</p:attrName>
                                        </p:attrNameLst>
                                      </p:cBhvr>
                                      <p:tavLst>
                                        <p:tav tm="0">
                                          <p:val>
                                            <p:strVal val="#ppt_x"/>
                                          </p:val>
                                        </p:tav>
                                        <p:tav tm="100000">
                                          <p:val>
                                            <p:strVal val="#ppt_x"/>
                                          </p:val>
                                        </p:tav>
                                      </p:tavLst>
                                    </p:anim>
                                    <p:anim calcmode="lin" valueType="num">
                                      <p:cBhvr additive="base">
                                        <p:cTn id="33"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0" grpId="0" animBg="1"/>
      <p:bldP spid="31752" grpId="0"/>
      <p:bldP spid="31753" grpId="0"/>
      <p:bldP spid="3175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3121</Words>
  <Application>Microsoft Macintosh PowerPoint</Application>
  <PresentationFormat>Widescreen</PresentationFormat>
  <Paragraphs>200</Paragraphs>
  <Slides>26</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26</vt:i4>
      </vt:variant>
    </vt:vector>
  </HeadingPairs>
  <TitlesOfParts>
    <vt:vector size="32" baseType="lpstr">
      <vt:lpstr>Arial</vt:lpstr>
      <vt:lpstr>Calibri</vt:lpstr>
      <vt:lpstr>Calibri Light</vt:lpstr>
      <vt:lpstr>Cambria Math</vt:lpstr>
      <vt:lpstr>Times New Roman</vt:lpstr>
      <vt:lpstr>Tema di Office</vt:lpstr>
      <vt:lpstr>I CONSORZI DEI SERVIZI SOCIO – ASSISTENZIALI IN PIEMONTE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Antonino Attinà</dc:creator>
  <cp:lastModifiedBy>Microsoft Office User</cp:lastModifiedBy>
  <cp:revision>48</cp:revision>
  <dcterms:created xsi:type="dcterms:W3CDTF">2022-02-16T15:01:26Z</dcterms:created>
  <dcterms:modified xsi:type="dcterms:W3CDTF">2022-02-19T10:33:22Z</dcterms:modified>
</cp:coreProperties>
</file>