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4"/>
  </p:sldMasterIdLst>
  <p:notesMasterIdLst>
    <p:notesMasterId r:id="rId73"/>
  </p:notesMasterIdLst>
  <p:handoutMasterIdLst>
    <p:handoutMasterId r:id="rId74"/>
  </p:handoutMasterIdLst>
  <p:sldIdLst>
    <p:sldId id="312" r:id="rId5"/>
    <p:sldId id="304" r:id="rId6"/>
    <p:sldId id="405" r:id="rId7"/>
    <p:sldId id="348" r:id="rId8"/>
    <p:sldId id="346" r:id="rId9"/>
    <p:sldId id="347" r:id="rId10"/>
    <p:sldId id="336" r:id="rId11"/>
    <p:sldId id="384" r:id="rId12"/>
    <p:sldId id="390" r:id="rId13"/>
    <p:sldId id="385" r:id="rId14"/>
    <p:sldId id="386" r:id="rId15"/>
    <p:sldId id="387" r:id="rId16"/>
    <p:sldId id="388" r:id="rId17"/>
    <p:sldId id="389" r:id="rId18"/>
    <p:sldId id="391" r:id="rId19"/>
    <p:sldId id="392" r:id="rId20"/>
    <p:sldId id="393" r:id="rId21"/>
    <p:sldId id="394" r:id="rId22"/>
    <p:sldId id="395" r:id="rId23"/>
    <p:sldId id="349" r:id="rId24"/>
    <p:sldId id="352" r:id="rId25"/>
    <p:sldId id="351" r:id="rId26"/>
    <p:sldId id="353" r:id="rId27"/>
    <p:sldId id="374" r:id="rId28"/>
    <p:sldId id="416" r:id="rId29"/>
    <p:sldId id="417" r:id="rId30"/>
    <p:sldId id="406" r:id="rId31"/>
    <p:sldId id="334" r:id="rId32"/>
    <p:sldId id="364" r:id="rId33"/>
    <p:sldId id="365" r:id="rId34"/>
    <p:sldId id="366" r:id="rId35"/>
    <p:sldId id="367" r:id="rId36"/>
    <p:sldId id="370" r:id="rId37"/>
    <p:sldId id="368" r:id="rId38"/>
    <p:sldId id="372" r:id="rId39"/>
    <p:sldId id="369" r:id="rId40"/>
    <p:sldId id="373" r:id="rId41"/>
    <p:sldId id="376" r:id="rId42"/>
    <p:sldId id="413" r:id="rId43"/>
    <p:sldId id="358" r:id="rId44"/>
    <p:sldId id="377" r:id="rId45"/>
    <p:sldId id="378" r:id="rId46"/>
    <p:sldId id="379" r:id="rId47"/>
    <p:sldId id="402" r:id="rId48"/>
    <p:sldId id="380" r:id="rId49"/>
    <p:sldId id="383" r:id="rId50"/>
    <p:sldId id="381" r:id="rId51"/>
    <p:sldId id="382" r:id="rId52"/>
    <p:sldId id="339" r:id="rId53"/>
    <p:sldId id="341" r:id="rId54"/>
    <p:sldId id="314" r:id="rId55"/>
    <p:sldId id="323" r:id="rId56"/>
    <p:sldId id="324" r:id="rId57"/>
    <p:sldId id="415" r:id="rId58"/>
    <p:sldId id="359" r:id="rId59"/>
    <p:sldId id="360" r:id="rId60"/>
    <p:sldId id="362" r:id="rId61"/>
    <p:sldId id="361" r:id="rId62"/>
    <p:sldId id="333" r:id="rId63"/>
    <p:sldId id="325" r:id="rId64"/>
    <p:sldId id="326" r:id="rId65"/>
    <p:sldId id="327" r:id="rId66"/>
    <p:sldId id="328" r:id="rId67"/>
    <p:sldId id="329" r:id="rId68"/>
    <p:sldId id="396" r:id="rId69"/>
    <p:sldId id="407" r:id="rId70"/>
    <p:sldId id="408" r:id="rId71"/>
    <p:sldId id="418" r:id="rId72"/>
  </p:sldIdLst>
  <p:sldSz cx="12192000" cy="6858000"/>
  <p:notesSz cx="13716000" cy="2438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2616" userDrawn="1">
          <p15:clr>
            <a:srgbClr val="A4A3A4"/>
          </p15:clr>
        </p15:guide>
        <p15:guide id="4" orient="horz" pos="3264" userDrawn="1">
          <p15:clr>
            <a:srgbClr val="A4A3A4"/>
          </p15:clr>
        </p15:guide>
        <p15:guide id="5" pos="6912" userDrawn="1">
          <p15:clr>
            <a:srgbClr val="A4A3A4"/>
          </p15:clr>
        </p15:guide>
        <p15:guide id="6" orient="horz" userDrawn="1">
          <p15:clr>
            <a:srgbClr val="A4A3A4"/>
          </p15:clr>
        </p15:guide>
        <p15:guide id="7" orient="horz" pos="4008" userDrawn="1">
          <p15:clr>
            <a:srgbClr val="A4A3A4"/>
          </p15:clr>
        </p15:guide>
        <p15:guide id="9" orient="horz" pos="2352" userDrawn="1">
          <p15:clr>
            <a:srgbClr val="A4A3A4"/>
          </p15:clr>
        </p15:guide>
        <p15:guide id="12" pos="6696" userDrawn="1">
          <p15:clr>
            <a:srgbClr val="A4A3A4"/>
          </p15:clr>
        </p15:guide>
        <p15:guide id="15" pos="2136" userDrawn="1">
          <p15:clr>
            <a:srgbClr val="A4A3A4"/>
          </p15:clr>
        </p15:guide>
        <p15:guide id="16" pos="2760" userDrawn="1">
          <p15:clr>
            <a:srgbClr val="A4A3A4"/>
          </p15:clr>
        </p15:guide>
        <p15:guide id="17" pos="3288" userDrawn="1">
          <p15:clr>
            <a:srgbClr val="A4A3A4"/>
          </p15:clr>
        </p15:guide>
        <p15:guide id="18" pos="4032" userDrawn="1">
          <p15:clr>
            <a:srgbClr val="A4A3A4"/>
          </p15:clr>
        </p15:guide>
        <p15:guide id="19" pos="4392" userDrawn="1">
          <p15:clr>
            <a:srgbClr val="A4A3A4"/>
          </p15:clr>
        </p15:guide>
        <p15:guide id="20" pos="4944" userDrawn="1">
          <p15:clr>
            <a:srgbClr val="A4A3A4"/>
          </p15:clr>
        </p15:guide>
        <p15:guide id="21" pos="5544" userDrawn="1">
          <p15:clr>
            <a:srgbClr val="A4A3A4"/>
          </p15:clr>
        </p15:guide>
        <p15:guide id="22" pos="6072" userDrawn="1">
          <p15:clr>
            <a:srgbClr val="A4A3A4"/>
          </p15:clr>
        </p15:guide>
        <p15:guide id="23" orient="horz" pos="2448" userDrawn="1">
          <p15:clr>
            <a:srgbClr val="A4A3A4"/>
          </p15:clr>
        </p15:guide>
        <p15:guide id="25" pos="5256" userDrawn="1">
          <p15:clr>
            <a:srgbClr val="A4A3A4"/>
          </p15:clr>
        </p15:guide>
        <p15:guide id="26" pos="7261"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norina ferrise" initials="nf" lastIdx="1" clrIdx="0">
    <p:extLst>
      <p:ext uri="{19B8F6BF-5375-455C-9EA6-DF929625EA0E}">
        <p15:presenceInfo xmlns:p15="http://schemas.microsoft.com/office/powerpoint/2012/main" userId="dd7ee4fda0b501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F0FE"/>
    <a:srgbClr val="202C8F"/>
    <a:srgbClr val="FDFBF6"/>
    <a:srgbClr val="AAC4E9"/>
    <a:srgbClr val="F5CDCE"/>
    <a:srgbClr val="DF8C8C"/>
    <a:srgbClr val="D4D593"/>
    <a:srgbClr val="CDBE8A"/>
    <a:srgbClr val="FFEFEF"/>
    <a:srgbClr val="FCFB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388" autoAdjust="0"/>
  </p:normalViewPr>
  <p:slideViewPr>
    <p:cSldViewPr snapToGrid="0" snapToObjects="1">
      <p:cViewPr varScale="1">
        <p:scale>
          <a:sx n="115" d="100"/>
          <a:sy n="115" d="100"/>
        </p:scale>
        <p:origin x="432" y="108"/>
      </p:cViewPr>
      <p:guideLst>
        <p:guide orient="horz" pos="2616"/>
        <p:guide orient="horz" pos="3264"/>
        <p:guide pos="6912"/>
        <p:guide orient="horz"/>
        <p:guide orient="horz" pos="4008"/>
        <p:guide orient="horz" pos="2352"/>
        <p:guide pos="6696"/>
        <p:guide pos="2136"/>
        <p:guide pos="2760"/>
        <p:guide pos="3288"/>
        <p:guide pos="4032"/>
        <p:guide pos="4392"/>
        <p:guide pos="4944"/>
        <p:guide pos="5544"/>
        <p:guide pos="6072"/>
        <p:guide orient="horz" pos="2448"/>
        <p:guide pos="5256"/>
        <p:guide pos="7261"/>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37" d="100"/>
          <a:sy n="37" d="100"/>
        </p:scale>
        <p:origin x="3384"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presProps" Target="presProps.xml"/><Relationship Id="rId84" Type="http://schemas.microsoft.com/office/2018/10/relationships/authors" Target="author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handoutMaster" Target="handoutMasters/handoutMaster1.xml"/><Relationship Id="rId79"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notesMaster" Target="notesMasters/notesMaster1.xml"/><Relationship Id="rId78"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22426ABF-A8C0-D94B-8DA4-89B3D95177FD}"/>
              </a:ext>
            </a:extLst>
          </p:cNvPr>
          <p:cNvSpPr>
            <a:spLocks noGrp="1"/>
          </p:cNvSpPr>
          <p:nvPr>
            <p:ph type="hdr" sz="quarter"/>
          </p:nvPr>
        </p:nvSpPr>
        <p:spPr>
          <a:xfrm>
            <a:off x="0" y="0"/>
            <a:ext cx="5943600" cy="1222375"/>
          </a:xfrm>
          <a:prstGeom prst="rect">
            <a:avLst/>
          </a:prstGeom>
        </p:spPr>
        <p:txBody>
          <a:bodyPr vert="horz" lIns="91440" tIns="45720" rIns="91440" bIns="45720" rtlCol="0"/>
          <a:lstStyle>
            <a:lvl1pPr algn="l">
              <a:defRPr lang="it-IT" sz="1200"/>
            </a:lvl1pPr>
          </a:lstStyle>
          <a:p>
            <a:pPr rtl="0"/>
            <a:endParaRPr lang="it-IT" dirty="0"/>
          </a:p>
        </p:txBody>
      </p:sp>
      <p:sp>
        <p:nvSpPr>
          <p:cNvPr id="3" name="Segnaposto data 2">
            <a:extLst>
              <a:ext uri="{FF2B5EF4-FFF2-40B4-BE49-F238E27FC236}">
                <a16:creationId xmlns:a16="http://schemas.microsoft.com/office/drawing/2014/main" id="{F73E1C36-C21F-0B70-27E7-5B59DAE27561}"/>
              </a:ext>
            </a:extLst>
          </p:cNvPr>
          <p:cNvSpPr>
            <a:spLocks noGrp="1"/>
          </p:cNvSpPr>
          <p:nvPr>
            <p:ph type="dt" sz="quarter" idx="1"/>
          </p:nvPr>
        </p:nvSpPr>
        <p:spPr>
          <a:xfrm>
            <a:off x="7769225" y="0"/>
            <a:ext cx="5943600" cy="1222375"/>
          </a:xfrm>
          <a:prstGeom prst="rect">
            <a:avLst/>
          </a:prstGeom>
        </p:spPr>
        <p:txBody>
          <a:bodyPr vert="horz" lIns="91440" tIns="45720" rIns="91440" bIns="45720" rtlCol="0"/>
          <a:lstStyle>
            <a:lvl1pPr algn="r">
              <a:defRPr lang="it-IT" sz="1200"/>
            </a:lvl1pPr>
          </a:lstStyle>
          <a:p>
            <a:pPr rtl="0"/>
            <a:fld id="{791C2D31-FAD1-43CD-98D3-BD90EFD9284C}" type="datetimeyyyy">
              <a:rPr lang="it-IT" smtClean="0"/>
              <a:t>2025</a:t>
            </a:fld>
            <a:endParaRPr lang="it-IT" dirty="0"/>
          </a:p>
        </p:txBody>
      </p:sp>
      <p:sp>
        <p:nvSpPr>
          <p:cNvPr id="4" name="Segnaposto piè di pagina 3">
            <a:extLst>
              <a:ext uri="{FF2B5EF4-FFF2-40B4-BE49-F238E27FC236}">
                <a16:creationId xmlns:a16="http://schemas.microsoft.com/office/drawing/2014/main" id="{E5942066-244B-8673-5E9A-26E4265AD0B2}"/>
              </a:ext>
            </a:extLst>
          </p:cNvPr>
          <p:cNvSpPr>
            <a:spLocks noGrp="1"/>
          </p:cNvSpPr>
          <p:nvPr>
            <p:ph type="ftr" sz="quarter" idx="2"/>
          </p:nvPr>
        </p:nvSpPr>
        <p:spPr>
          <a:xfrm>
            <a:off x="0" y="23161625"/>
            <a:ext cx="5943600" cy="1222375"/>
          </a:xfrm>
          <a:prstGeom prst="rect">
            <a:avLst/>
          </a:prstGeom>
        </p:spPr>
        <p:txBody>
          <a:bodyPr vert="horz" lIns="91440" tIns="45720" rIns="91440" bIns="45720" rtlCol="0" anchor="b"/>
          <a:lstStyle>
            <a:lvl1pPr algn="l">
              <a:defRPr lang="it-IT" sz="1200"/>
            </a:lvl1pPr>
          </a:lstStyle>
          <a:p>
            <a:pPr rtl="0"/>
            <a:endParaRPr lang="it-IT" dirty="0"/>
          </a:p>
        </p:txBody>
      </p:sp>
      <p:sp>
        <p:nvSpPr>
          <p:cNvPr id="5" name="Segnaposto numero diapositiva 4">
            <a:extLst>
              <a:ext uri="{FF2B5EF4-FFF2-40B4-BE49-F238E27FC236}">
                <a16:creationId xmlns:a16="http://schemas.microsoft.com/office/drawing/2014/main" id="{2530EE97-1F54-6631-A4BB-FD938296488E}"/>
              </a:ext>
            </a:extLst>
          </p:cNvPr>
          <p:cNvSpPr>
            <a:spLocks noGrp="1"/>
          </p:cNvSpPr>
          <p:nvPr>
            <p:ph type="sldNum" sz="quarter" idx="3"/>
          </p:nvPr>
        </p:nvSpPr>
        <p:spPr>
          <a:xfrm>
            <a:off x="7769225" y="23161625"/>
            <a:ext cx="5943600" cy="1222375"/>
          </a:xfrm>
          <a:prstGeom prst="rect">
            <a:avLst/>
          </a:prstGeom>
        </p:spPr>
        <p:txBody>
          <a:bodyPr vert="horz" lIns="91440" tIns="45720" rIns="91440" bIns="45720" rtlCol="0" anchor="b"/>
          <a:lstStyle>
            <a:lvl1pPr algn="r">
              <a:defRPr lang="it-IT" sz="1200"/>
            </a:lvl1pPr>
          </a:lstStyle>
          <a:p>
            <a:pPr rtl="0"/>
            <a:fld id="{420BD0AB-C59E-4A46-83D3-F07787446BA0}" type="slidenum">
              <a:rPr lang="it-IT" smtClean="0"/>
              <a:t>‹N›</a:t>
            </a:fld>
            <a:endParaRPr lang="it-IT" dirty="0"/>
          </a:p>
        </p:txBody>
      </p:sp>
    </p:spTree>
    <p:extLst>
      <p:ext uri="{BB962C8B-B14F-4D97-AF65-F5344CB8AC3E}">
        <p14:creationId xmlns:p14="http://schemas.microsoft.com/office/powerpoint/2010/main" val="413378359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0866786"/>
      </p:ext>
    </p:extLst>
  </p:cSld>
  <p:clrMap bg1="lt1" tx1="dk1" bg2="lt2" tx2="dk2" accent1="accent1" accent2="accent2" accent3="accent3" accent4="accent4" accent5="accent5" accent6="accent6" hlink="hlink" folHlink="folHlink"/>
  <p:hf hdr="0" ftr="0"/>
  <p:notesStyle>
    <a:lvl1pPr marL="0" algn="l" defTabSz="457200" rtl="0" eaLnBrk="1" latinLnBrk="0" hangingPunct="1">
      <a:defRPr lang="it-IT" sz="600" kern="1200">
        <a:solidFill>
          <a:schemeClr val="tx1"/>
        </a:solidFill>
        <a:latin typeface="+mn-lt"/>
        <a:ea typeface="+mn-ea"/>
        <a:cs typeface="+mn-cs"/>
      </a:defRPr>
    </a:lvl1pPr>
    <a:lvl2pPr marL="228600" algn="l" defTabSz="457200" rtl="0" eaLnBrk="1" latinLnBrk="0" hangingPunct="1">
      <a:defRPr lang="it-IT" sz="600" kern="1200">
        <a:solidFill>
          <a:schemeClr val="tx1"/>
        </a:solidFill>
        <a:latin typeface="+mn-lt"/>
        <a:ea typeface="+mn-ea"/>
        <a:cs typeface="+mn-cs"/>
      </a:defRPr>
    </a:lvl2pPr>
    <a:lvl3pPr marL="457200" algn="l" defTabSz="457200" rtl="0" eaLnBrk="1" latinLnBrk="0" hangingPunct="1">
      <a:defRPr lang="it-IT" sz="600" kern="1200">
        <a:solidFill>
          <a:schemeClr val="tx1"/>
        </a:solidFill>
        <a:latin typeface="+mn-lt"/>
        <a:ea typeface="+mn-ea"/>
        <a:cs typeface="+mn-cs"/>
      </a:defRPr>
    </a:lvl3pPr>
    <a:lvl4pPr marL="685800" algn="l" defTabSz="457200" rtl="0" eaLnBrk="1" latinLnBrk="0" hangingPunct="1">
      <a:defRPr lang="it-IT" sz="600" kern="1200">
        <a:solidFill>
          <a:schemeClr val="tx1"/>
        </a:solidFill>
        <a:latin typeface="+mn-lt"/>
        <a:ea typeface="+mn-ea"/>
        <a:cs typeface="+mn-cs"/>
      </a:defRPr>
    </a:lvl4pPr>
    <a:lvl5pPr marL="914400" algn="l" defTabSz="457200" rtl="0" eaLnBrk="1" latinLnBrk="0" hangingPunct="1">
      <a:defRPr lang="it-IT" sz="600" kern="1200">
        <a:solidFill>
          <a:schemeClr val="tx1"/>
        </a:solidFill>
        <a:latin typeface="+mn-lt"/>
        <a:ea typeface="+mn-ea"/>
        <a:cs typeface="+mn-cs"/>
      </a:defRPr>
    </a:lvl5pPr>
    <a:lvl6pPr marL="1143000" algn="l" defTabSz="457200" rtl="0" eaLnBrk="1" latinLnBrk="0" hangingPunct="1">
      <a:defRPr lang="it-IT" sz="600" kern="1200">
        <a:solidFill>
          <a:schemeClr val="tx1"/>
        </a:solidFill>
        <a:latin typeface="+mn-lt"/>
        <a:ea typeface="+mn-ea"/>
        <a:cs typeface="+mn-cs"/>
      </a:defRPr>
    </a:lvl6pPr>
    <a:lvl7pPr marL="1371600" algn="l" defTabSz="457200" rtl="0" eaLnBrk="1" latinLnBrk="0" hangingPunct="1">
      <a:defRPr lang="it-IT" sz="600" kern="1200">
        <a:solidFill>
          <a:schemeClr val="tx1"/>
        </a:solidFill>
        <a:latin typeface="+mn-lt"/>
        <a:ea typeface="+mn-ea"/>
        <a:cs typeface="+mn-cs"/>
      </a:defRPr>
    </a:lvl7pPr>
    <a:lvl8pPr marL="1600200" algn="l" defTabSz="457200" rtl="0" eaLnBrk="1" latinLnBrk="0" hangingPunct="1">
      <a:defRPr lang="it-IT" sz="600" kern="1200">
        <a:solidFill>
          <a:schemeClr val="tx1"/>
        </a:solidFill>
        <a:latin typeface="+mn-lt"/>
        <a:ea typeface="+mn-ea"/>
        <a:cs typeface="+mn-cs"/>
      </a:defRPr>
    </a:lvl8pPr>
    <a:lvl9pPr marL="1828800" algn="l" defTabSz="457200" rtl="0" eaLnBrk="1" latinLnBrk="0" hangingPunct="1">
      <a:defRPr lang="it-IT" sz="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Segnaposto note 2"/>
          <p:cNvSpPr>
            <a:spLocks noGrp="1"/>
          </p:cNvSpPr>
          <p:nvPr>
            <p:ph type="body" idx="1"/>
          </p:nvPr>
        </p:nvSpPr>
        <p:spPr>
          <a:xfrm>
            <a:off x="1371600" y="11734800"/>
            <a:ext cx="10972800" cy="9601200"/>
          </a:xfrm>
          <a:prstGeom prst="rect">
            <a:avLst/>
          </a:prstGeom>
        </p:spPr>
        <p:txBody>
          <a:bodyPr rtlCol="0"/>
          <a:lstStyle>
            <a:defPPr>
              <a:defRPr lang="it-IT"/>
            </a:defPPr>
          </a:lstStyle>
          <a:p>
            <a:pPr rtl="0"/>
            <a:r>
              <a:rPr lang="it-IT" dirty="0"/>
              <a:t>“Il ruolo della Valutazione Multidimensionale</a:t>
            </a:r>
          </a:p>
          <a:p>
            <a:pPr rtl="0"/>
            <a:r>
              <a:rPr lang="it-IT" dirty="0"/>
              <a:t>nel nuovo modello di riabilitazione residenziale extraospedaliera – strutture RD1</a:t>
            </a:r>
          </a:p>
          <a:p>
            <a:pPr rtl="0"/>
            <a:endParaRPr lang="it-IT" dirty="0"/>
          </a:p>
        </p:txBody>
      </p:sp>
    </p:spTree>
    <p:extLst>
      <p:ext uri="{BB962C8B-B14F-4D97-AF65-F5344CB8AC3E}">
        <p14:creationId xmlns:p14="http://schemas.microsoft.com/office/powerpoint/2010/main" val="2997654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Segnaposto note 2"/>
          <p:cNvSpPr>
            <a:spLocks noGrp="1"/>
          </p:cNvSpPr>
          <p:nvPr>
            <p:ph type="body" idx="1"/>
          </p:nvPr>
        </p:nvSpPr>
        <p:spPr>
          <a:xfrm>
            <a:off x="1371600" y="11734800"/>
            <a:ext cx="10972800" cy="9601200"/>
          </a:xfrm>
          <a:prstGeom prst="rect">
            <a:avLst/>
          </a:prstGeom>
        </p:spPr>
        <p:txBody>
          <a:bodyPr rtlCol="0"/>
          <a:lstStyle>
            <a:defPPr>
              <a:defRPr lang="it-IT"/>
            </a:defPPr>
          </a:lstStyle>
          <a:p>
            <a:pPr rtl="0"/>
            <a:endParaRPr lang="it-IT" dirty="0"/>
          </a:p>
        </p:txBody>
      </p:sp>
    </p:spTree>
    <p:extLst>
      <p:ext uri="{BB962C8B-B14F-4D97-AF65-F5344CB8AC3E}">
        <p14:creationId xmlns:p14="http://schemas.microsoft.com/office/powerpoint/2010/main" val="587736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Segnaposto note 2"/>
          <p:cNvSpPr>
            <a:spLocks noGrp="1"/>
          </p:cNvSpPr>
          <p:nvPr>
            <p:ph type="body" idx="1"/>
          </p:nvPr>
        </p:nvSpPr>
        <p:spPr>
          <a:xfrm>
            <a:off x="1371600" y="11734800"/>
            <a:ext cx="10972800" cy="9601200"/>
          </a:xfrm>
          <a:prstGeom prst="rect">
            <a:avLst/>
          </a:prstGeom>
        </p:spPr>
        <p:txBody>
          <a:bodyPr/>
          <a:lstStyle/>
          <a:p>
            <a:endParaRPr lang="it-IT" dirty="0"/>
          </a:p>
        </p:txBody>
      </p:sp>
    </p:spTree>
    <p:extLst>
      <p:ext uri="{BB962C8B-B14F-4D97-AF65-F5344CB8AC3E}">
        <p14:creationId xmlns:p14="http://schemas.microsoft.com/office/powerpoint/2010/main" val="268845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Segnaposto note 2"/>
          <p:cNvSpPr>
            <a:spLocks noGrp="1"/>
          </p:cNvSpPr>
          <p:nvPr>
            <p:ph type="body" idx="1"/>
          </p:nvPr>
        </p:nvSpPr>
        <p:spPr>
          <a:xfrm>
            <a:off x="1371600" y="11734800"/>
            <a:ext cx="10972800" cy="9601200"/>
          </a:xfrm>
          <a:prstGeom prst="rect">
            <a:avLst/>
          </a:prstGeom>
        </p:spPr>
        <p:txBody>
          <a:bodyPr/>
          <a:lstStyle/>
          <a:p>
            <a:r>
              <a:rPr lang="it-IT" dirty="0"/>
              <a:t>Nel contesto della riabilitazione intensiva in regime RD1, uno degli aspetti fondamentali è la capacità del team riabilitativo di costruire un percorso realmente su misura per il paziente. Alla base di tutto c’è la valutazione multidimensionale, che permette di analizzare il paziente nella sua globalità. In questo scenario, il fisioterapista ha un ruolo centrale, non solo nella parte operativa, ma soprattutto nella definizione degli obiettivi e nella personalizzazione degli interventi.</a:t>
            </a:r>
          </a:p>
          <a:p>
            <a:r>
              <a:rPr lang="it-IT" dirty="0"/>
              <a:t>Questo tipo di riabilitazione è riservato a pazienti che, a seguito di un evento acuto – come un ictus, un intervento chirurgico importante o un trauma ortopedico – hanno bisogno di un intervento riabilitativo intensivo e strutturato per recuperare le proprie funzioni motorie e migliorare la qualità della vita.</a:t>
            </a:r>
          </a:p>
          <a:p>
            <a:endParaRPr lang="it-IT" dirty="0"/>
          </a:p>
        </p:txBody>
      </p:sp>
    </p:spTree>
    <p:extLst>
      <p:ext uri="{BB962C8B-B14F-4D97-AF65-F5344CB8AC3E}">
        <p14:creationId xmlns:p14="http://schemas.microsoft.com/office/powerpoint/2010/main" val="2648609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Segnaposto note 2"/>
          <p:cNvSpPr>
            <a:spLocks noGrp="1"/>
          </p:cNvSpPr>
          <p:nvPr>
            <p:ph type="body" idx="1"/>
          </p:nvPr>
        </p:nvSpPr>
        <p:spPr>
          <a:xfrm>
            <a:off x="1371600" y="11734800"/>
            <a:ext cx="10972800" cy="9601200"/>
          </a:xfrm>
          <a:prstGeom prst="rect">
            <a:avLst/>
          </a:prstGeom>
        </p:spPr>
        <p:txBody>
          <a:bodyPr rtlCol="0"/>
          <a:lstStyle>
            <a:defPPr>
              <a:defRPr lang="it-IT"/>
            </a:defPPr>
          </a:lstStyle>
          <a:p>
            <a:pPr rtl="0"/>
            <a:endParaRPr lang="it-IT" dirty="0"/>
          </a:p>
        </p:txBody>
      </p:sp>
    </p:spTree>
    <p:extLst>
      <p:ext uri="{BB962C8B-B14F-4D97-AF65-F5344CB8AC3E}">
        <p14:creationId xmlns:p14="http://schemas.microsoft.com/office/powerpoint/2010/main" val="87667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rtl="0"/>
            <a:fld id="{48F63A3B-78C7-47BE-AE5E-E10140E04643}" type="slidenum">
              <a:rPr lang="it-IT" smtClean="0"/>
              <a:pPr rtl="0"/>
              <a:t>‹N›</a:t>
            </a:fld>
            <a:endParaRPr lang="it-IT"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58517"/>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rtl="0"/>
            <a:fld id="{48F63A3B-78C7-47BE-AE5E-E10140E04643}" type="slidenum">
              <a:rPr lang="it-IT" smtClean="0"/>
              <a:pPr rtl="0"/>
              <a:t>‹N›</a:t>
            </a:fld>
            <a:endParaRPr lang="it-IT" dirty="0"/>
          </a:p>
        </p:txBody>
      </p:sp>
    </p:spTree>
    <p:extLst>
      <p:ext uri="{BB962C8B-B14F-4D97-AF65-F5344CB8AC3E}">
        <p14:creationId xmlns:p14="http://schemas.microsoft.com/office/powerpoint/2010/main" val="86159033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rtl="0"/>
            <a:fld id="{48F63A3B-78C7-47BE-AE5E-E10140E04643}" type="slidenum">
              <a:rPr lang="it-IT" smtClean="0"/>
              <a:pPr rtl="0"/>
              <a:t>‹N›</a:t>
            </a:fld>
            <a:endParaRPr lang="it-IT"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534835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onfronto 1">
    <p:spTree>
      <p:nvGrpSpPr>
        <p:cNvPr id="1" name=""/>
        <p:cNvGrpSpPr/>
        <p:nvPr/>
      </p:nvGrpSpPr>
      <p:grpSpPr>
        <a:xfrm>
          <a:off x="0" y="0"/>
          <a:ext cx="0" cy="0"/>
          <a:chOff x="0" y="0"/>
          <a:chExt cx="0" cy="0"/>
        </a:xfrm>
      </p:grpSpPr>
      <p:sp>
        <p:nvSpPr>
          <p:cNvPr id="20" name="Titolo 19">
            <a:extLst>
              <a:ext uri="{FF2B5EF4-FFF2-40B4-BE49-F238E27FC236}">
                <a16:creationId xmlns:a16="http://schemas.microsoft.com/office/drawing/2014/main" id="{C26B5661-F583-FA44-8353-161B862E69B1}"/>
              </a:ext>
            </a:extLst>
          </p:cNvPr>
          <p:cNvSpPr>
            <a:spLocks noGrp="1"/>
          </p:cNvSpPr>
          <p:nvPr>
            <p:ph type="title" hasCustomPrompt="1"/>
          </p:nvPr>
        </p:nvSpPr>
        <p:spPr>
          <a:xfrm>
            <a:off x="4364809" y="1057274"/>
            <a:ext cx="7043617" cy="2520217"/>
          </a:xfrm>
        </p:spPr>
        <p:txBody>
          <a:bodyPr tIns="0" bIns="0" rtlCol="0">
            <a:noAutofit/>
          </a:bodyPr>
          <a:lstStyle>
            <a:lvl1pPr algn="l">
              <a:lnSpc>
                <a:spcPct val="100000"/>
              </a:lnSpc>
              <a:defRPr lang="it-IT" sz="3600"/>
            </a:lvl1pPr>
          </a:lstStyle>
          <a:p>
            <a:pPr rtl="0"/>
            <a:r>
              <a:rPr lang="it-IT"/>
              <a:t>Fare clic per inserire il titolo</a:t>
            </a:r>
          </a:p>
        </p:txBody>
      </p:sp>
      <p:sp>
        <p:nvSpPr>
          <p:cNvPr id="11" name="Immagine 0">
            <a:extLst>
              <a:ext uri="{FF2B5EF4-FFF2-40B4-BE49-F238E27FC236}">
                <a16:creationId xmlns:a16="http://schemas.microsoft.com/office/drawing/2014/main" id="{CD2D664E-6702-6607-A37E-2E996144917C}"/>
              </a:ext>
              <a:ext uri="{C183D7F6-B498-43B3-948B-1728B52AA6E4}">
                <adec:decorative xmlns="" xmlns:adec="http://schemas.microsoft.com/office/drawing/2017/decorative" val="1"/>
              </a:ext>
            </a:extLst>
          </p:cNvPr>
          <p:cNvSpPr/>
          <p:nvPr userDrawn="1"/>
        </p:nvSpPr>
        <p:spPr>
          <a:xfrm>
            <a:off x="-5568" y="-2784"/>
            <a:ext cx="3443288" cy="6891337"/>
          </a:xfrm>
          <a:custGeom>
            <a:avLst/>
            <a:gdLst>
              <a:gd name="connsiteX0" fmla="*/ 3443288 w 3443288"/>
              <a:gd name="connsiteY0" fmla="*/ 0 h 6891337"/>
              <a:gd name="connsiteX1" fmla="*/ 0 w 3443288"/>
              <a:gd name="connsiteY1" fmla="*/ 0 h 6891337"/>
              <a:gd name="connsiteX2" fmla="*/ 0 w 3443288"/>
              <a:gd name="connsiteY2" fmla="*/ 6891338 h 6891337"/>
              <a:gd name="connsiteX3" fmla="*/ 3443288 w 3443288"/>
              <a:gd name="connsiteY3" fmla="*/ 6891338 h 6891337"/>
              <a:gd name="connsiteX4" fmla="*/ 3443288 w 3443288"/>
              <a:gd name="connsiteY4" fmla="*/ 0 h 6891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6891337">
                <a:moveTo>
                  <a:pt x="3443288" y="0"/>
                </a:moveTo>
                <a:lnTo>
                  <a:pt x="0" y="0"/>
                </a:lnTo>
                <a:lnTo>
                  <a:pt x="0" y="6891338"/>
                </a:lnTo>
                <a:lnTo>
                  <a:pt x="3443288" y="6891338"/>
                </a:lnTo>
                <a:lnTo>
                  <a:pt x="3443288" y="0"/>
                </a:lnTo>
                <a:close/>
              </a:path>
            </a:pathLst>
          </a:custGeom>
          <a:solidFill>
            <a:schemeClr val="accent3"/>
          </a:solidFill>
          <a:ln w="4756" cap="flat">
            <a:noFill/>
            <a:prstDash val="solid"/>
            <a:miter/>
          </a:ln>
        </p:spPr>
        <p:txBody>
          <a:bodyPr rtlCol="0" anchor="ctr">
            <a:noAutofit/>
          </a:bodyPr>
          <a:lstStyle>
            <a:defPPr>
              <a:defRPr lang="it-IT"/>
            </a:defPPr>
          </a:lstStyle>
          <a:p>
            <a:pPr rtl="0"/>
            <a:endParaRPr lang="it-IT" dirty="0"/>
          </a:p>
        </p:txBody>
      </p:sp>
      <p:pic>
        <p:nvPicPr>
          <p:cNvPr id="13" name="Immagine 1">
            <a:extLst>
              <a:ext uri="{FF2B5EF4-FFF2-40B4-BE49-F238E27FC236}">
                <a16:creationId xmlns:a16="http://schemas.microsoft.com/office/drawing/2014/main" id="{951C5737-DF7E-D671-AC74-9E488335BCA2}"/>
              </a:ext>
              <a:ext uri="{C183D7F6-B498-43B3-948B-1728B52AA6E4}">
                <adec:decorative xmlns=""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 xmlns:asvg="http://schemas.microsoft.com/office/drawing/2016/SVG/main" r:embed="rId3"/>
              </a:ext>
            </a:extLst>
          </a:blip>
          <a:srcRect/>
          <a:stretch/>
        </p:blipFill>
        <p:spPr>
          <a:xfrm>
            <a:off x="1703311" y="-2784"/>
            <a:ext cx="1734410" cy="5167313"/>
          </a:xfrm>
          <a:prstGeom prst="rect">
            <a:avLst/>
          </a:prstGeom>
        </p:spPr>
      </p:pic>
      <p:sp>
        <p:nvSpPr>
          <p:cNvPr id="39" name="Figura a mano libera: Forma 38">
            <a:extLst>
              <a:ext uri="{FF2B5EF4-FFF2-40B4-BE49-F238E27FC236}">
                <a16:creationId xmlns:a16="http://schemas.microsoft.com/office/drawing/2014/main" id="{F232A1E1-DD38-15EA-6CA1-A84950EC43F0}"/>
              </a:ext>
              <a:ext uri="{C183D7F6-B498-43B3-948B-1728B52AA6E4}">
                <adec:decorative xmlns="" xmlns:adec="http://schemas.microsoft.com/office/drawing/2017/decorative" val="1"/>
              </a:ext>
            </a:extLst>
          </p:cNvPr>
          <p:cNvSpPr/>
          <p:nvPr/>
        </p:nvSpPr>
        <p:spPr>
          <a:xfrm>
            <a:off x="1721621" y="-2784"/>
            <a:ext cx="1716115" cy="1720853"/>
          </a:xfrm>
          <a:custGeom>
            <a:avLst/>
            <a:gdLst>
              <a:gd name="connsiteX0" fmla="*/ 93358 w 1716115"/>
              <a:gd name="connsiteY0" fmla="*/ 0 h 1720853"/>
              <a:gd name="connsiteX1" fmla="*/ 110348 w 1716115"/>
              <a:gd name="connsiteY1" fmla="*/ 0 h 1720853"/>
              <a:gd name="connsiteX2" fmla="*/ 1716029 w 1716115"/>
              <a:gd name="connsiteY2" fmla="*/ 1610112 h 1720853"/>
              <a:gd name="connsiteX3" fmla="*/ 1716029 w 1716115"/>
              <a:gd name="connsiteY3" fmla="*/ 1627151 h 1720853"/>
              <a:gd name="connsiteX4" fmla="*/ 1716115 w 1716115"/>
              <a:gd name="connsiteY4" fmla="*/ 1627237 h 1720853"/>
              <a:gd name="connsiteX5" fmla="*/ 93358 w 1716115"/>
              <a:gd name="connsiteY5" fmla="*/ 0 h 1720853"/>
              <a:gd name="connsiteX6" fmla="*/ 0 w 1716115"/>
              <a:gd name="connsiteY6" fmla="*/ 0 h 1720853"/>
              <a:gd name="connsiteX7" fmla="*/ 16989 w 1716115"/>
              <a:gd name="connsiteY7" fmla="*/ 0 h 1720853"/>
              <a:gd name="connsiteX8" fmla="*/ 1716114 w 1716115"/>
              <a:gd name="connsiteY8" fmla="*/ 1703814 h 1720853"/>
              <a:gd name="connsiteX9" fmla="*/ 1716114 w 1716115"/>
              <a:gd name="connsiteY9" fmla="*/ 1720853 h 1720853"/>
              <a:gd name="connsiteX10" fmla="*/ 0 w 1716115"/>
              <a:gd name="connsiteY10" fmla="*/ 0 h 1720853"/>
              <a:gd name="connsiteX11" fmla="*/ 186798 w 1716115"/>
              <a:gd name="connsiteY11" fmla="*/ 0 h 1720853"/>
              <a:gd name="connsiteX12" fmla="*/ 203788 w 1716115"/>
              <a:gd name="connsiteY12" fmla="*/ 0 h 1720853"/>
              <a:gd name="connsiteX13" fmla="*/ 1716109 w 1716115"/>
              <a:gd name="connsiteY13" fmla="*/ 1516501 h 1720853"/>
              <a:gd name="connsiteX14" fmla="*/ 1716109 w 1716115"/>
              <a:gd name="connsiteY14" fmla="*/ 1533535 h 1720853"/>
              <a:gd name="connsiteX15" fmla="*/ 186798 w 1716115"/>
              <a:gd name="connsiteY15" fmla="*/ 0 h 1720853"/>
              <a:gd name="connsiteX16" fmla="*/ 280155 w 1716115"/>
              <a:gd name="connsiteY16" fmla="*/ 0 h 1720853"/>
              <a:gd name="connsiteX17" fmla="*/ 297145 w 1716115"/>
              <a:gd name="connsiteY17" fmla="*/ 0 h 1720853"/>
              <a:gd name="connsiteX18" fmla="*/ 1716114 w 1716115"/>
              <a:gd name="connsiteY18" fmla="*/ 1422885 h 1720853"/>
              <a:gd name="connsiteX19" fmla="*/ 1716114 w 1716115"/>
              <a:gd name="connsiteY19" fmla="*/ 1439924 h 1720853"/>
              <a:gd name="connsiteX20" fmla="*/ 280155 w 1716115"/>
              <a:gd name="connsiteY20" fmla="*/ 0 h 1720853"/>
              <a:gd name="connsiteX21" fmla="*/ 373512 w 1716115"/>
              <a:gd name="connsiteY21" fmla="*/ 0 h 1720853"/>
              <a:gd name="connsiteX22" fmla="*/ 390502 w 1716115"/>
              <a:gd name="connsiteY22" fmla="*/ 0 h 1720853"/>
              <a:gd name="connsiteX23" fmla="*/ 1716029 w 1716115"/>
              <a:gd name="connsiteY23" fmla="*/ 1329184 h 1720853"/>
              <a:gd name="connsiteX24" fmla="*/ 1716029 w 1716115"/>
              <a:gd name="connsiteY24" fmla="*/ 1346223 h 1720853"/>
              <a:gd name="connsiteX25" fmla="*/ 1716114 w 1716115"/>
              <a:gd name="connsiteY25" fmla="*/ 1346308 h 1720853"/>
              <a:gd name="connsiteX26" fmla="*/ 373512 w 1716115"/>
              <a:gd name="connsiteY26" fmla="*/ 0 h 1720853"/>
              <a:gd name="connsiteX27" fmla="*/ 466953 w 1716115"/>
              <a:gd name="connsiteY27" fmla="*/ 0 h 1720853"/>
              <a:gd name="connsiteX28" fmla="*/ 483944 w 1716115"/>
              <a:gd name="connsiteY28" fmla="*/ 0 h 1720853"/>
              <a:gd name="connsiteX29" fmla="*/ 1716110 w 1716115"/>
              <a:gd name="connsiteY29" fmla="*/ 1235573 h 1720853"/>
              <a:gd name="connsiteX30" fmla="*/ 1716110 w 1716115"/>
              <a:gd name="connsiteY30" fmla="*/ 1252607 h 1720853"/>
              <a:gd name="connsiteX31" fmla="*/ 466953 w 1716115"/>
              <a:gd name="connsiteY31" fmla="*/ 0 h 1720853"/>
              <a:gd name="connsiteX32" fmla="*/ 560310 w 1716115"/>
              <a:gd name="connsiteY32" fmla="*/ 0 h 1720853"/>
              <a:gd name="connsiteX33" fmla="*/ 577297 w 1716115"/>
              <a:gd name="connsiteY33" fmla="*/ 0 h 1720853"/>
              <a:gd name="connsiteX34" fmla="*/ 1716109 w 1716115"/>
              <a:gd name="connsiteY34" fmla="*/ 1141957 h 1720853"/>
              <a:gd name="connsiteX35" fmla="*/ 1716109 w 1716115"/>
              <a:gd name="connsiteY35" fmla="*/ 1158991 h 1720853"/>
              <a:gd name="connsiteX36" fmla="*/ 560310 w 1716115"/>
              <a:gd name="connsiteY36" fmla="*/ 0 h 1720853"/>
              <a:gd name="connsiteX37" fmla="*/ 653668 w 1716115"/>
              <a:gd name="connsiteY37" fmla="*/ 0 h 1720853"/>
              <a:gd name="connsiteX38" fmla="*/ 670655 w 1716115"/>
              <a:gd name="connsiteY38" fmla="*/ 0 h 1720853"/>
              <a:gd name="connsiteX39" fmla="*/ 1716029 w 1716115"/>
              <a:gd name="connsiteY39" fmla="*/ 1048255 h 1720853"/>
              <a:gd name="connsiteX40" fmla="*/ 1716029 w 1716115"/>
              <a:gd name="connsiteY40" fmla="*/ 1065294 h 1720853"/>
              <a:gd name="connsiteX41" fmla="*/ 1716114 w 1716115"/>
              <a:gd name="connsiteY41" fmla="*/ 1065380 h 1720853"/>
              <a:gd name="connsiteX42" fmla="*/ 653668 w 1716115"/>
              <a:gd name="connsiteY42" fmla="*/ 0 h 1720853"/>
              <a:gd name="connsiteX43" fmla="*/ 747112 w 1716115"/>
              <a:gd name="connsiteY43" fmla="*/ 0 h 1720853"/>
              <a:gd name="connsiteX44" fmla="*/ 764104 w 1716115"/>
              <a:gd name="connsiteY44" fmla="*/ 0 h 1720853"/>
              <a:gd name="connsiteX45" fmla="*/ 1716115 w 1716115"/>
              <a:gd name="connsiteY45" fmla="*/ 954644 h 1720853"/>
              <a:gd name="connsiteX46" fmla="*/ 1716115 w 1716115"/>
              <a:gd name="connsiteY46" fmla="*/ 971678 h 1720853"/>
              <a:gd name="connsiteX47" fmla="*/ 747112 w 1716115"/>
              <a:gd name="connsiteY47" fmla="*/ 0 h 1720853"/>
              <a:gd name="connsiteX48" fmla="*/ 840465 w 1716115"/>
              <a:gd name="connsiteY48" fmla="*/ 0 h 1720853"/>
              <a:gd name="connsiteX49" fmla="*/ 857452 w 1716115"/>
              <a:gd name="connsiteY49" fmla="*/ 0 h 1720853"/>
              <a:gd name="connsiteX50" fmla="*/ 1716109 w 1716115"/>
              <a:gd name="connsiteY50" fmla="*/ 861028 h 1720853"/>
              <a:gd name="connsiteX51" fmla="*/ 1716109 w 1716115"/>
              <a:gd name="connsiteY51" fmla="*/ 878062 h 1720853"/>
              <a:gd name="connsiteX52" fmla="*/ 840465 w 1716115"/>
              <a:gd name="connsiteY52" fmla="*/ 0 h 1720853"/>
              <a:gd name="connsiteX53" fmla="*/ 933823 w 1716115"/>
              <a:gd name="connsiteY53" fmla="*/ 0 h 1720853"/>
              <a:gd name="connsiteX54" fmla="*/ 950810 w 1716115"/>
              <a:gd name="connsiteY54" fmla="*/ 0 h 1720853"/>
              <a:gd name="connsiteX55" fmla="*/ 1716114 w 1716115"/>
              <a:gd name="connsiteY55" fmla="*/ 767327 h 1720853"/>
              <a:gd name="connsiteX56" fmla="*/ 1716114 w 1716115"/>
              <a:gd name="connsiteY56" fmla="*/ 784366 h 1720853"/>
              <a:gd name="connsiteX57" fmla="*/ 1716114 w 1716115"/>
              <a:gd name="connsiteY57" fmla="*/ 784451 h 1720853"/>
              <a:gd name="connsiteX58" fmla="*/ 933823 w 1716115"/>
              <a:gd name="connsiteY58" fmla="*/ 0 h 1720853"/>
              <a:gd name="connsiteX59" fmla="*/ 1027262 w 1716115"/>
              <a:gd name="connsiteY59" fmla="*/ 0 h 1720853"/>
              <a:gd name="connsiteX60" fmla="*/ 1044254 w 1716115"/>
              <a:gd name="connsiteY60" fmla="*/ 0 h 1720853"/>
              <a:gd name="connsiteX61" fmla="*/ 1716110 w 1716115"/>
              <a:gd name="connsiteY61" fmla="*/ 673716 h 1720853"/>
              <a:gd name="connsiteX62" fmla="*/ 1716110 w 1716115"/>
              <a:gd name="connsiteY62" fmla="*/ 690750 h 1720853"/>
              <a:gd name="connsiteX63" fmla="*/ 1027262 w 1716115"/>
              <a:gd name="connsiteY63" fmla="*/ 0 h 1720853"/>
              <a:gd name="connsiteX64" fmla="*/ 1120625 w 1716115"/>
              <a:gd name="connsiteY64" fmla="*/ 0 h 1720853"/>
              <a:gd name="connsiteX65" fmla="*/ 1137612 w 1716115"/>
              <a:gd name="connsiteY65" fmla="*/ 0 h 1720853"/>
              <a:gd name="connsiteX66" fmla="*/ 1716115 w 1716115"/>
              <a:gd name="connsiteY66" fmla="*/ 580100 h 1720853"/>
              <a:gd name="connsiteX67" fmla="*/ 1716115 w 1716115"/>
              <a:gd name="connsiteY67" fmla="*/ 597134 h 1720853"/>
              <a:gd name="connsiteX68" fmla="*/ 1120625 w 1716115"/>
              <a:gd name="connsiteY68" fmla="*/ 0 h 1720853"/>
              <a:gd name="connsiteX69" fmla="*/ 1213978 w 1716115"/>
              <a:gd name="connsiteY69" fmla="*/ 0 h 1720853"/>
              <a:gd name="connsiteX70" fmla="*/ 1230965 w 1716115"/>
              <a:gd name="connsiteY70" fmla="*/ 0 h 1720853"/>
              <a:gd name="connsiteX71" fmla="*/ 1716109 w 1716115"/>
              <a:gd name="connsiteY71" fmla="*/ 486398 h 1720853"/>
              <a:gd name="connsiteX72" fmla="*/ 1716109 w 1716115"/>
              <a:gd name="connsiteY72" fmla="*/ 503437 h 1720853"/>
              <a:gd name="connsiteX73" fmla="*/ 1716109 w 1716115"/>
              <a:gd name="connsiteY73" fmla="*/ 503523 h 1720853"/>
              <a:gd name="connsiteX74" fmla="*/ 1213978 w 1716115"/>
              <a:gd name="connsiteY74" fmla="*/ 0 h 1720853"/>
              <a:gd name="connsiteX75" fmla="*/ 1307422 w 1716115"/>
              <a:gd name="connsiteY75" fmla="*/ 0 h 1720853"/>
              <a:gd name="connsiteX76" fmla="*/ 1324414 w 1716115"/>
              <a:gd name="connsiteY76" fmla="*/ 0 h 1720853"/>
              <a:gd name="connsiteX77" fmla="*/ 1716115 w 1716115"/>
              <a:gd name="connsiteY77" fmla="*/ 392784 h 1720853"/>
              <a:gd name="connsiteX78" fmla="*/ 1716115 w 1716115"/>
              <a:gd name="connsiteY78" fmla="*/ 409821 h 1720853"/>
              <a:gd name="connsiteX79" fmla="*/ 1307422 w 1716115"/>
              <a:gd name="connsiteY79" fmla="*/ 0 h 1720853"/>
              <a:gd name="connsiteX80" fmla="*/ 1400775 w 1716115"/>
              <a:gd name="connsiteY80" fmla="*/ 0 h 1720853"/>
              <a:gd name="connsiteX81" fmla="*/ 1417762 w 1716115"/>
              <a:gd name="connsiteY81" fmla="*/ 0 h 1720853"/>
              <a:gd name="connsiteX82" fmla="*/ 1716109 w 1716115"/>
              <a:gd name="connsiteY82" fmla="*/ 299170 h 1720853"/>
              <a:gd name="connsiteX83" fmla="*/ 1716109 w 1716115"/>
              <a:gd name="connsiteY83" fmla="*/ 316207 h 1720853"/>
              <a:gd name="connsiteX84" fmla="*/ 1400775 w 1716115"/>
              <a:gd name="connsiteY84" fmla="*/ 0 h 1720853"/>
              <a:gd name="connsiteX85" fmla="*/ 1494133 w 1716115"/>
              <a:gd name="connsiteY85" fmla="*/ 0 h 1720853"/>
              <a:gd name="connsiteX86" fmla="*/ 1511120 w 1716115"/>
              <a:gd name="connsiteY86" fmla="*/ 0 h 1720853"/>
              <a:gd name="connsiteX87" fmla="*/ 1716109 w 1716115"/>
              <a:gd name="connsiteY87" fmla="*/ 205556 h 1720853"/>
              <a:gd name="connsiteX88" fmla="*/ 1716109 w 1716115"/>
              <a:gd name="connsiteY88" fmla="*/ 222592 h 1720853"/>
              <a:gd name="connsiteX89" fmla="*/ 1494133 w 1716115"/>
              <a:gd name="connsiteY89" fmla="*/ 0 h 1720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16115" h="1720853">
                <a:moveTo>
                  <a:pt x="93358" y="0"/>
                </a:moveTo>
                <a:lnTo>
                  <a:pt x="110348" y="0"/>
                </a:lnTo>
                <a:cubicBezTo>
                  <a:pt x="110348" y="887874"/>
                  <a:pt x="830686" y="1610112"/>
                  <a:pt x="1716029" y="1610112"/>
                </a:cubicBezTo>
                <a:lnTo>
                  <a:pt x="1716029" y="1627151"/>
                </a:lnTo>
                <a:lnTo>
                  <a:pt x="1716115" y="1627237"/>
                </a:lnTo>
                <a:cubicBezTo>
                  <a:pt x="821334" y="1627237"/>
                  <a:pt x="93358" y="897252"/>
                  <a:pt x="93358" y="0"/>
                </a:cubicBezTo>
                <a:close/>
                <a:moveTo>
                  <a:pt x="0" y="0"/>
                </a:moveTo>
                <a:lnTo>
                  <a:pt x="16989" y="0"/>
                </a:lnTo>
                <a:cubicBezTo>
                  <a:pt x="16989" y="939499"/>
                  <a:pt x="779202" y="1703814"/>
                  <a:pt x="1716114" y="1703814"/>
                </a:cubicBezTo>
                <a:lnTo>
                  <a:pt x="1716114" y="1720853"/>
                </a:lnTo>
                <a:cubicBezTo>
                  <a:pt x="769850" y="1720853"/>
                  <a:pt x="0" y="948877"/>
                  <a:pt x="0" y="0"/>
                </a:cubicBezTo>
                <a:close/>
                <a:moveTo>
                  <a:pt x="186798" y="0"/>
                </a:moveTo>
                <a:lnTo>
                  <a:pt x="203788" y="0"/>
                </a:lnTo>
                <a:cubicBezTo>
                  <a:pt x="203788" y="836248"/>
                  <a:pt x="882254" y="1516501"/>
                  <a:pt x="1716109" y="1516501"/>
                </a:cubicBezTo>
                <a:lnTo>
                  <a:pt x="1716109" y="1533535"/>
                </a:lnTo>
                <a:cubicBezTo>
                  <a:pt x="872812" y="1533535"/>
                  <a:pt x="186798" y="845626"/>
                  <a:pt x="186798" y="0"/>
                </a:cubicBezTo>
                <a:close/>
                <a:moveTo>
                  <a:pt x="280155" y="0"/>
                </a:moveTo>
                <a:lnTo>
                  <a:pt x="297145" y="0"/>
                </a:lnTo>
                <a:cubicBezTo>
                  <a:pt x="297145" y="784537"/>
                  <a:pt x="933652" y="1422885"/>
                  <a:pt x="1716114" y="1422885"/>
                </a:cubicBezTo>
                <a:lnTo>
                  <a:pt x="1716114" y="1439924"/>
                </a:lnTo>
                <a:cubicBezTo>
                  <a:pt x="924300" y="1439924"/>
                  <a:pt x="280155" y="794001"/>
                  <a:pt x="280155" y="0"/>
                </a:cubicBezTo>
                <a:close/>
                <a:moveTo>
                  <a:pt x="373512" y="0"/>
                </a:moveTo>
                <a:lnTo>
                  <a:pt x="390502" y="0"/>
                </a:lnTo>
                <a:cubicBezTo>
                  <a:pt x="390502" y="732911"/>
                  <a:pt x="985135" y="1329184"/>
                  <a:pt x="1716029" y="1329184"/>
                </a:cubicBezTo>
                <a:lnTo>
                  <a:pt x="1716029" y="1346223"/>
                </a:lnTo>
                <a:lnTo>
                  <a:pt x="1716114" y="1346308"/>
                </a:lnTo>
                <a:cubicBezTo>
                  <a:pt x="975783" y="1346308"/>
                  <a:pt x="373512" y="742375"/>
                  <a:pt x="373512" y="0"/>
                </a:cubicBezTo>
                <a:close/>
                <a:moveTo>
                  <a:pt x="466953" y="0"/>
                </a:moveTo>
                <a:lnTo>
                  <a:pt x="483944" y="0"/>
                </a:lnTo>
                <a:cubicBezTo>
                  <a:pt x="483944" y="681286"/>
                  <a:pt x="1036704" y="1235573"/>
                  <a:pt x="1716110" y="1235573"/>
                </a:cubicBezTo>
                <a:lnTo>
                  <a:pt x="1716110" y="1252607"/>
                </a:lnTo>
                <a:cubicBezTo>
                  <a:pt x="1027347" y="1252607"/>
                  <a:pt x="466953" y="690664"/>
                  <a:pt x="466953" y="0"/>
                </a:cubicBezTo>
                <a:close/>
                <a:moveTo>
                  <a:pt x="560310" y="0"/>
                </a:moveTo>
                <a:lnTo>
                  <a:pt x="577297" y="0"/>
                </a:lnTo>
                <a:cubicBezTo>
                  <a:pt x="577297" y="629660"/>
                  <a:pt x="1088188" y="1141957"/>
                  <a:pt x="1716109" y="1141957"/>
                </a:cubicBezTo>
                <a:lnTo>
                  <a:pt x="1716109" y="1158991"/>
                </a:lnTo>
                <a:cubicBezTo>
                  <a:pt x="1078835" y="1158991"/>
                  <a:pt x="560310" y="639038"/>
                  <a:pt x="560310" y="0"/>
                </a:cubicBezTo>
                <a:close/>
                <a:moveTo>
                  <a:pt x="653668" y="0"/>
                </a:moveTo>
                <a:lnTo>
                  <a:pt x="670655" y="0"/>
                </a:lnTo>
                <a:cubicBezTo>
                  <a:pt x="670655" y="578035"/>
                  <a:pt x="1139586" y="1048255"/>
                  <a:pt x="1716029" y="1048255"/>
                </a:cubicBezTo>
                <a:lnTo>
                  <a:pt x="1716029" y="1065294"/>
                </a:lnTo>
                <a:lnTo>
                  <a:pt x="1716114" y="1065380"/>
                </a:lnTo>
                <a:cubicBezTo>
                  <a:pt x="1130319" y="1065380"/>
                  <a:pt x="653668" y="587499"/>
                  <a:pt x="653668" y="0"/>
                </a:cubicBezTo>
                <a:close/>
                <a:moveTo>
                  <a:pt x="747112" y="0"/>
                </a:moveTo>
                <a:lnTo>
                  <a:pt x="764104" y="0"/>
                </a:lnTo>
                <a:cubicBezTo>
                  <a:pt x="764104" y="526409"/>
                  <a:pt x="1191155" y="954644"/>
                  <a:pt x="1716115" y="954644"/>
                </a:cubicBezTo>
                <a:lnTo>
                  <a:pt x="1716115" y="971678"/>
                </a:lnTo>
                <a:cubicBezTo>
                  <a:pt x="1181802" y="971678"/>
                  <a:pt x="747112" y="535787"/>
                  <a:pt x="747112" y="0"/>
                </a:cubicBezTo>
                <a:close/>
                <a:moveTo>
                  <a:pt x="840465" y="0"/>
                </a:moveTo>
                <a:lnTo>
                  <a:pt x="857452" y="0"/>
                </a:lnTo>
                <a:cubicBezTo>
                  <a:pt x="857452" y="474783"/>
                  <a:pt x="1242638" y="861028"/>
                  <a:pt x="1716109" y="861028"/>
                </a:cubicBezTo>
                <a:lnTo>
                  <a:pt x="1716109" y="878062"/>
                </a:lnTo>
                <a:cubicBezTo>
                  <a:pt x="1233281" y="878062"/>
                  <a:pt x="840465" y="484162"/>
                  <a:pt x="840465" y="0"/>
                </a:cubicBezTo>
                <a:close/>
                <a:moveTo>
                  <a:pt x="933823" y="0"/>
                </a:moveTo>
                <a:lnTo>
                  <a:pt x="950810" y="0"/>
                </a:lnTo>
                <a:cubicBezTo>
                  <a:pt x="950810" y="423157"/>
                  <a:pt x="1294121" y="767327"/>
                  <a:pt x="1716114" y="767327"/>
                </a:cubicBezTo>
                <a:lnTo>
                  <a:pt x="1716114" y="784366"/>
                </a:lnTo>
                <a:lnTo>
                  <a:pt x="1716114" y="784451"/>
                </a:lnTo>
                <a:cubicBezTo>
                  <a:pt x="1284769" y="784451"/>
                  <a:pt x="933823" y="432536"/>
                  <a:pt x="933823" y="0"/>
                </a:cubicBezTo>
                <a:close/>
                <a:moveTo>
                  <a:pt x="1027262" y="0"/>
                </a:moveTo>
                <a:lnTo>
                  <a:pt x="1044254" y="0"/>
                </a:lnTo>
                <a:cubicBezTo>
                  <a:pt x="1044254" y="371532"/>
                  <a:pt x="1345685" y="673716"/>
                  <a:pt x="1716110" y="673716"/>
                </a:cubicBezTo>
                <a:lnTo>
                  <a:pt x="1716110" y="690750"/>
                </a:lnTo>
                <a:cubicBezTo>
                  <a:pt x="1336248" y="690750"/>
                  <a:pt x="1027262" y="380824"/>
                  <a:pt x="1027262" y="0"/>
                </a:cubicBezTo>
                <a:close/>
                <a:moveTo>
                  <a:pt x="1120625" y="0"/>
                </a:moveTo>
                <a:lnTo>
                  <a:pt x="1137612" y="0"/>
                </a:lnTo>
                <a:cubicBezTo>
                  <a:pt x="1137612" y="319820"/>
                  <a:pt x="1397088" y="580100"/>
                  <a:pt x="1716115" y="580100"/>
                </a:cubicBezTo>
                <a:lnTo>
                  <a:pt x="1716115" y="597134"/>
                </a:lnTo>
                <a:cubicBezTo>
                  <a:pt x="1387736" y="597134"/>
                  <a:pt x="1120625" y="329285"/>
                  <a:pt x="1120625" y="0"/>
                </a:cubicBezTo>
                <a:close/>
                <a:moveTo>
                  <a:pt x="1213978" y="0"/>
                </a:moveTo>
                <a:lnTo>
                  <a:pt x="1230965" y="0"/>
                </a:lnTo>
                <a:cubicBezTo>
                  <a:pt x="1230965" y="268195"/>
                  <a:pt x="1448571" y="486398"/>
                  <a:pt x="1716109" y="486398"/>
                </a:cubicBezTo>
                <a:lnTo>
                  <a:pt x="1716109" y="503437"/>
                </a:lnTo>
                <a:lnTo>
                  <a:pt x="1716109" y="503523"/>
                </a:lnTo>
                <a:cubicBezTo>
                  <a:pt x="1439214" y="503523"/>
                  <a:pt x="1213978" y="277659"/>
                  <a:pt x="1213978" y="0"/>
                </a:cubicBezTo>
                <a:close/>
                <a:moveTo>
                  <a:pt x="1307422" y="0"/>
                </a:moveTo>
                <a:lnTo>
                  <a:pt x="1324414" y="0"/>
                </a:lnTo>
                <a:cubicBezTo>
                  <a:pt x="1324414" y="216569"/>
                  <a:pt x="1500141" y="392784"/>
                  <a:pt x="1716115" y="392784"/>
                </a:cubicBezTo>
                <a:lnTo>
                  <a:pt x="1716115" y="409821"/>
                </a:lnTo>
                <a:cubicBezTo>
                  <a:pt x="1490703" y="409821"/>
                  <a:pt x="1307422" y="225948"/>
                  <a:pt x="1307422" y="0"/>
                </a:cubicBezTo>
                <a:close/>
                <a:moveTo>
                  <a:pt x="1400775" y="0"/>
                </a:moveTo>
                <a:lnTo>
                  <a:pt x="1417762" y="0"/>
                </a:lnTo>
                <a:cubicBezTo>
                  <a:pt x="1417762" y="164944"/>
                  <a:pt x="1551619" y="299170"/>
                  <a:pt x="1716109" y="299170"/>
                </a:cubicBezTo>
                <a:lnTo>
                  <a:pt x="1716109" y="316207"/>
                </a:lnTo>
                <a:cubicBezTo>
                  <a:pt x="1542266" y="316207"/>
                  <a:pt x="1400775" y="174322"/>
                  <a:pt x="1400775" y="0"/>
                </a:cubicBezTo>
                <a:close/>
                <a:moveTo>
                  <a:pt x="1494133" y="0"/>
                </a:moveTo>
                <a:lnTo>
                  <a:pt x="1511120" y="0"/>
                </a:lnTo>
                <a:cubicBezTo>
                  <a:pt x="1511120" y="113318"/>
                  <a:pt x="1603017" y="205556"/>
                  <a:pt x="1716109" y="205556"/>
                </a:cubicBezTo>
                <a:lnTo>
                  <a:pt x="1716109" y="222592"/>
                </a:lnTo>
                <a:cubicBezTo>
                  <a:pt x="1593750" y="222592"/>
                  <a:pt x="1494133" y="122783"/>
                  <a:pt x="1494133" y="0"/>
                </a:cubicBezTo>
                <a:close/>
              </a:path>
            </a:pathLst>
          </a:custGeom>
          <a:solidFill>
            <a:schemeClr val="bg1">
              <a:alpha val="99000"/>
            </a:schemeClr>
          </a:solidFill>
          <a:ln w="4723" cap="flat">
            <a:noFill/>
            <a:prstDash val="solid"/>
            <a:miter/>
          </a:ln>
        </p:spPr>
        <p:txBody>
          <a:bodyPr rtlCol="0" anchor="ctr"/>
          <a:lstStyle>
            <a:defPPr>
              <a:defRPr lang="it-IT"/>
            </a:defPPr>
          </a:lstStyle>
          <a:p>
            <a:pPr rtl="0"/>
            <a:endParaRPr lang="it-IT" dirty="0"/>
          </a:p>
        </p:txBody>
      </p:sp>
      <p:sp>
        <p:nvSpPr>
          <p:cNvPr id="17" name="Immagine 5">
            <a:extLst>
              <a:ext uri="{FF2B5EF4-FFF2-40B4-BE49-F238E27FC236}">
                <a16:creationId xmlns:a16="http://schemas.microsoft.com/office/drawing/2014/main" id="{B9036D42-A06F-E6EE-BB91-8BAF045198BE}"/>
              </a:ext>
              <a:ext uri="{C183D7F6-B498-43B3-948B-1728B52AA6E4}">
                <adec:decorative xmlns="" xmlns:adec="http://schemas.microsoft.com/office/drawing/2017/decorative" val="1"/>
              </a:ext>
            </a:extLst>
          </p:cNvPr>
          <p:cNvSpPr/>
          <p:nvPr userDrawn="1"/>
        </p:nvSpPr>
        <p:spPr>
          <a:xfrm>
            <a:off x="-5568" y="3440504"/>
            <a:ext cx="3443288" cy="3448050"/>
          </a:xfrm>
          <a:custGeom>
            <a:avLst/>
            <a:gdLst>
              <a:gd name="connsiteX0" fmla="*/ 1721644 w 3443288"/>
              <a:gd name="connsiteY0" fmla="*/ 3448051 h 3448050"/>
              <a:gd name="connsiteX1" fmla="*/ 3443288 w 3443288"/>
              <a:gd name="connsiteY1" fmla="*/ 1724025 h 3448050"/>
              <a:gd name="connsiteX2" fmla="*/ 1721644 w 3443288"/>
              <a:gd name="connsiteY2" fmla="*/ 0 h 3448050"/>
              <a:gd name="connsiteX3" fmla="*/ 0 w 3443288"/>
              <a:gd name="connsiteY3" fmla="*/ 1724025 h 3448050"/>
              <a:gd name="connsiteX4" fmla="*/ 1721644 w 3443288"/>
              <a:gd name="connsiteY4" fmla="*/ 3448051 h 3448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3448050">
                <a:moveTo>
                  <a:pt x="1721644" y="3448051"/>
                </a:moveTo>
                <a:cubicBezTo>
                  <a:pt x="2672482" y="3448051"/>
                  <a:pt x="3443288" y="2676178"/>
                  <a:pt x="3443288" y="1724025"/>
                </a:cubicBezTo>
                <a:cubicBezTo>
                  <a:pt x="3443288" y="771873"/>
                  <a:pt x="2672482" y="0"/>
                  <a:pt x="1721644" y="0"/>
                </a:cubicBezTo>
                <a:cubicBezTo>
                  <a:pt x="770806" y="0"/>
                  <a:pt x="0" y="771873"/>
                  <a:pt x="0" y="1724025"/>
                </a:cubicBezTo>
                <a:cubicBezTo>
                  <a:pt x="0" y="2676178"/>
                  <a:pt x="770806" y="3448051"/>
                  <a:pt x="1721644" y="3448051"/>
                </a:cubicBezTo>
                <a:close/>
              </a:path>
            </a:pathLst>
          </a:custGeom>
          <a:solidFill>
            <a:schemeClr val="accent6"/>
          </a:solidFill>
          <a:ln w="4756" cap="flat">
            <a:noFill/>
            <a:prstDash val="solid"/>
            <a:miter/>
          </a:ln>
        </p:spPr>
        <p:txBody>
          <a:bodyPr rtlCol="0" anchor="ctr">
            <a:noAutofit/>
          </a:bodyPr>
          <a:lstStyle>
            <a:defPPr>
              <a:defRPr lang="it-IT"/>
            </a:defPPr>
          </a:lstStyle>
          <a:p>
            <a:pPr rtl="0"/>
            <a:endParaRPr lang="it-IT" dirty="0"/>
          </a:p>
        </p:txBody>
      </p:sp>
      <p:pic>
        <p:nvPicPr>
          <p:cNvPr id="19" name="Immagine 6">
            <a:extLst>
              <a:ext uri="{FF2B5EF4-FFF2-40B4-BE49-F238E27FC236}">
                <a16:creationId xmlns:a16="http://schemas.microsoft.com/office/drawing/2014/main" id="{86E0540C-3355-A50D-AC61-047B54B70C64}"/>
              </a:ext>
              <a:ext uri="{C183D7F6-B498-43B3-948B-1728B52AA6E4}">
                <adec:decorative xmlns="" xmlns:adec="http://schemas.microsoft.com/office/drawing/2017/decorative" val="1"/>
              </a:ext>
            </a:extLst>
          </p:cNvPr>
          <p:cNvPicPr>
            <a:picLocks noChangeAspect="1"/>
          </p:cNvPicPr>
          <p:nvPr userDrawn="1"/>
        </p:nvPicPr>
        <p:blipFill>
          <a:blip r:embed="rId4" cstate="screen">
            <a:extLst>
              <a:ext uri="{28A0092B-C50C-407E-A947-70E740481C1C}">
                <a14:useLocalDpi xmlns:a14="http://schemas.microsoft.com/office/drawing/2010/main"/>
              </a:ext>
              <a:ext uri="{96DAC541-7B7A-43D3-8B79-37D633B846F1}">
                <asvg:svgBlip xmlns="" xmlns:asvg="http://schemas.microsoft.com/office/drawing/2016/SVG/main" r:embed="rId5"/>
              </a:ext>
            </a:extLst>
          </a:blip>
          <a:srcRect/>
          <a:stretch/>
        </p:blipFill>
        <p:spPr>
          <a:xfrm>
            <a:off x="1718457" y="3440504"/>
            <a:ext cx="1719263" cy="1724025"/>
          </a:xfrm>
          <a:prstGeom prst="rect">
            <a:avLst/>
          </a:prstGeom>
        </p:spPr>
      </p:pic>
      <p:sp>
        <p:nvSpPr>
          <p:cNvPr id="16" name="Segnaposto numero diapositiva 2">
            <a:extLst>
              <a:ext uri="{FF2B5EF4-FFF2-40B4-BE49-F238E27FC236}">
                <a16:creationId xmlns:a16="http://schemas.microsoft.com/office/drawing/2014/main" id="{B00F713C-1CC6-5879-0410-95F179D56AD2}"/>
              </a:ext>
            </a:extLst>
          </p:cNvPr>
          <p:cNvSpPr>
            <a:spLocks noGrp="1"/>
          </p:cNvSpPr>
          <p:nvPr>
            <p:ph type="sldNum" sz="quarter" idx="10"/>
          </p:nvPr>
        </p:nvSpPr>
        <p:spPr>
          <a:xfrm>
            <a:off x="10438475" y="457199"/>
            <a:ext cx="987552" cy="471489"/>
          </a:xfrm>
        </p:spPr>
        <p:txBody>
          <a:bodyPr rtlCol="0"/>
          <a:lstStyle>
            <a:lvl1pPr>
              <a:defRPr lang="it-IT" sz="1600">
                <a:latin typeface="+mj-lt"/>
              </a:defRPr>
            </a:lvl1pPr>
          </a:lstStyle>
          <a:p>
            <a:pPr rtl="0"/>
            <a:fld id="{48F63A3B-78C7-47BE-AE5E-E10140E04643}" type="slidenum">
              <a:rPr lang="it-IT" smtClean="0"/>
              <a:pPr rtl="0"/>
              <a:t>‹N›</a:t>
            </a:fld>
            <a:endParaRPr lang="it-IT" dirty="0"/>
          </a:p>
        </p:txBody>
      </p:sp>
      <p:sp>
        <p:nvSpPr>
          <p:cNvPr id="2" name="Segnaposto contenuto 2">
            <a:extLst>
              <a:ext uri="{FF2B5EF4-FFF2-40B4-BE49-F238E27FC236}">
                <a16:creationId xmlns:a16="http://schemas.microsoft.com/office/drawing/2014/main" id="{8E40D3F2-4A7A-F909-AC98-0B402B26776E}"/>
              </a:ext>
            </a:extLst>
          </p:cNvPr>
          <p:cNvSpPr>
            <a:spLocks noGrp="1"/>
          </p:cNvSpPr>
          <p:nvPr>
            <p:ph idx="11" hasCustomPrompt="1"/>
          </p:nvPr>
        </p:nvSpPr>
        <p:spPr>
          <a:xfrm>
            <a:off x="4364808" y="3808750"/>
            <a:ext cx="7043618" cy="2233233"/>
          </a:xfrm>
        </p:spPr>
        <p:txBody>
          <a:bodyPr lIns="91440" tIns="0" rIns="91440" bIns="0" rtlCol="0">
            <a:normAutofit/>
          </a:bodyPr>
          <a:lstStyle>
            <a:lvl1pPr marL="0" indent="0">
              <a:lnSpc>
                <a:spcPct val="100000"/>
              </a:lnSpc>
              <a:spcBef>
                <a:spcPts val="0"/>
              </a:spcBef>
              <a:buNone/>
              <a:defRPr lang="it-IT" sz="2400"/>
            </a:lvl1pPr>
            <a:lvl2pPr marL="347472">
              <a:lnSpc>
                <a:spcPct val="100000"/>
              </a:lnSpc>
              <a:spcBef>
                <a:spcPts val="0"/>
              </a:spcBef>
              <a:defRPr lang="it-IT" sz="2400"/>
            </a:lvl2pPr>
            <a:lvl3pPr marL="685800">
              <a:lnSpc>
                <a:spcPct val="100000"/>
              </a:lnSpc>
              <a:spcBef>
                <a:spcPts val="0"/>
              </a:spcBef>
              <a:defRPr lang="it-IT" sz="2400"/>
            </a:lvl3pPr>
          </a:lstStyle>
          <a:p>
            <a:pPr lvl="0" rtl="0"/>
            <a:r>
              <a:rPr lang="it-IT"/>
              <a:t>Fare clic per inserire il testo</a:t>
            </a:r>
          </a:p>
          <a:p>
            <a:pPr lvl="1" rtl="0"/>
            <a:r>
              <a:rPr lang="it-IT"/>
              <a:t>Secondo livello</a:t>
            </a:r>
          </a:p>
          <a:p>
            <a:pPr lvl="2" rtl="0"/>
            <a:r>
              <a:rPr lang="it-IT"/>
              <a:t>Terzo livello</a:t>
            </a:r>
          </a:p>
        </p:txBody>
      </p:sp>
    </p:spTree>
    <p:extLst>
      <p:ext uri="{BB962C8B-B14F-4D97-AF65-F5344CB8AC3E}">
        <p14:creationId xmlns:p14="http://schemas.microsoft.com/office/powerpoint/2010/main" val="4003142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troduzione 2">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7537D12D-0FCA-3396-988D-452D3D526E3D}"/>
              </a:ext>
              <a:ext uri="{C183D7F6-B498-43B3-948B-1728B52AA6E4}">
                <adec:decorative xmlns="" xmlns:adec="http://schemas.microsoft.com/office/drawing/2017/decorative" val="1"/>
              </a:ext>
            </a:extLst>
          </p:cNvPr>
          <p:cNvSpPr/>
          <p:nvPr userDrawn="1"/>
        </p:nvSpPr>
        <p:spPr>
          <a:xfrm>
            <a:off x="-24064" y="3390900"/>
            <a:ext cx="12216063" cy="34671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it-IT"/>
            </a:defPPr>
          </a:lstStyle>
          <a:p>
            <a:pPr algn="ctr" rtl="0"/>
            <a:endParaRPr lang="it-IT" sz="450" dirty="0"/>
          </a:p>
        </p:txBody>
      </p:sp>
      <p:sp>
        <p:nvSpPr>
          <p:cNvPr id="6" name="Rettangolo 5">
            <a:extLst>
              <a:ext uri="{FF2B5EF4-FFF2-40B4-BE49-F238E27FC236}">
                <a16:creationId xmlns:a16="http://schemas.microsoft.com/office/drawing/2014/main" id="{11710CE8-8A83-C0D3-623E-AFCC6C6A2930}"/>
              </a:ext>
              <a:ext uri="{C183D7F6-B498-43B3-948B-1728B52AA6E4}">
                <adec:decorative xmlns="" xmlns:adec="http://schemas.microsoft.com/office/drawing/2017/decorative" val="1"/>
              </a:ext>
            </a:extLst>
          </p:cNvPr>
          <p:cNvSpPr/>
          <p:nvPr userDrawn="1"/>
        </p:nvSpPr>
        <p:spPr>
          <a:xfrm>
            <a:off x="443346" y="332509"/>
            <a:ext cx="11305309" cy="602672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it-IT"/>
            </a:defPPr>
          </a:lstStyle>
          <a:p>
            <a:pPr algn="ctr" rtl="0"/>
            <a:endParaRPr lang="it-IT" sz="1600" dirty="0"/>
          </a:p>
        </p:txBody>
      </p:sp>
      <p:grpSp>
        <p:nvGrpSpPr>
          <p:cNvPr id="18" name="Gruppo 17">
            <a:extLst>
              <a:ext uri="{FF2B5EF4-FFF2-40B4-BE49-F238E27FC236}">
                <a16:creationId xmlns:a16="http://schemas.microsoft.com/office/drawing/2014/main" id="{7AA66C80-37C3-6D28-7564-733A30B2CD8D}"/>
              </a:ext>
              <a:ext uri="{C183D7F6-B498-43B3-948B-1728B52AA6E4}">
                <adec:decorative xmlns="" xmlns:adec="http://schemas.microsoft.com/office/drawing/2017/decorative" val="1"/>
              </a:ext>
            </a:extLst>
          </p:cNvPr>
          <p:cNvGrpSpPr/>
          <p:nvPr userDrawn="1"/>
        </p:nvGrpSpPr>
        <p:grpSpPr>
          <a:xfrm flipH="1">
            <a:off x="9353550" y="0"/>
            <a:ext cx="2838450" cy="2857958"/>
            <a:chOff x="0" y="0"/>
            <a:chExt cx="2838450" cy="2857958"/>
          </a:xfrm>
        </p:grpSpPr>
        <p:sp>
          <p:nvSpPr>
            <p:cNvPr id="12" name="Figura a mano libera: Forma 28">
              <a:extLst>
                <a:ext uri="{FF2B5EF4-FFF2-40B4-BE49-F238E27FC236}">
                  <a16:creationId xmlns:a16="http://schemas.microsoft.com/office/drawing/2014/main" id="{D9DB7C23-E0CF-A75F-BFFD-4E7679AF4AD5}"/>
                </a:ext>
                <a:ext uri="{C183D7F6-B498-43B3-948B-1728B52AA6E4}">
                  <adec:decorative xmlns="" xmlns:adec="http://schemas.microsoft.com/office/drawing/2017/decorative" val="1"/>
                </a:ext>
              </a:extLst>
            </p:cNvPr>
            <p:cNvSpPr/>
            <p:nvPr userDrawn="1"/>
          </p:nvSpPr>
          <p:spPr>
            <a:xfrm>
              <a:off x="0" y="0"/>
              <a:ext cx="2838450" cy="2857958"/>
            </a:xfrm>
            <a:custGeom>
              <a:avLst/>
              <a:gdLst>
                <a:gd name="connsiteX0" fmla="*/ 1971005 w 2838450"/>
                <a:gd name="connsiteY0" fmla="*/ 0 h 2857958"/>
                <a:gd name="connsiteX1" fmla="*/ 2838450 w 2838450"/>
                <a:gd name="connsiteY1" fmla="*/ 0 h 2857958"/>
                <a:gd name="connsiteX2" fmla="*/ 2838450 w 2838450"/>
                <a:gd name="connsiteY2" fmla="*/ 7240 h 2857958"/>
                <a:gd name="connsiteX3" fmla="*/ 278890 w 2838450"/>
                <a:gd name="connsiteY3" fmla="*/ 2843883 h 2857958"/>
                <a:gd name="connsiteX4" fmla="*/ 0 w 2838450"/>
                <a:gd name="connsiteY4" fmla="*/ 2857958 h 2857958"/>
                <a:gd name="connsiteX5" fmla="*/ 0 w 2838450"/>
                <a:gd name="connsiteY5" fmla="*/ 1990580 h 2857958"/>
                <a:gd name="connsiteX6" fmla="*/ 190293 w 2838450"/>
                <a:gd name="connsiteY6" fmla="*/ 1980883 h 2857958"/>
                <a:gd name="connsiteX7" fmla="*/ 1960910 w 2838450"/>
                <a:gd name="connsiteY7" fmla="*/ 200390 h 285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38450" h="2857958">
                  <a:moveTo>
                    <a:pt x="1971005" y="0"/>
                  </a:moveTo>
                  <a:lnTo>
                    <a:pt x="2838450" y="0"/>
                  </a:lnTo>
                  <a:lnTo>
                    <a:pt x="2838450" y="7240"/>
                  </a:lnTo>
                  <a:cubicBezTo>
                    <a:pt x="2838450" y="1484015"/>
                    <a:pt x="1716931" y="2697914"/>
                    <a:pt x="278890" y="2843883"/>
                  </a:cubicBezTo>
                  <a:lnTo>
                    <a:pt x="0" y="2857958"/>
                  </a:lnTo>
                  <a:lnTo>
                    <a:pt x="0" y="1990580"/>
                  </a:lnTo>
                  <a:lnTo>
                    <a:pt x="190293" y="1980883"/>
                  </a:lnTo>
                  <a:cubicBezTo>
                    <a:pt x="1124600" y="1885128"/>
                    <a:pt x="1866185" y="1135788"/>
                    <a:pt x="1960910" y="200390"/>
                  </a:cubicBezTo>
                  <a:close/>
                </a:path>
              </a:pathLst>
            </a:custGeom>
            <a:solidFill>
              <a:schemeClr val="accent1"/>
            </a:solidFill>
            <a:ln>
              <a:noFill/>
            </a:ln>
          </p:spPr>
          <p:txBody>
            <a:bodyPr vert="horz" wrap="square" lIns="91440" tIns="45720" rIns="91440" bIns="45720" numCol="1" rtlCol="0" anchor="t" anchorCtr="0" compatLnSpc="1">
              <a:prstTxWarp prst="textNoShape">
                <a:avLst/>
              </a:prstTxWarp>
              <a:noAutofit/>
            </a:bodyPr>
            <a:lstStyle>
              <a:defPPr>
                <a:defRPr lang="it-IT"/>
              </a:defPPr>
            </a:lstStyle>
            <a:p>
              <a:pPr lvl="0" rtl="0"/>
              <a:endParaRPr lang="it-IT" dirty="0"/>
            </a:p>
          </p:txBody>
        </p:sp>
        <p:sp>
          <p:nvSpPr>
            <p:cNvPr id="15" name="Figura a mano libera: Forma 15">
              <a:extLst>
                <a:ext uri="{FF2B5EF4-FFF2-40B4-BE49-F238E27FC236}">
                  <a16:creationId xmlns:a16="http://schemas.microsoft.com/office/drawing/2014/main" id="{4D62A0CC-A0CE-403A-A167-27225B2C6083}"/>
                </a:ext>
                <a:ext uri="{C183D7F6-B498-43B3-948B-1728B52AA6E4}">
                  <adec:decorative xmlns="" xmlns:adec="http://schemas.microsoft.com/office/drawing/2017/decorative" val="1"/>
                </a:ext>
              </a:extLst>
            </p:cNvPr>
            <p:cNvSpPr/>
            <p:nvPr userDrawn="1"/>
          </p:nvSpPr>
          <p:spPr>
            <a:xfrm>
              <a:off x="1" y="1"/>
              <a:ext cx="1003449" cy="1013015"/>
            </a:xfrm>
            <a:custGeom>
              <a:avLst/>
              <a:gdLst>
                <a:gd name="connsiteX0" fmla="*/ 0 w 1003449"/>
                <a:gd name="connsiteY0" fmla="*/ 0 h 1013015"/>
                <a:gd name="connsiteX1" fmla="*/ 1003449 w 1003449"/>
                <a:gd name="connsiteY1" fmla="*/ 0 h 1013015"/>
                <a:gd name="connsiteX2" fmla="*/ 998306 w 1003449"/>
                <a:gd name="connsiteY2" fmla="*/ 100639 h 1013015"/>
                <a:gd name="connsiteX3" fmla="*/ 90663 w 1003449"/>
                <a:gd name="connsiteY3" fmla="*/ 1008380 h 1013015"/>
                <a:gd name="connsiteX4" fmla="*/ 0 w 1003449"/>
                <a:gd name="connsiteY4" fmla="*/ 1013015 h 10130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3449" h="1013015">
                  <a:moveTo>
                    <a:pt x="0" y="0"/>
                  </a:moveTo>
                  <a:lnTo>
                    <a:pt x="1003449" y="0"/>
                  </a:lnTo>
                  <a:lnTo>
                    <a:pt x="998306" y="100639"/>
                  </a:lnTo>
                  <a:cubicBezTo>
                    <a:pt x="949402" y="576784"/>
                    <a:pt x="566756" y="959471"/>
                    <a:pt x="90663" y="1008380"/>
                  </a:cubicBezTo>
                  <a:lnTo>
                    <a:pt x="0" y="1013015"/>
                  </a:lnTo>
                  <a:close/>
                </a:path>
              </a:pathLst>
            </a:custGeom>
            <a:solidFill>
              <a:schemeClr val="bg1"/>
            </a:solidFill>
            <a:ln>
              <a:noFill/>
            </a:ln>
          </p:spPr>
          <p:txBody>
            <a:bodyPr vert="horz" wrap="square" lIns="91440" tIns="45720" rIns="91440" bIns="45720" numCol="1" rtlCol="0" anchor="t" anchorCtr="0" compatLnSpc="1">
              <a:prstTxWarp prst="textNoShape">
                <a:avLst/>
              </a:prstTxWarp>
              <a:noAutofit/>
            </a:bodyPr>
            <a:lstStyle>
              <a:defPPr>
                <a:defRPr lang="it-IT"/>
              </a:defPPr>
            </a:lstStyle>
            <a:p>
              <a:pPr lvl="0" rtl="0"/>
              <a:endParaRPr lang="it-IT" dirty="0">
                <a:solidFill>
                  <a:schemeClr val="tx1"/>
                </a:solidFill>
              </a:endParaRPr>
            </a:p>
          </p:txBody>
        </p:sp>
        <p:sp>
          <p:nvSpPr>
            <p:cNvPr id="16" name="Immagine 2">
              <a:extLst>
                <a:ext uri="{FF2B5EF4-FFF2-40B4-BE49-F238E27FC236}">
                  <a16:creationId xmlns:a16="http://schemas.microsoft.com/office/drawing/2014/main" id="{F8AD83DA-A293-6D56-F606-7C98C403A3F7}"/>
                </a:ext>
                <a:ext uri="{C183D7F6-B498-43B3-948B-1728B52AA6E4}">
                  <adec:decorative xmlns="" xmlns:adec="http://schemas.microsoft.com/office/drawing/2017/decorative" val="1"/>
                </a:ext>
              </a:extLst>
            </p:cNvPr>
            <p:cNvSpPr/>
            <p:nvPr userDrawn="1"/>
          </p:nvSpPr>
          <p:spPr>
            <a:xfrm>
              <a:off x="1458332" y="590133"/>
              <a:ext cx="775021"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chemeClr val="accent6"/>
            </a:solidFill>
            <a:ln w="3801" cap="flat">
              <a:noFill/>
              <a:prstDash val="solid"/>
              <a:miter/>
            </a:ln>
          </p:spPr>
          <p:txBody>
            <a:bodyPr rtlCol="0" anchor="ctr"/>
            <a:lstStyle>
              <a:defPPr>
                <a:defRPr lang="it-IT"/>
              </a:defPPr>
            </a:lstStyle>
            <a:p>
              <a:pPr rtl="0"/>
              <a:endParaRPr lang="it-IT" dirty="0"/>
            </a:p>
          </p:txBody>
        </p:sp>
      </p:grpSp>
      <p:sp>
        <p:nvSpPr>
          <p:cNvPr id="2" name="Titolo 1"/>
          <p:cNvSpPr>
            <a:spLocks noGrp="1"/>
          </p:cNvSpPr>
          <p:nvPr userDrawn="1">
            <p:ph type="title" hasCustomPrompt="1"/>
          </p:nvPr>
        </p:nvSpPr>
        <p:spPr>
          <a:xfrm>
            <a:off x="5702441" y="1061623"/>
            <a:ext cx="5723586" cy="4739104"/>
          </a:xfrm>
        </p:spPr>
        <p:txBody>
          <a:bodyPr tIns="0" bIns="0" rtlCol="0" anchor="ctr">
            <a:noAutofit/>
          </a:bodyPr>
          <a:lstStyle>
            <a:lvl1pPr algn="l">
              <a:lnSpc>
                <a:spcPct val="100000"/>
              </a:lnSpc>
              <a:defRPr lang="it-IT" sz="3600" b="1"/>
            </a:lvl1pPr>
          </a:lstStyle>
          <a:p>
            <a:pPr rtl="0"/>
            <a:r>
              <a:rPr lang="it-IT"/>
              <a:t>Fare clic per inserire il titolo</a:t>
            </a:r>
          </a:p>
        </p:txBody>
      </p:sp>
      <p:sp>
        <p:nvSpPr>
          <p:cNvPr id="8" name="Segnaposto immagine 7">
            <a:extLst>
              <a:ext uri="{FF2B5EF4-FFF2-40B4-BE49-F238E27FC236}">
                <a16:creationId xmlns:a16="http://schemas.microsoft.com/office/drawing/2014/main" id="{E979AC40-7C15-9431-5B1A-415655A7FC05}"/>
              </a:ext>
            </a:extLst>
          </p:cNvPr>
          <p:cNvSpPr>
            <a:spLocks noGrp="1"/>
          </p:cNvSpPr>
          <p:nvPr>
            <p:ph type="pic" sz="quarter" idx="11" hasCustomPrompt="1"/>
          </p:nvPr>
        </p:nvSpPr>
        <p:spPr>
          <a:xfrm>
            <a:off x="443345" y="0"/>
            <a:ext cx="4344695" cy="6359525"/>
          </a:xfrm>
        </p:spPr>
        <p:txBody>
          <a:bodyPr rtlCol="0">
            <a:normAutofit/>
          </a:bodyPr>
          <a:lstStyle>
            <a:lvl1pPr marL="0" indent="0">
              <a:buNone/>
              <a:defRPr lang="it-IT" sz="1800"/>
            </a:lvl1pPr>
          </a:lstStyle>
          <a:p>
            <a:pPr lvl="0" rtl="0"/>
            <a:r>
              <a:rPr lang="it-IT"/>
              <a:t>Fai clic per aggiungere un'immagine</a:t>
            </a:r>
          </a:p>
        </p:txBody>
      </p:sp>
    </p:spTree>
    <p:extLst>
      <p:ext uri="{BB962C8B-B14F-4D97-AF65-F5344CB8AC3E}">
        <p14:creationId xmlns:p14="http://schemas.microsoft.com/office/powerpoint/2010/main" val="4331891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Diapositiva titolo">
    <p:bg>
      <p:bgPr>
        <a:solidFill>
          <a:schemeClr val="accent1"/>
        </a:solidFill>
        <a:effectLst/>
      </p:bgPr>
    </p:bg>
    <p:spTree>
      <p:nvGrpSpPr>
        <p:cNvPr id="1" name=""/>
        <p:cNvGrpSpPr/>
        <p:nvPr/>
      </p:nvGrpSpPr>
      <p:grpSpPr>
        <a:xfrm>
          <a:off x="0" y="0"/>
          <a:ext cx="0" cy="0"/>
          <a:chOff x="0" y="0"/>
          <a:chExt cx="0" cy="0"/>
        </a:xfrm>
      </p:grpSpPr>
      <p:sp>
        <p:nvSpPr>
          <p:cNvPr id="15" name="Immagine 0">
            <a:extLst>
              <a:ext uri="{FF2B5EF4-FFF2-40B4-BE49-F238E27FC236}">
                <a16:creationId xmlns:a16="http://schemas.microsoft.com/office/drawing/2014/main" id="{BA5D5A72-CB6F-F8DE-E2C9-90459C8C3DC1}"/>
              </a:ext>
              <a:ext uri="{C183D7F6-B498-43B3-948B-1728B52AA6E4}">
                <adec:decorative xmlns="" xmlns:adec="http://schemas.microsoft.com/office/drawing/2017/decorative" val="1"/>
              </a:ext>
            </a:extLst>
          </p:cNvPr>
          <p:cNvSpPr/>
          <p:nvPr/>
        </p:nvSpPr>
        <p:spPr>
          <a:xfrm>
            <a:off x="0" y="0"/>
            <a:ext cx="5295900" cy="6877050"/>
          </a:xfrm>
          <a:custGeom>
            <a:avLst/>
            <a:gdLst>
              <a:gd name="connsiteX0" fmla="*/ 0 w 5295900"/>
              <a:gd name="connsiteY0" fmla="*/ 0 h 6877050"/>
              <a:gd name="connsiteX1" fmla="*/ 5295900 w 5295900"/>
              <a:gd name="connsiteY1" fmla="*/ 0 h 6877050"/>
              <a:gd name="connsiteX2" fmla="*/ 5295900 w 5295900"/>
              <a:gd name="connsiteY2" fmla="*/ 6877050 h 6877050"/>
              <a:gd name="connsiteX3" fmla="*/ 0 w 5295900"/>
              <a:gd name="connsiteY3" fmla="*/ 6877050 h 6877050"/>
            </a:gdLst>
            <a:ahLst/>
            <a:cxnLst>
              <a:cxn ang="0">
                <a:pos x="connsiteX0" y="connsiteY0"/>
              </a:cxn>
              <a:cxn ang="0">
                <a:pos x="connsiteX1" y="connsiteY1"/>
              </a:cxn>
              <a:cxn ang="0">
                <a:pos x="connsiteX2" y="connsiteY2"/>
              </a:cxn>
              <a:cxn ang="0">
                <a:pos x="connsiteX3" y="connsiteY3"/>
              </a:cxn>
            </a:cxnLst>
            <a:rect l="l" t="t" r="r" b="b"/>
            <a:pathLst>
              <a:path w="5295900" h="6877050">
                <a:moveTo>
                  <a:pt x="0" y="0"/>
                </a:moveTo>
                <a:lnTo>
                  <a:pt x="5295900" y="0"/>
                </a:lnTo>
                <a:lnTo>
                  <a:pt x="5295900" y="6877050"/>
                </a:lnTo>
                <a:lnTo>
                  <a:pt x="0" y="6877050"/>
                </a:lnTo>
                <a:close/>
              </a:path>
            </a:pathLst>
          </a:custGeom>
          <a:solidFill>
            <a:schemeClr val="accent3"/>
          </a:solidFill>
          <a:ln w="4763" cap="flat">
            <a:noFill/>
            <a:prstDash val="solid"/>
            <a:miter/>
          </a:ln>
        </p:spPr>
        <p:txBody>
          <a:bodyPr rtlCol="0" anchor="ctr">
            <a:noAutofit/>
          </a:bodyPr>
          <a:lstStyle>
            <a:defPPr>
              <a:defRPr lang="it-IT"/>
            </a:defPPr>
          </a:lstStyle>
          <a:p>
            <a:pPr rtl="0"/>
            <a:endParaRPr lang="it-IT" dirty="0"/>
          </a:p>
        </p:txBody>
      </p:sp>
      <p:sp>
        <p:nvSpPr>
          <p:cNvPr id="20" name="Figura a mano libera: Forma 19">
            <a:extLst>
              <a:ext uri="{FF2B5EF4-FFF2-40B4-BE49-F238E27FC236}">
                <a16:creationId xmlns:a16="http://schemas.microsoft.com/office/drawing/2014/main" id="{E66FD7FF-2869-7902-36B2-2B229AB9AB19}"/>
              </a:ext>
              <a:ext uri="{C183D7F6-B498-43B3-948B-1728B52AA6E4}">
                <adec:decorative xmlns="" xmlns:adec="http://schemas.microsoft.com/office/drawing/2017/decorative" val="1"/>
              </a:ext>
            </a:extLst>
          </p:cNvPr>
          <p:cNvSpPr/>
          <p:nvPr userDrawn="1"/>
        </p:nvSpPr>
        <p:spPr>
          <a:xfrm>
            <a:off x="1500188" y="1173106"/>
            <a:ext cx="9191625" cy="5704772"/>
          </a:xfrm>
          <a:custGeom>
            <a:avLst/>
            <a:gdLst>
              <a:gd name="connsiteX0" fmla="*/ 4595813 w 9191625"/>
              <a:gd name="connsiteY0" fmla="*/ 0 h 5704772"/>
              <a:gd name="connsiteX1" fmla="*/ 9191625 w 9191625"/>
              <a:gd name="connsiteY1" fmla="*/ 4592108 h 5704772"/>
              <a:gd name="connsiteX2" fmla="*/ 9191625 w 9191625"/>
              <a:gd name="connsiteY2" fmla="*/ 5704772 h 5704772"/>
              <a:gd name="connsiteX3" fmla="*/ 0 w 9191625"/>
              <a:gd name="connsiteY3" fmla="*/ 5704772 h 5704772"/>
              <a:gd name="connsiteX4" fmla="*/ 0 w 9191625"/>
              <a:gd name="connsiteY4" fmla="*/ 4592108 h 5704772"/>
              <a:gd name="connsiteX5" fmla="*/ 4595813 w 9191625"/>
              <a:gd name="connsiteY5" fmla="*/ 0 h 5704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91625" h="5704772">
                <a:moveTo>
                  <a:pt x="4595813" y="0"/>
                </a:moveTo>
                <a:cubicBezTo>
                  <a:pt x="7133987" y="0"/>
                  <a:pt x="9191625" y="2055957"/>
                  <a:pt x="9191625" y="4592108"/>
                </a:cubicBezTo>
                <a:lnTo>
                  <a:pt x="9191625" y="5704772"/>
                </a:lnTo>
                <a:lnTo>
                  <a:pt x="0" y="5704772"/>
                </a:lnTo>
                <a:lnTo>
                  <a:pt x="0" y="4592108"/>
                </a:lnTo>
                <a:cubicBezTo>
                  <a:pt x="0" y="2055957"/>
                  <a:pt x="2057614" y="0"/>
                  <a:pt x="4595813" y="0"/>
                </a:cubicBezTo>
                <a:close/>
              </a:path>
            </a:pathLst>
          </a:custGeom>
          <a:solidFill>
            <a:schemeClr val="accent6"/>
          </a:solidFill>
          <a:ln w="476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lvl="0" rtl="0"/>
            <a:endParaRPr lang="it-IT" dirty="0">
              <a:solidFill>
                <a:schemeClr val="tx1"/>
              </a:solidFill>
            </a:endParaRPr>
          </a:p>
        </p:txBody>
      </p:sp>
      <p:sp>
        <p:nvSpPr>
          <p:cNvPr id="18" name="Figura a mano libera: Forma 17">
            <a:extLst>
              <a:ext uri="{FF2B5EF4-FFF2-40B4-BE49-F238E27FC236}">
                <a16:creationId xmlns:a16="http://schemas.microsoft.com/office/drawing/2014/main" id="{B1457C88-4472-81CF-02AF-4421E0A3084B}"/>
              </a:ext>
              <a:ext uri="{C183D7F6-B498-43B3-948B-1728B52AA6E4}">
                <adec:decorative xmlns="" xmlns:adec="http://schemas.microsoft.com/office/drawing/2017/decorative" val="1"/>
              </a:ext>
            </a:extLst>
          </p:cNvPr>
          <p:cNvSpPr/>
          <p:nvPr userDrawn="1"/>
        </p:nvSpPr>
        <p:spPr>
          <a:xfrm>
            <a:off x="2694429" y="0"/>
            <a:ext cx="6803142" cy="5396474"/>
          </a:xfrm>
          <a:custGeom>
            <a:avLst/>
            <a:gdLst>
              <a:gd name="connsiteX0" fmla="*/ 0 w 6803142"/>
              <a:gd name="connsiteY0" fmla="*/ 0 h 5396474"/>
              <a:gd name="connsiteX1" fmla="*/ 6803142 w 6803142"/>
              <a:gd name="connsiteY1" fmla="*/ 0 h 5396474"/>
              <a:gd name="connsiteX2" fmla="*/ 6803142 w 6803142"/>
              <a:gd name="connsiteY2" fmla="*/ 1997094 h 5396474"/>
              <a:gd name="connsiteX3" fmla="*/ 3401576 w 6803142"/>
              <a:gd name="connsiteY3" fmla="*/ 5396474 h 5396474"/>
              <a:gd name="connsiteX4" fmla="*/ 0 w 6803142"/>
              <a:gd name="connsiteY4" fmla="*/ 1997094 h 5396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3142" h="5396474">
                <a:moveTo>
                  <a:pt x="0" y="0"/>
                </a:moveTo>
                <a:lnTo>
                  <a:pt x="6803142" y="0"/>
                </a:lnTo>
                <a:lnTo>
                  <a:pt x="6803142" y="1997094"/>
                </a:lnTo>
                <a:cubicBezTo>
                  <a:pt x="6803142" y="3874511"/>
                  <a:pt x="5280228" y="5396474"/>
                  <a:pt x="3401576" y="5396474"/>
                </a:cubicBezTo>
                <a:cubicBezTo>
                  <a:pt x="1522938" y="5396474"/>
                  <a:pt x="0" y="3874511"/>
                  <a:pt x="0" y="1997094"/>
                </a:cubicBezTo>
                <a:close/>
              </a:path>
            </a:pathLst>
          </a:custGeom>
          <a:solidFill>
            <a:schemeClr val="bg1">
              <a:alpha val="99000"/>
            </a:schemeClr>
          </a:solidFill>
          <a:ln w="47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lvl="0" rtl="0"/>
            <a:endParaRPr lang="it-IT" dirty="0">
              <a:solidFill>
                <a:schemeClr val="tx1"/>
              </a:solidFill>
            </a:endParaRPr>
          </a:p>
        </p:txBody>
      </p:sp>
      <p:sp>
        <p:nvSpPr>
          <p:cNvPr id="2" name="Titolo 1"/>
          <p:cNvSpPr>
            <a:spLocks noGrp="1"/>
          </p:cNvSpPr>
          <p:nvPr>
            <p:ph type="ctrTitle" hasCustomPrompt="1"/>
          </p:nvPr>
        </p:nvSpPr>
        <p:spPr>
          <a:xfrm>
            <a:off x="2899790" y="810227"/>
            <a:ext cx="6392421" cy="3831221"/>
          </a:xfrm>
        </p:spPr>
        <p:txBody>
          <a:bodyPr tIns="0" bIns="0" rtlCol="0" anchor="ctr" anchorCtr="0">
            <a:noAutofit/>
          </a:bodyPr>
          <a:lstStyle>
            <a:lvl1pPr algn="ctr">
              <a:lnSpc>
                <a:spcPct val="100000"/>
              </a:lnSpc>
              <a:defRPr lang="it-IT" sz="3600"/>
            </a:lvl1pPr>
          </a:lstStyle>
          <a:p>
            <a:pPr rtl="0"/>
            <a:r>
              <a:rPr lang="it-IT"/>
              <a:t>Fare clic per inserire il titolo</a:t>
            </a:r>
          </a:p>
        </p:txBody>
      </p:sp>
    </p:spTree>
    <p:extLst>
      <p:ext uri="{BB962C8B-B14F-4D97-AF65-F5344CB8AC3E}">
        <p14:creationId xmlns:p14="http://schemas.microsoft.com/office/powerpoint/2010/main" val="397380546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Agenda">
    <p:spTree>
      <p:nvGrpSpPr>
        <p:cNvPr id="1" name=""/>
        <p:cNvGrpSpPr/>
        <p:nvPr/>
      </p:nvGrpSpPr>
      <p:grpSpPr>
        <a:xfrm>
          <a:off x="0" y="0"/>
          <a:ext cx="0" cy="0"/>
          <a:chOff x="0" y="0"/>
          <a:chExt cx="0" cy="0"/>
        </a:xfrm>
      </p:grpSpPr>
      <p:grpSp>
        <p:nvGrpSpPr>
          <p:cNvPr id="6" name="Gruppo 5">
            <a:extLst>
              <a:ext uri="{FF2B5EF4-FFF2-40B4-BE49-F238E27FC236}">
                <a16:creationId xmlns:a16="http://schemas.microsoft.com/office/drawing/2014/main" id="{75923D9E-9381-3D11-B31A-1BF5C97F35B0}"/>
              </a:ext>
              <a:ext uri="{C183D7F6-B498-43B3-948B-1728B52AA6E4}">
                <adec:decorative xmlns="" xmlns:adec="http://schemas.microsoft.com/office/drawing/2017/decorative" val="1"/>
              </a:ext>
            </a:extLst>
          </p:cNvPr>
          <p:cNvGrpSpPr/>
          <p:nvPr userDrawn="1"/>
        </p:nvGrpSpPr>
        <p:grpSpPr>
          <a:xfrm>
            <a:off x="6452303" y="3405019"/>
            <a:ext cx="5739697" cy="3467971"/>
            <a:chOff x="5009037" y="2525712"/>
            <a:chExt cx="7170193" cy="4332288"/>
          </a:xfrm>
        </p:grpSpPr>
        <p:sp>
          <p:nvSpPr>
            <p:cNvPr id="7" name="Figura a mano libera 7">
              <a:extLst>
                <a:ext uri="{FF2B5EF4-FFF2-40B4-BE49-F238E27FC236}">
                  <a16:creationId xmlns:a16="http://schemas.microsoft.com/office/drawing/2014/main" id="{89E777D0-3240-08CE-6B6C-B33B910B8490}"/>
                </a:ext>
              </a:extLst>
            </p:cNvPr>
            <p:cNvSpPr>
              <a:spLocks/>
            </p:cNvSpPr>
            <p:nvPr/>
          </p:nvSpPr>
          <p:spPr bwMode="auto">
            <a:xfrm>
              <a:off x="5009037" y="2525712"/>
              <a:ext cx="3601721" cy="4332288"/>
            </a:xfrm>
            <a:custGeom>
              <a:avLst/>
              <a:gdLst>
                <a:gd name="T0" fmla="*/ 1198 w 1198"/>
                <a:gd name="T1" fmla="*/ 0 h 1441"/>
                <a:gd name="T2" fmla="*/ 0 w 1198"/>
                <a:gd name="T3" fmla="*/ 1441 h 1441"/>
                <a:gd name="T4" fmla="*/ 1198 w 1198"/>
                <a:gd name="T5" fmla="*/ 1441 h 1441"/>
                <a:gd name="T6" fmla="*/ 1198 w 1198"/>
                <a:gd name="T7" fmla="*/ 0 h 1441"/>
              </a:gdLst>
              <a:ahLst/>
              <a:cxnLst>
                <a:cxn ang="0">
                  <a:pos x="T0" y="T1"/>
                </a:cxn>
                <a:cxn ang="0">
                  <a:pos x="T2" y="T3"/>
                </a:cxn>
                <a:cxn ang="0">
                  <a:pos x="T4" y="T5"/>
                </a:cxn>
                <a:cxn ang="0">
                  <a:pos x="T6" y="T7"/>
                </a:cxn>
              </a:cxnLst>
              <a:rect l="0" t="0" r="r" b="b"/>
              <a:pathLst>
                <a:path w="1198" h="1441">
                  <a:moveTo>
                    <a:pt x="1198" y="0"/>
                  </a:moveTo>
                  <a:lnTo>
                    <a:pt x="0" y="1441"/>
                  </a:lnTo>
                  <a:lnTo>
                    <a:pt x="1198" y="1441"/>
                  </a:lnTo>
                  <a:lnTo>
                    <a:pt x="1198" y="0"/>
                  </a:lnTo>
                  <a:close/>
                </a:path>
              </a:pathLst>
            </a:custGeom>
            <a:solidFill>
              <a:schemeClr val="accent1"/>
            </a:solidFill>
            <a:ln>
              <a:noFill/>
            </a:ln>
          </p:spPr>
          <p:txBody>
            <a:bodyPr vert="horz" wrap="square" lIns="91440" tIns="45720" rIns="91440" bIns="45720" numCol="1" rtlCol="0" anchor="t" anchorCtr="0" compatLnSpc="1">
              <a:prstTxWarp prst="textNoShape">
                <a:avLst/>
              </a:prstTxWarp>
              <a:noAutofit/>
            </a:bodyPr>
            <a:lstStyle>
              <a:defPPr>
                <a:defRPr lang="it-IT"/>
              </a:defPPr>
            </a:lstStyle>
            <a:p>
              <a:pPr rtl="0"/>
              <a:endParaRPr lang="it-IT" dirty="0"/>
            </a:p>
          </p:txBody>
        </p:sp>
        <p:sp>
          <p:nvSpPr>
            <p:cNvPr id="8" name="Figura a mano libera 6">
              <a:extLst>
                <a:ext uri="{FF2B5EF4-FFF2-40B4-BE49-F238E27FC236}">
                  <a16:creationId xmlns:a16="http://schemas.microsoft.com/office/drawing/2014/main" id="{EFEA81A2-6893-518C-6AF3-37C987789C86}"/>
                </a:ext>
              </a:extLst>
            </p:cNvPr>
            <p:cNvSpPr>
              <a:spLocks/>
            </p:cNvSpPr>
            <p:nvPr/>
          </p:nvSpPr>
          <p:spPr bwMode="auto">
            <a:xfrm>
              <a:off x="8589536" y="2525712"/>
              <a:ext cx="3589694" cy="4332288"/>
            </a:xfrm>
            <a:custGeom>
              <a:avLst/>
              <a:gdLst>
                <a:gd name="T0" fmla="*/ 0 w 1194"/>
                <a:gd name="T1" fmla="*/ 0 h 1441"/>
                <a:gd name="T2" fmla="*/ 1194 w 1194"/>
                <a:gd name="T3" fmla="*/ 1441 h 1441"/>
                <a:gd name="T4" fmla="*/ 0 w 1194"/>
                <a:gd name="T5" fmla="*/ 1441 h 1441"/>
                <a:gd name="T6" fmla="*/ 0 w 1194"/>
                <a:gd name="T7" fmla="*/ 0 h 1441"/>
              </a:gdLst>
              <a:ahLst/>
              <a:cxnLst>
                <a:cxn ang="0">
                  <a:pos x="T0" y="T1"/>
                </a:cxn>
                <a:cxn ang="0">
                  <a:pos x="T2" y="T3"/>
                </a:cxn>
                <a:cxn ang="0">
                  <a:pos x="T4" y="T5"/>
                </a:cxn>
                <a:cxn ang="0">
                  <a:pos x="T6" y="T7"/>
                </a:cxn>
              </a:cxnLst>
              <a:rect l="0" t="0" r="r" b="b"/>
              <a:pathLst>
                <a:path w="1194" h="1441">
                  <a:moveTo>
                    <a:pt x="0" y="0"/>
                  </a:moveTo>
                  <a:lnTo>
                    <a:pt x="1194" y="1441"/>
                  </a:lnTo>
                  <a:lnTo>
                    <a:pt x="0" y="1441"/>
                  </a:lnTo>
                  <a:lnTo>
                    <a:pt x="0" y="0"/>
                  </a:lnTo>
                  <a:close/>
                </a:path>
              </a:pathLst>
            </a:custGeom>
            <a:solidFill>
              <a:schemeClr val="accent2"/>
            </a:solidFill>
            <a:ln>
              <a:noFill/>
            </a:ln>
          </p:spPr>
          <p:txBody>
            <a:bodyPr vert="horz" wrap="square" lIns="91440" tIns="45720" rIns="91440" bIns="45720" numCol="1" rtlCol="0" anchor="t" anchorCtr="0" compatLnSpc="1">
              <a:prstTxWarp prst="textNoShape">
                <a:avLst/>
              </a:prstTxWarp>
              <a:noAutofit/>
            </a:bodyPr>
            <a:lstStyle>
              <a:defPPr>
                <a:defRPr lang="it-IT"/>
              </a:defPPr>
            </a:lstStyle>
            <a:p>
              <a:pPr rtl="0"/>
              <a:endParaRPr lang="it-IT" dirty="0"/>
            </a:p>
          </p:txBody>
        </p:sp>
      </p:grpSp>
      <p:grpSp>
        <p:nvGrpSpPr>
          <p:cNvPr id="9" name="Gruppo 8">
            <a:extLst>
              <a:ext uri="{FF2B5EF4-FFF2-40B4-BE49-F238E27FC236}">
                <a16:creationId xmlns:a16="http://schemas.microsoft.com/office/drawing/2014/main" id="{0F297964-0B81-31DC-6D6D-1414832238B1}"/>
              </a:ext>
              <a:ext uri="{C183D7F6-B498-43B3-948B-1728B52AA6E4}">
                <adec:decorative xmlns="" xmlns:adec="http://schemas.microsoft.com/office/drawing/2017/decorative" val="1"/>
              </a:ext>
            </a:extLst>
          </p:cNvPr>
          <p:cNvGrpSpPr/>
          <p:nvPr userDrawn="1"/>
        </p:nvGrpSpPr>
        <p:grpSpPr>
          <a:xfrm flipH="1" flipV="1">
            <a:off x="6465610" y="0"/>
            <a:ext cx="5739697" cy="3467971"/>
            <a:chOff x="5183405" y="2678112"/>
            <a:chExt cx="7170193" cy="4332288"/>
          </a:xfrm>
        </p:grpSpPr>
        <p:sp>
          <p:nvSpPr>
            <p:cNvPr id="10" name="Figura a mano libera 7">
              <a:extLst>
                <a:ext uri="{FF2B5EF4-FFF2-40B4-BE49-F238E27FC236}">
                  <a16:creationId xmlns:a16="http://schemas.microsoft.com/office/drawing/2014/main" id="{CE4FDB43-7466-4B74-330E-836DA9504C90}"/>
                </a:ext>
              </a:extLst>
            </p:cNvPr>
            <p:cNvSpPr>
              <a:spLocks/>
            </p:cNvSpPr>
            <p:nvPr/>
          </p:nvSpPr>
          <p:spPr bwMode="auto">
            <a:xfrm>
              <a:off x="5183405" y="2678112"/>
              <a:ext cx="3601721" cy="4332288"/>
            </a:xfrm>
            <a:custGeom>
              <a:avLst/>
              <a:gdLst>
                <a:gd name="T0" fmla="*/ 1198 w 1198"/>
                <a:gd name="T1" fmla="*/ 0 h 1441"/>
                <a:gd name="T2" fmla="*/ 0 w 1198"/>
                <a:gd name="T3" fmla="*/ 1441 h 1441"/>
                <a:gd name="T4" fmla="*/ 1198 w 1198"/>
                <a:gd name="T5" fmla="*/ 1441 h 1441"/>
                <a:gd name="T6" fmla="*/ 1198 w 1198"/>
                <a:gd name="T7" fmla="*/ 0 h 1441"/>
              </a:gdLst>
              <a:ahLst/>
              <a:cxnLst>
                <a:cxn ang="0">
                  <a:pos x="T0" y="T1"/>
                </a:cxn>
                <a:cxn ang="0">
                  <a:pos x="T2" y="T3"/>
                </a:cxn>
                <a:cxn ang="0">
                  <a:pos x="T4" y="T5"/>
                </a:cxn>
                <a:cxn ang="0">
                  <a:pos x="T6" y="T7"/>
                </a:cxn>
              </a:cxnLst>
              <a:rect l="0" t="0" r="r" b="b"/>
              <a:pathLst>
                <a:path w="1198" h="1441">
                  <a:moveTo>
                    <a:pt x="1198" y="0"/>
                  </a:moveTo>
                  <a:lnTo>
                    <a:pt x="0" y="1441"/>
                  </a:lnTo>
                  <a:lnTo>
                    <a:pt x="1198" y="1441"/>
                  </a:lnTo>
                  <a:lnTo>
                    <a:pt x="1198" y="0"/>
                  </a:lnTo>
                  <a:close/>
                </a:path>
              </a:pathLst>
            </a:custGeom>
            <a:solidFill>
              <a:schemeClr val="accent4"/>
            </a:solidFill>
            <a:ln>
              <a:noFill/>
            </a:ln>
          </p:spPr>
          <p:txBody>
            <a:bodyPr vert="horz" wrap="square" lIns="91440" tIns="45720" rIns="91440" bIns="45720" numCol="1" rtlCol="0" anchor="t" anchorCtr="0" compatLnSpc="1">
              <a:prstTxWarp prst="textNoShape">
                <a:avLst/>
              </a:prstTxWarp>
              <a:noAutofit/>
            </a:bodyPr>
            <a:lstStyle>
              <a:defPPr>
                <a:defRPr lang="it-IT"/>
              </a:defPPr>
            </a:lstStyle>
            <a:p>
              <a:pPr rtl="0"/>
              <a:endParaRPr lang="it-IT" dirty="0"/>
            </a:p>
          </p:txBody>
        </p:sp>
        <p:sp>
          <p:nvSpPr>
            <p:cNvPr id="11" name="Figura a mano libera 6">
              <a:extLst>
                <a:ext uri="{FF2B5EF4-FFF2-40B4-BE49-F238E27FC236}">
                  <a16:creationId xmlns:a16="http://schemas.microsoft.com/office/drawing/2014/main" id="{2EA39DB9-F1B4-F4E9-CF4D-717B0CD747DA}"/>
                </a:ext>
              </a:extLst>
            </p:cNvPr>
            <p:cNvSpPr>
              <a:spLocks/>
            </p:cNvSpPr>
            <p:nvPr/>
          </p:nvSpPr>
          <p:spPr bwMode="auto">
            <a:xfrm>
              <a:off x="8763903" y="2678112"/>
              <a:ext cx="3589695" cy="4332288"/>
            </a:xfrm>
            <a:custGeom>
              <a:avLst/>
              <a:gdLst>
                <a:gd name="T0" fmla="*/ 0 w 1194"/>
                <a:gd name="T1" fmla="*/ 0 h 1441"/>
                <a:gd name="T2" fmla="*/ 1194 w 1194"/>
                <a:gd name="T3" fmla="*/ 1441 h 1441"/>
                <a:gd name="T4" fmla="*/ 0 w 1194"/>
                <a:gd name="T5" fmla="*/ 1441 h 1441"/>
                <a:gd name="T6" fmla="*/ 0 w 1194"/>
                <a:gd name="T7" fmla="*/ 0 h 1441"/>
              </a:gdLst>
              <a:ahLst/>
              <a:cxnLst>
                <a:cxn ang="0">
                  <a:pos x="T0" y="T1"/>
                </a:cxn>
                <a:cxn ang="0">
                  <a:pos x="T2" y="T3"/>
                </a:cxn>
                <a:cxn ang="0">
                  <a:pos x="T4" y="T5"/>
                </a:cxn>
                <a:cxn ang="0">
                  <a:pos x="T6" y="T7"/>
                </a:cxn>
              </a:cxnLst>
              <a:rect l="0" t="0" r="r" b="b"/>
              <a:pathLst>
                <a:path w="1194" h="1441">
                  <a:moveTo>
                    <a:pt x="0" y="0"/>
                  </a:moveTo>
                  <a:lnTo>
                    <a:pt x="1194" y="1441"/>
                  </a:lnTo>
                  <a:lnTo>
                    <a:pt x="0" y="1441"/>
                  </a:lnTo>
                  <a:lnTo>
                    <a:pt x="0" y="0"/>
                  </a:lnTo>
                  <a:close/>
                </a:path>
              </a:pathLst>
            </a:custGeom>
            <a:solidFill>
              <a:schemeClr val="accent5"/>
            </a:solidFill>
            <a:ln>
              <a:noFill/>
            </a:ln>
          </p:spPr>
          <p:txBody>
            <a:bodyPr vert="horz" wrap="square" lIns="91440" tIns="45720" rIns="91440" bIns="45720" numCol="1" rtlCol="0" anchor="t" anchorCtr="0" compatLnSpc="1">
              <a:prstTxWarp prst="textNoShape">
                <a:avLst/>
              </a:prstTxWarp>
              <a:noAutofit/>
            </a:bodyPr>
            <a:lstStyle>
              <a:defPPr>
                <a:defRPr lang="it-IT"/>
              </a:defPPr>
            </a:lstStyle>
            <a:p>
              <a:pPr rtl="0"/>
              <a:endParaRPr lang="it-IT" dirty="0"/>
            </a:p>
          </p:txBody>
        </p:sp>
      </p:grpSp>
      <p:sp>
        <p:nvSpPr>
          <p:cNvPr id="14" name="Immagine 2">
            <a:extLst>
              <a:ext uri="{FF2B5EF4-FFF2-40B4-BE49-F238E27FC236}">
                <a16:creationId xmlns:a16="http://schemas.microsoft.com/office/drawing/2014/main" id="{EFFAEAD9-58A9-096B-C6D0-58F7AD08EB20}"/>
              </a:ext>
              <a:ext uri="{C183D7F6-B498-43B3-948B-1728B52AA6E4}">
                <adec:decorative xmlns="" xmlns:adec="http://schemas.microsoft.com/office/drawing/2017/decorative" val="1"/>
              </a:ext>
            </a:extLst>
          </p:cNvPr>
          <p:cNvSpPr/>
          <p:nvPr/>
        </p:nvSpPr>
        <p:spPr>
          <a:xfrm>
            <a:off x="7642518" y="4577658"/>
            <a:ext cx="775021"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chemeClr val="accent6"/>
          </a:solidFill>
          <a:ln w="3801" cap="flat">
            <a:noFill/>
            <a:prstDash val="solid"/>
            <a:miter/>
          </a:ln>
        </p:spPr>
        <p:txBody>
          <a:bodyPr rtlCol="0" anchor="ctr">
            <a:noAutofit/>
          </a:bodyPr>
          <a:lstStyle>
            <a:defPPr>
              <a:defRPr lang="it-IT"/>
            </a:defPPr>
          </a:lstStyle>
          <a:p>
            <a:pPr rtl="0"/>
            <a:endParaRPr lang="it-IT" dirty="0"/>
          </a:p>
        </p:txBody>
      </p:sp>
      <p:sp>
        <p:nvSpPr>
          <p:cNvPr id="2" name="Titolo 1">
            <a:extLst>
              <a:ext uri="{FF2B5EF4-FFF2-40B4-BE49-F238E27FC236}">
                <a16:creationId xmlns:a16="http://schemas.microsoft.com/office/drawing/2014/main" id="{9A1CFBBA-B680-A6A7-3C4B-5FEAC4253283}"/>
              </a:ext>
            </a:extLst>
          </p:cNvPr>
          <p:cNvSpPr>
            <a:spLocks noGrp="1"/>
          </p:cNvSpPr>
          <p:nvPr>
            <p:ph type="title" hasCustomPrompt="1"/>
          </p:nvPr>
        </p:nvSpPr>
        <p:spPr>
          <a:xfrm>
            <a:off x="914400" y="1057274"/>
            <a:ext cx="6583680" cy="1531357"/>
          </a:xfrm>
        </p:spPr>
        <p:txBody>
          <a:bodyPr tIns="0" bIns="0" rtlCol="0">
            <a:noAutofit/>
          </a:bodyPr>
          <a:lstStyle>
            <a:lvl1pPr algn="l">
              <a:lnSpc>
                <a:spcPct val="100000"/>
              </a:lnSpc>
              <a:defRPr lang="it-IT" sz="3600"/>
            </a:lvl1pPr>
          </a:lstStyle>
          <a:p>
            <a:pPr rtl="0"/>
            <a:r>
              <a:rPr lang="it-IT"/>
              <a:t>Fare clic per inserire il titolo</a:t>
            </a:r>
          </a:p>
        </p:txBody>
      </p:sp>
      <p:sp>
        <p:nvSpPr>
          <p:cNvPr id="13" name="Segnaposto contenuto 2">
            <a:extLst>
              <a:ext uri="{FF2B5EF4-FFF2-40B4-BE49-F238E27FC236}">
                <a16:creationId xmlns:a16="http://schemas.microsoft.com/office/drawing/2014/main" id="{72386C43-DD10-E892-08AD-D6F4AE9617DD}"/>
              </a:ext>
            </a:extLst>
          </p:cNvPr>
          <p:cNvSpPr>
            <a:spLocks noGrp="1"/>
          </p:cNvSpPr>
          <p:nvPr>
            <p:ph idx="1" hasCustomPrompt="1"/>
          </p:nvPr>
        </p:nvSpPr>
        <p:spPr>
          <a:xfrm>
            <a:off x="914400" y="2834640"/>
            <a:ext cx="6583680" cy="3207344"/>
          </a:xfrm>
        </p:spPr>
        <p:txBody>
          <a:bodyPr lIns="91440" tIns="0" rIns="91440" bIns="0" rtlCol="0">
            <a:normAutofit/>
          </a:bodyPr>
          <a:lstStyle>
            <a:lvl1pPr marL="0" indent="0">
              <a:lnSpc>
                <a:spcPct val="150000"/>
              </a:lnSpc>
              <a:spcBef>
                <a:spcPts val="0"/>
              </a:spcBef>
              <a:buNone/>
              <a:defRPr lang="it-IT" sz="2400"/>
            </a:lvl1pPr>
            <a:lvl2pPr marL="347472">
              <a:lnSpc>
                <a:spcPct val="150000"/>
              </a:lnSpc>
              <a:spcBef>
                <a:spcPts val="0"/>
              </a:spcBef>
              <a:defRPr lang="it-IT" sz="2000"/>
            </a:lvl2pPr>
            <a:lvl3pPr marL="685800">
              <a:lnSpc>
                <a:spcPct val="150000"/>
              </a:lnSpc>
              <a:spcBef>
                <a:spcPts val="0"/>
              </a:spcBef>
              <a:defRPr lang="it-IT" sz="1800"/>
            </a:lvl3pPr>
          </a:lstStyle>
          <a:p>
            <a:pPr lvl="0" rtl="0"/>
            <a:r>
              <a:rPr lang="it-IT"/>
              <a:t>Fare clic per inserire il testo</a:t>
            </a:r>
          </a:p>
          <a:p>
            <a:pPr lvl="1" rtl="0"/>
            <a:r>
              <a:rPr lang="it-IT"/>
              <a:t>Secondo livello</a:t>
            </a:r>
          </a:p>
          <a:p>
            <a:pPr lvl="2" rtl="0"/>
            <a:r>
              <a:rPr lang="it-IT"/>
              <a:t>Terzo livello</a:t>
            </a:r>
          </a:p>
        </p:txBody>
      </p:sp>
      <p:sp>
        <p:nvSpPr>
          <p:cNvPr id="3" name="Segnaposto numero diapositiva 2">
            <a:extLst>
              <a:ext uri="{FF2B5EF4-FFF2-40B4-BE49-F238E27FC236}">
                <a16:creationId xmlns:a16="http://schemas.microsoft.com/office/drawing/2014/main" id="{71114D1E-7749-DD58-8782-318E4F679DE0}"/>
              </a:ext>
            </a:extLst>
          </p:cNvPr>
          <p:cNvSpPr>
            <a:spLocks noGrp="1"/>
          </p:cNvSpPr>
          <p:nvPr>
            <p:ph type="sldNum" sz="quarter" idx="10"/>
          </p:nvPr>
        </p:nvSpPr>
        <p:spPr>
          <a:xfrm>
            <a:off x="10358437" y="457199"/>
            <a:ext cx="1067589" cy="471489"/>
          </a:xfrm>
        </p:spPr>
        <p:txBody>
          <a:bodyPr rtlCol="0"/>
          <a:lstStyle>
            <a:lvl1pPr>
              <a:defRPr lang="it-IT" sz="1600">
                <a:latin typeface="+mj-lt"/>
              </a:defRPr>
            </a:lvl1pPr>
          </a:lstStyle>
          <a:p>
            <a:pPr rtl="0"/>
            <a:fld id="{48F63A3B-78C7-47BE-AE5E-E10140E04643}" type="slidenum">
              <a:rPr lang="it-IT" smtClean="0"/>
              <a:pPr rtl="0"/>
              <a:t>‹N›</a:t>
            </a:fld>
            <a:endParaRPr lang="it-IT" dirty="0"/>
          </a:p>
        </p:txBody>
      </p:sp>
    </p:spTree>
    <p:extLst>
      <p:ext uri="{BB962C8B-B14F-4D97-AF65-F5344CB8AC3E}">
        <p14:creationId xmlns:p14="http://schemas.microsoft.com/office/powerpoint/2010/main" val="3896211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rtl="0"/>
            <a:fld id="{48F63A3B-78C7-47BE-AE5E-E10140E04643}" type="slidenum">
              <a:rPr lang="it-IT" smtClean="0"/>
              <a:pPr rtl="0"/>
              <a:t>‹N›</a:t>
            </a:fld>
            <a:endParaRPr lang="it-IT" dirty="0"/>
          </a:p>
        </p:txBody>
      </p:sp>
    </p:spTree>
    <p:extLst>
      <p:ext uri="{BB962C8B-B14F-4D97-AF65-F5344CB8AC3E}">
        <p14:creationId xmlns:p14="http://schemas.microsoft.com/office/powerpoint/2010/main" val="2413856192"/>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61015F-7CC6-4D0A-9D87-873EA4C304CC}" type="datetimeFigureOut">
              <a:rPr lang="en-US" dirty="0"/>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rtl="0"/>
            <a:fld id="{48F63A3B-78C7-47BE-AE5E-E10140E04643}" type="slidenum">
              <a:rPr lang="it-IT" smtClean="0"/>
              <a:pPr rtl="0"/>
              <a:t>‹N›</a:t>
            </a:fld>
            <a:endParaRPr lang="it-IT"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992870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5/20/2025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rtl="0"/>
            <a:fld id="{48F63A3B-78C7-47BE-AE5E-E10140E04643}" type="slidenum">
              <a:rPr lang="it-IT" smtClean="0"/>
              <a:pPr rtl="0"/>
              <a:t>‹N›</a:t>
            </a:fld>
            <a:endParaRPr lang="it-IT" dirty="0"/>
          </a:p>
        </p:txBody>
      </p:sp>
    </p:spTree>
    <p:extLst>
      <p:ext uri="{BB962C8B-B14F-4D97-AF65-F5344CB8AC3E}">
        <p14:creationId xmlns:p14="http://schemas.microsoft.com/office/powerpoint/2010/main" val="208560403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5/20/2025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rtl="0"/>
            <a:fld id="{48F63A3B-78C7-47BE-AE5E-E10140E04643}" type="slidenum">
              <a:rPr lang="it-IT" smtClean="0"/>
              <a:pPr rtl="0"/>
              <a:t>‹N›</a:t>
            </a:fld>
            <a:endParaRPr lang="it-IT" dirty="0"/>
          </a:p>
        </p:txBody>
      </p:sp>
    </p:spTree>
    <p:extLst>
      <p:ext uri="{BB962C8B-B14F-4D97-AF65-F5344CB8AC3E}">
        <p14:creationId xmlns:p14="http://schemas.microsoft.com/office/powerpoint/2010/main" val="1490366889"/>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5/20/2025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rtl="0"/>
            <a:fld id="{48F63A3B-78C7-47BE-AE5E-E10140E04643}" type="slidenum">
              <a:rPr lang="it-IT" smtClean="0"/>
              <a:pPr rtl="0"/>
              <a:t>‹N›</a:t>
            </a:fld>
            <a:endParaRPr lang="it-IT" dirty="0"/>
          </a:p>
        </p:txBody>
      </p:sp>
      <p:sp>
        <p:nvSpPr>
          <p:cNvPr id="6" name="Figura a mano libera: Forma 6">
            <a:extLst>
              <a:ext uri="{FF2B5EF4-FFF2-40B4-BE49-F238E27FC236}">
                <a16:creationId xmlns:a16="http://schemas.microsoft.com/office/drawing/2014/main" id="{22D4FDBF-5B6F-4041-A491-907350412FAB}"/>
              </a:ext>
              <a:ext uri="{C183D7F6-B498-43B3-948B-1728B52AA6E4}">
                <adec:decorative xmlns="" xmlns:adec="http://schemas.microsoft.com/office/drawing/2017/decorative" val="1"/>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lvl="0" rtl="0"/>
            <a:endParaRPr lang="it-IT" dirty="0">
              <a:solidFill>
                <a:schemeClr val="tx1"/>
              </a:solidFill>
            </a:endParaRPr>
          </a:p>
        </p:txBody>
      </p:sp>
      <p:sp>
        <p:nvSpPr>
          <p:cNvPr id="7" name="Figura a mano libera: Forma 8">
            <a:extLst>
              <a:ext uri="{FF2B5EF4-FFF2-40B4-BE49-F238E27FC236}">
                <a16:creationId xmlns:a16="http://schemas.microsoft.com/office/drawing/2014/main" id="{27CEDEFB-990F-4311-80DA-E7DFD0B93753}"/>
              </a:ext>
              <a:ext uri="{C183D7F6-B498-43B3-948B-1728B52AA6E4}">
                <adec:decorative xmlns="" xmlns:adec="http://schemas.microsoft.com/office/drawing/2017/decorative" val="1"/>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lvl="0" rtl="0"/>
            <a:endParaRPr lang="it-IT" dirty="0">
              <a:solidFill>
                <a:schemeClr val="tx1"/>
              </a:solidFill>
            </a:endParaRPr>
          </a:p>
        </p:txBody>
      </p:sp>
    </p:spTree>
    <p:extLst>
      <p:ext uri="{BB962C8B-B14F-4D97-AF65-F5344CB8AC3E}">
        <p14:creationId xmlns:p14="http://schemas.microsoft.com/office/powerpoint/2010/main" val="4154056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5/20/2025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rtl="0"/>
            <a:fld id="{48F63A3B-78C7-47BE-AE5E-E10140E04643}" type="slidenum">
              <a:rPr lang="it-IT" smtClean="0"/>
              <a:pPr rtl="0"/>
              <a:t>‹N›</a:t>
            </a:fld>
            <a:endParaRPr lang="it-IT" dirty="0"/>
          </a:p>
        </p:txBody>
      </p:sp>
    </p:spTree>
    <p:extLst>
      <p:ext uri="{BB962C8B-B14F-4D97-AF65-F5344CB8AC3E}">
        <p14:creationId xmlns:p14="http://schemas.microsoft.com/office/powerpoint/2010/main" val="582559404"/>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5C68B11-C5A8-448C-8CE9-B1A273C79CFC}" type="datetimeFigureOut">
              <a:rPr lang="en-US" dirty="0"/>
              <a:t>5/20/2025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rtl="0"/>
            <a:fld id="{48F63A3B-78C7-47BE-AE5E-E10140E04643}" type="slidenum">
              <a:rPr lang="it-IT" smtClean="0"/>
              <a:pPr rtl="0"/>
              <a:t>‹N›</a:t>
            </a:fld>
            <a:endParaRPr lang="it-IT" dirty="0"/>
          </a:p>
        </p:txBody>
      </p:sp>
      <p:sp>
        <p:nvSpPr>
          <p:cNvPr id="9" name="Figura a mano libera: Forma 10">
            <a:extLst>
              <a:ext uri="{FF2B5EF4-FFF2-40B4-BE49-F238E27FC236}">
                <a16:creationId xmlns:a16="http://schemas.microsoft.com/office/drawing/2014/main" id="{7C9A6BDB-49CF-47B5-AC46-DBB0EA02C6E9}"/>
              </a:ext>
              <a:ext uri="{C183D7F6-B498-43B3-948B-1728B52AA6E4}">
                <adec:decorative xmlns="" xmlns:adec="http://schemas.microsoft.com/office/drawing/2017/decorative" val="1"/>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lvl="0" rtl="0"/>
            <a:endParaRPr lang="it-IT" dirty="0">
              <a:solidFill>
                <a:schemeClr val="tx1"/>
              </a:solidFill>
            </a:endParaRPr>
          </a:p>
        </p:txBody>
      </p:sp>
    </p:spTree>
    <p:extLst>
      <p:ext uri="{BB962C8B-B14F-4D97-AF65-F5344CB8AC3E}">
        <p14:creationId xmlns:p14="http://schemas.microsoft.com/office/powerpoint/2010/main" val="3263540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7616CA0-919D-4A49-9C8A-62FDFB3A5183}" type="datetimeFigureOut">
              <a:rPr lang="en-US" dirty="0"/>
              <a:t>5/20/2025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rtl="0"/>
            <a:fld id="{48F63A3B-78C7-47BE-AE5E-E10140E04643}" type="slidenum">
              <a:rPr lang="it-IT" smtClean="0"/>
              <a:pPr rtl="0"/>
              <a:t>‹N›</a:t>
            </a:fld>
            <a:endParaRPr lang="it-IT"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Figura a mano libera: Forma 10">
            <a:extLst>
              <a:ext uri="{FF2B5EF4-FFF2-40B4-BE49-F238E27FC236}">
                <a16:creationId xmlns:a16="http://schemas.microsoft.com/office/drawing/2014/main" id="{63C50024-CEF4-4EEF-98FE-55FB25303799}"/>
              </a:ext>
              <a:ext uri="{C183D7F6-B498-43B3-948B-1728B52AA6E4}">
                <adec:decorative xmlns="" xmlns:adec="http://schemas.microsoft.com/office/drawing/2017/decorative" val="1"/>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lvl="0" rtl="0"/>
            <a:endParaRPr lang="it-IT" dirty="0">
              <a:solidFill>
                <a:schemeClr val="tx1"/>
              </a:solidFill>
            </a:endParaRPr>
          </a:p>
        </p:txBody>
      </p:sp>
    </p:spTree>
    <p:extLst>
      <p:ext uri="{BB962C8B-B14F-4D97-AF65-F5344CB8AC3E}">
        <p14:creationId xmlns:p14="http://schemas.microsoft.com/office/powerpoint/2010/main" val="2513390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5/20/2025</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rtl="0"/>
            <a:fld id="{48F63A3B-78C7-47BE-AE5E-E10140E04643}" type="slidenum">
              <a:rPr lang="it-IT" smtClean="0"/>
              <a:pPr rtl="0"/>
              <a:t>‹N›</a:t>
            </a:fld>
            <a:endParaRPr lang="it-IT"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3653559"/>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9" r:id="rId12"/>
    <p:sldLayoutId id="2147483680" r:id="rId13"/>
    <p:sldLayoutId id="2147483710" r:id="rId14"/>
    <p:sldLayoutId id="2147483711" r:id="rId15"/>
  </p:sldLayoutIdLst>
  <p:hf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07FF65-A536-F639-8591-ED024C223308}"/>
              </a:ext>
            </a:extLst>
          </p:cNvPr>
          <p:cNvSpPr>
            <a:spLocks noGrp="1"/>
          </p:cNvSpPr>
          <p:nvPr>
            <p:ph type="ctrTitle"/>
          </p:nvPr>
        </p:nvSpPr>
        <p:spPr>
          <a:xfrm>
            <a:off x="3587933" y="810227"/>
            <a:ext cx="5016136" cy="3831221"/>
          </a:xfrm>
        </p:spPr>
        <p:txBody>
          <a:bodyPr rtlCol="0" anchor="ctr"/>
          <a:lstStyle>
            <a:defPPr>
              <a:defRPr lang="it-IT"/>
            </a:defPPr>
          </a:lstStyle>
          <a:p>
            <a:pPr rtl="0"/>
            <a:r>
              <a:rPr lang="it-IT" sz="2800" dirty="0"/>
              <a:t>Il ruolo e l’importanza della valutazione multidimensionale </a:t>
            </a:r>
            <a:br>
              <a:rPr lang="it-IT" sz="2800" dirty="0"/>
            </a:br>
            <a:r>
              <a:rPr lang="it-IT" sz="2800" dirty="0"/>
              <a:t>nella redazione dei progetti riabilitativi individuali </a:t>
            </a:r>
            <a:br>
              <a:rPr lang="it-IT" sz="2800" dirty="0"/>
            </a:br>
            <a:r>
              <a:rPr lang="it-IT" sz="2800" dirty="0"/>
              <a:t>in regime rd1</a:t>
            </a:r>
          </a:p>
        </p:txBody>
      </p:sp>
      <p:sp>
        <p:nvSpPr>
          <p:cNvPr id="3" name="CasellaDiTesto 2">
            <a:extLst>
              <a:ext uri="{FF2B5EF4-FFF2-40B4-BE49-F238E27FC236}">
                <a16:creationId xmlns:a16="http://schemas.microsoft.com/office/drawing/2014/main" id="{3901C929-F4E1-4B4F-88DE-79667151BBA7}"/>
              </a:ext>
            </a:extLst>
          </p:cNvPr>
          <p:cNvSpPr txBox="1"/>
          <p:nvPr/>
        </p:nvSpPr>
        <p:spPr>
          <a:xfrm>
            <a:off x="5019202" y="5537200"/>
            <a:ext cx="2594172" cy="1200329"/>
          </a:xfrm>
          <a:prstGeom prst="rect">
            <a:avLst/>
          </a:prstGeom>
          <a:noFill/>
        </p:spPr>
        <p:txBody>
          <a:bodyPr wrap="none" rtlCol="0">
            <a:spAutoFit/>
          </a:bodyPr>
          <a:lstStyle/>
          <a:p>
            <a:r>
              <a:rPr lang="it-IT" dirty="0"/>
              <a:t>A cura di:</a:t>
            </a:r>
          </a:p>
          <a:p>
            <a:r>
              <a:rPr lang="it-IT" dirty="0"/>
              <a:t>Dr Giovanni Giannattasio </a:t>
            </a:r>
          </a:p>
          <a:p>
            <a:r>
              <a:rPr lang="it-IT" dirty="0"/>
              <a:t>Dr. Antonio Maresca</a:t>
            </a:r>
          </a:p>
          <a:p>
            <a:r>
              <a:rPr lang="it-IT" dirty="0"/>
              <a:t>Dott.ssa Norina Ferrise</a:t>
            </a:r>
          </a:p>
        </p:txBody>
      </p:sp>
    </p:spTree>
    <p:extLst>
      <p:ext uri="{BB962C8B-B14F-4D97-AF65-F5344CB8AC3E}">
        <p14:creationId xmlns:p14="http://schemas.microsoft.com/office/powerpoint/2010/main" val="2202437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1AEAD3-2871-4DB2-8342-4BFDF6A78380}"/>
              </a:ext>
            </a:extLst>
          </p:cNvPr>
          <p:cNvSpPr>
            <a:spLocks noGrp="1"/>
          </p:cNvSpPr>
          <p:nvPr>
            <p:ph type="title"/>
          </p:nvPr>
        </p:nvSpPr>
        <p:spPr>
          <a:xfrm>
            <a:off x="3691708" y="355600"/>
            <a:ext cx="7827192" cy="753533"/>
          </a:xfrm>
        </p:spPr>
        <p:txBody>
          <a:bodyPr/>
          <a:lstStyle/>
          <a:p>
            <a:pPr algn="ctr"/>
            <a:r>
              <a:rPr lang="it-IT" dirty="0"/>
              <a:t>👥 Valutazione Multidisciplinare Iniziale</a:t>
            </a:r>
            <a:br>
              <a:rPr lang="it-IT" dirty="0"/>
            </a:br>
            <a:endParaRPr lang="it-IT" dirty="0"/>
          </a:p>
        </p:txBody>
      </p:sp>
      <p:sp>
        <p:nvSpPr>
          <p:cNvPr id="4" name="Segnaposto contenuto 3">
            <a:extLst>
              <a:ext uri="{FF2B5EF4-FFF2-40B4-BE49-F238E27FC236}">
                <a16:creationId xmlns:a16="http://schemas.microsoft.com/office/drawing/2014/main" id="{BF242BAD-2D50-4FDD-98CA-66DD7DE77F7F}"/>
              </a:ext>
            </a:extLst>
          </p:cNvPr>
          <p:cNvSpPr>
            <a:spLocks noGrp="1"/>
          </p:cNvSpPr>
          <p:nvPr>
            <p:ph idx="11"/>
          </p:nvPr>
        </p:nvSpPr>
        <p:spPr>
          <a:xfrm>
            <a:off x="4060636" y="6337300"/>
            <a:ext cx="7827192" cy="889000"/>
          </a:xfrm>
        </p:spPr>
        <p:txBody>
          <a:bodyPr>
            <a:normAutofit/>
          </a:bodyPr>
          <a:lstStyle/>
          <a:p>
            <a:r>
              <a:rPr lang="it-IT" sz="2800" b="1" dirty="0"/>
              <a:t>Funzione:</a:t>
            </a:r>
            <a:r>
              <a:rPr lang="it-IT" sz="2800" dirty="0"/>
              <a:t> visione olistica del paziente.</a:t>
            </a:r>
          </a:p>
        </p:txBody>
      </p:sp>
      <p:graphicFrame>
        <p:nvGraphicFramePr>
          <p:cNvPr id="5" name="Tabella 4">
            <a:extLst>
              <a:ext uri="{FF2B5EF4-FFF2-40B4-BE49-F238E27FC236}">
                <a16:creationId xmlns:a16="http://schemas.microsoft.com/office/drawing/2014/main" id="{EBAF3736-BF0C-4600-BE0D-5BB02BD0C854}"/>
              </a:ext>
            </a:extLst>
          </p:cNvPr>
          <p:cNvGraphicFramePr>
            <a:graphicFrameLocks noGrp="1"/>
          </p:cNvGraphicFramePr>
          <p:nvPr/>
        </p:nvGraphicFramePr>
        <p:xfrm>
          <a:off x="4060636" y="1109133"/>
          <a:ext cx="8131364" cy="4998914"/>
        </p:xfrm>
        <a:graphic>
          <a:graphicData uri="http://schemas.openxmlformats.org/drawingml/2006/table">
            <a:tbl>
              <a:tblPr/>
              <a:tblGrid>
                <a:gridCol w="4065682">
                  <a:extLst>
                    <a:ext uri="{9D8B030D-6E8A-4147-A177-3AD203B41FA5}">
                      <a16:colId xmlns:a16="http://schemas.microsoft.com/office/drawing/2014/main" val="1064743275"/>
                    </a:ext>
                  </a:extLst>
                </a:gridCol>
                <a:gridCol w="4065682">
                  <a:extLst>
                    <a:ext uri="{9D8B030D-6E8A-4147-A177-3AD203B41FA5}">
                      <a16:colId xmlns:a16="http://schemas.microsoft.com/office/drawing/2014/main" val="1417883338"/>
                    </a:ext>
                  </a:extLst>
                </a:gridCol>
              </a:tblGrid>
              <a:tr h="365788">
                <a:tc>
                  <a:txBody>
                    <a:bodyPr/>
                    <a:lstStyle/>
                    <a:p>
                      <a:r>
                        <a:rPr lang="it-IT" sz="2400" b="1" dirty="0">
                          <a:highlight>
                            <a:srgbClr val="E6F0FE"/>
                          </a:highlight>
                        </a:rPr>
                        <a:t>Professionista</a:t>
                      </a:r>
                    </a:p>
                  </a:txBody>
                  <a:tcPr anchor="ctr">
                    <a:lnL>
                      <a:noFill/>
                    </a:lnL>
                    <a:lnR>
                      <a:noFill/>
                    </a:lnR>
                    <a:lnT>
                      <a:noFill/>
                    </a:lnT>
                    <a:lnB>
                      <a:noFill/>
                    </a:lnB>
                  </a:tcPr>
                </a:tc>
                <a:tc>
                  <a:txBody>
                    <a:bodyPr/>
                    <a:lstStyle/>
                    <a:p>
                      <a:r>
                        <a:rPr lang="it-IT" sz="2400" b="1" dirty="0">
                          <a:highlight>
                            <a:srgbClr val="E6F0FE"/>
                          </a:highlight>
                        </a:rPr>
                        <a:t>Area di Valutazione</a:t>
                      </a:r>
                    </a:p>
                  </a:txBody>
                  <a:tcPr anchor="ctr">
                    <a:lnL>
                      <a:noFill/>
                    </a:lnL>
                    <a:lnR>
                      <a:noFill/>
                    </a:lnR>
                    <a:lnT>
                      <a:noFill/>
                    </a:lnT>
                    <a:lnB>
                      <a:noFill/>
                    </a:lnB>
                  </a:tcPr>
                </a:tc>
                <a:extLst>
                  <a:ext uri="{0D108BD9-81ED-4DB2-BD59-A6C34878D82A}">
                    <a16:rowId xmlns:a16="http://schemas.microsoft.com/office/drawing/2014/main" val="1033487191"/>
                  </a:ext>
                </a:extLst>
              </a:tr>
              <a:tr h="640131">
                <a:tc>
                  <a:txBody>
                    <a:bodyPr/>
                    <a:lstStyle/>
                    <a:p>
                      <a:r>
                        <a:rPr lang="it-IT" sz="2400" dirty="0"/>
                        <a:t>Medico Fisiatra</a:t>
                      </a:r>
                    </a:p>
                  </a:txBody>
                  <a:tcPr anchor="ctr">
                    <a:lnL>
                      <a:noFill/>
                    </a:lnL>
                    <a:lnR>
                      <a:noFill/>
                    </a:lnR>
                    <a:lnT>
                      <a:noFill/>
                    </a:lnT>
                    <a:lnB>
                      <a:noFill/>
                    </a:lnB>
                  </a:tcPr>
                </a:tc>
                <a:tc>
                  <a:txBody>
                    <a:bodyPr/>
                    <a:lstStyle/>
                    <a:p>
                      <a:r>
                        <a:rPr lang="it-IT" sz="2400" dirty="0"/>
                        <a:t>Diagnosi, prognosi, obiettivi generali</a:t>
                      </a:r>
                    </a:p>
                  </a:txBody>
                  <a:tcPr anchor="ctr">
                    <a:lnL>
                      <a:noFill/>
                    </a:lnL>
                    <a:lnR>
                      <a:noFill/>
                    </a:lnR>
                    <a:lnT>
                      <a:noFill/>
                    </a:lnT>
                    <a:lnB>
                      <a:noFill/>
                    </a:lnB>
                  </a:tcPr>
                </a:tc>
                <a:extLst>
                  <a:ext uri="{0D108BD9-81ED-4DB2-BD59-A6C34878D82A}">
                    <a16:rowId xmlns:a16="http://schemas.microsoft.com/office/drawing/2014/main" val="261642220"/>
                  </a:ext>
                </a:extLst>
              </a:tr>
              <a:tr h="640131">
                <a:tc>
                  <a:txBody>
                    <a:bodyPr/>
                    <a:lstStyle/>
                    <a:p>
                      <a:r>
                        <a:rPr lang="it-IT" sz="2400" dirty="0"/>
                        <a:t>Fisioterapista</a:t>
                      </a:r>
                    </a:p>
                  </a:txBody>
                  <a:tcPr anchor="ctr">
                    <a:lnL>
                      <a:noFill/>
                    </a:lnL>
                    <a:lnR>
                      <a:noFill/>
                    </a:lnR>
                    <a:lnT>
                      <a:noFill/>
                    </a:lnT>
                    <a:lnB>
                      <a:noFill/>
                    </a:lnB>
                  </a:tcPr>
                </a:tc>
                <a:tc>
                  <a:txBody>
                    <a:bodyPr/>
                    <a:lstStyle/>
                    <a:p>
                      <a:r>
                        <a:rPr lang="it-IT" sz="2400" dirty="0"/>
                        <a:t>Mobilità, tono muscolare, equilibrio, funzioni esecutive</a:t>
                      </a:r>
                    </a:p>
                  </a:txBody>
                  <a:tcPr anchor="ctr">
                    <a:lnL>
                      <a:noFill/>
                    </a:lnL>
                    <a:lnR>
                      <a:noFill/>
                    </a:lnR>
                    <a:lnT>
                      <a:noFill/>
                    </a:lnT>
                    <a:lnB>
                      <a:noFill/>
                    </a:lnB>
                  </a:tcPr>
                </a:tc>
                <a:extLst>
                  <a:ext uri="{0D108BD9-81ED-4DB2-BD59-A6C34878D82A}">
                    <a16:rowId xmlns:a16="http://schemas.microsoft.com/office/drawing/2014/main" val="297673604"/>
                  </a:ext>
                </a:extLst>
              </a:tr>
              <a:tr h="554871">
                <a:tc>
                  <a:txBody>
                    <a:bodyPr/>
                    <a:lstStyle/>
                    <a:p>
                      <a:r>
                        <a:rPr lang="it-IT" sz="2400"/>
                        <a:t>Logopedista</a:t>
                      </a:r>
                    </a:p>
                  </a:txBody>
                  <a:tcPr anchor="ctr">
                    <a:lnL>
                      <a:noFill/>
                    </a:lnL>
                    <a:lnR>
                      <a:noFill/>
                    </a:lnR>
                    <a:lnT>
                      <a:noFill/>
                    </a:lnT>
                    <a:lnB>
                      <a:noFill/>
                    </a:lnB>
                  </a:tcPr>
                </a:tc>
                <a:tc>
                  <a:txBody>
                    <a:bodyPr/>
                    <a:lstStyle/>
                    <a:p>
                      <a:r>
                        <a:rPr lang="it-IT" sz="2400" dirty="0"/>
                        <a:t>Linguaggio, deglutizione, funzioni esecutive</a:t>
                      </a:r>
                    </a:p>
                  </a:txBody>
                  <a:tcPr anchor="ctr">
                    <a:lnL>
                      <a:noFill/>
                    </a:lnL>
                    <a:lnR>
                      <a:noFill/>
                    </a:lnR>
                    <a:lnT>
                      <a:noFill/>
                    </a:lnT>
                    <a:lnB>
                      <a:noFill/>
                    </a:lnB>
                  </a:tcPr>
                </a:tc>
                <a:extLst>
                  <a:ext uri="{0D108BD9-81ED-4DB2-BD59-A6C34878D82A}">
                    <a16:rowId xmlns:a16="http://schemas.microsoft.com/office/drawing/2014/main" val="1134419495"/>
                  </a:ext>
                </a:extLst>
              </a:tr>
              <a:tr h="792674">
                <a:tc>
                  <a:txBody>
                    <a:bodyPr/>
                    <a:lstStyle/>
                    <a:p>
                      <a:r>
                        <a:rPr lang="it-IT" sz="2400" dirty="0"/>
                        <a:t>Psicologo</a:t>
                      </a:r>
                    </a:p>
                  </a:txBody>
                  <a:tcPr anchor="ctr">
                    <a:lnL>
                      <a:noFill/>
                    </a:lnL>
                    <a:lnR>
                      <a:noFill/>
                    </a:lnR>
                    <a:lnT>
                      <a:noFill/>
                    </a:lnT>
                    <a:lnB>
                      <a:noFill/>
                    </a:lnB>
                  </a:tcPr>
                </a:tc>
                <a:tc>
                  <a:txBody>
                    <a:bodyPr/>
                    <a:lstStyle/>
                    <a:p>
                      <a:r>
                        <a:rPr lang="it-IT" sz="2400" dirty="0"/>
                        <a:t>Stato emotivo, cognitivo</a:t>
                      </a:r>
                    </a:p>
                  </a:txBody>
                  <a:tcPr anchor="ctr">
                    <a:lnL>
                      <a:noFill/>
                    </a:lnL>
                    <a:lnR>
                      <a:noFill/>
                    </a:lnR>
                    <a:lnT>
                      <a:noFill/>
                    </a:lnT>
                    <a:lnB>
                      <a:noFill/>
                    </a:lnB>
                  </a:tcPr>
                </a:tc>
                <a:extLst>
                  <a:ext uri="{0D108BD9-81ED-4DB2-BD59-A6C34878D82A}">
                    <a16:rowId xmlns:a16="http://schemas.microsoft.com/office/drawing/2014/main" val="3606675159"/>
                  </a:ext>
                </a:extLst>
              </a:tr>
              <a:tr h="365788">
                <a:tc>
                  <a:txBody>
                    <a:bodyPr/>
                    <a:lstStyle/>
                    <a:p>
                      <a:r>
                        <a:rPr lang="it-IT" sz="2400" dirty="0"/>
                        <a:t>Terapista Occupazionale</a:t>
                      </a:r>
                    </a:p>
                  </a:txBody>
                  <a:tcPr anchor="ctr">
                    <a:lnL>
                      <a:noFill/>
                    </a:lnL>
                    <a:lnR>
                      <a:noFill/>
                    </a:lnR>
                    <a:lnT>
                      <a:noFill/>
                    </a:lnT>
                    <a:lnB>
                      <a:noFill/>
                    </a:lnB>
                  </a:tcPr>
                </a:tc>
                <a:tc>
                  <a:txBody>
                    <a:bodyPr/>
                    <a:lstStyle/>
                    <a:p>
                      <a:r>
                        <a:rPr lang="it-IT" sz="2400" dirty="0"/>
                        <a:t>ADL e autonomia pratica</a:t>
                      </a:r>
                    </a:p>
                  </a:txBody>
                  <a:tcPr anchor="ctr">
                    <a:lnL>
                      <a:noFill/>
                    </a:lnL>
                    <a:lnR>
                      <a:noFill/>
                    </a:lnR>
                    <a:lnT>
                      <a:noFill/>
                    </a:lnT>
                    <a:lnB>
                      <a:noFill/>
                    </a:lnB>
                  </a:tcPr>
                </a:tc>
                <a:extLst>
                  <a:ext uri="{0D108BD9-81ED-4DB2-BD59-A6C34878D82A}">
                    <a16:rowId xmlns:a16="http://schemas.microsoft.com/office/drawing/2014/main" val="589714644"/>
                  </a:ext>
                </a:extLst>
              </a:tr>
              <a:tr h="640131">
                <a:tc>
                  <a:txBody>
                    <a:bodyPr/>
                    <a:lstStyle/>
                    <a:p>
                      <a:r>
                        <a:rPr lang="it-IT" sz="2400"/>
                        <a:t>Assistente Sociale</a:t>
                      </a:r>
                    </a:p>
                  </a:txBody>
                  <a:tcPr anchor="ctr">
                    <a:lnL>
                      <a:noFill/>
                    </a:lnL>
                    <a:lnR>
                      <a:noFill/>
                    </a:lnR>
                    <a:lnT>
                      <a:noFill/>
                    </a:lnT>
                    <a:lnB>
                      <a:noFill/>
                    </a:lnB>
                  </a:tcPr>
                </a:tc>
                <a:tc>
                  <a:txBody>
                    <a:bodyPr/>
                    <a:lstStyle/>
                    <a:p>
                      <a:r>
                        <a:rPr lang="it-IT" sz="2400" dirty="0"/>
                        <a:t>Rete familiare, risorse territoriali</a:t>
                      </a:r>
                    </a:p>
                  </a:txBody>
                  <a:tcPr anchor="ctr">
                    <a:lnL>
                      <a:noFill/>
                    </a:lnL>
                    <a:lnR>
                      <a:noFill/>
                    </a:lnR>
                    <a:lnT>
                      <a:noFill/>
                    </a:lnT>
                    <a:lnB>
                      <a:noFill/>
                    </a:lnB>
                  </a:tcPr>
                </a:tc>
                <a:extLst>
                  <a:ext uri="{0D108BD9-81ED-4DB2-BD59-A6C34878D82A}">
                    <a16:rowId xmlns:a16="http://schemas.microsoft.com/office/drawing/2014/main" val="1941837996"/>
                  </a:ext>
                </a:extLst>
              </a:tr>
            </a:tbl>
          </a:graphicData>
        </a:graphic>
      </p:graphicFrame>
    </p:spTree>
    <p:extLst>
      <p:ext uri="{BB962C8B-B14F-4D97-AF65-F5344CB8AC3E}">
        <p14:creationId xmlns:p14="http://schemas.microsoft.com/office/powerpoint/2010/main" val="1547242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730DA9-EE3B-43F2-8B48-7AA2173375E8}"/>
              </a:ext>
            </a:extLst>
          </p:cNvPr>
          <p:cNvSpPr>
            <a:spLocks noGrp="1"/>
          </p:cNvSpPr>
          <p:nvPr>
            <p:ph type="title"/>
          </p:nvPr>
        </p:nvSpPr>
        <p:spPr>
          <a:xfrm>
            <a:off x="3594422" y="347934"/>
            <a:ext cx="8491420" cy="956733"/>
          </a:xfrm>
        </p:spPr>
        <p:txBody>
          <a:bodyPr/>
          <a:lstStyle/>
          <a:p>
            <a:pPr algn="ctr"/>
            <a:r>
              <a:rPr lang="it-IT" dirty="0"/>
              <a:t>🎯  Obiettivi Riabilitativi (Medio-Lungo Termine)</a:t>
            </a:r>
          </a:p>
        </p:txBody>
      </p:sp>
      <p:sp>
        <p:nvSpPr>
          <p:cNvPr id="4" name="Segnaposto contenuto 3">
            <a:extLst>
              <a:ext uri="{FF2B5EF4-FFF2-40B4-BE49-F238E27FC236}">
                <a16:creationId xmlns:a16="http://schemas.microsoft.com/office/drawing/2014/main" id="{4D64A0AC-315F-41CE-91A7-916CB8E0CDB2}"/>
              </a:ext>
            </a:extLst>
          </p:cNvPr>
          <p:cNvSpPr>
            <a:spLocks noGrp="1"/>
          </p:cNvSpPr>
          <p:nvPr>
            <p:ph idx="11"/>
          </p:nvPr>
        </p:nvSpPr>
        <p:spPr>
          <a:xfrm>
            <a:off x="4233333" y="1480866"/>
            <a:ext cx="7488359" cy="5029200"/>
          </a:xfrm>
        </p:spPr>
        <p:txBody>
          <a:bodyPr>
            <a:normAutofit fontScale="70000" lnSpcReduction="20000"/>
          </a:bodyPr>
          <a:lstStyle/>
          <a:p>
            <a:r>
              <a:rPr lang="it-IT" sz="3400" dirty="0"/>
              <a:t>Devono essere:</a:t>
            </a:r>
          </a:p>
          <a:p>
            <a:pPr indent="266700">
              <a:buFont typeface="Arial" panose="020B0604020202020204" pitchFamily="34" charset="0"/>
              <a:buChar char="•"/>
            </a:pPr>
            <a:r>
              <a:rPr lang="it-IT" sz="3400" b="1" dirty="0"/>
              <a:t>Specifici</a:t>
            </a:r>
            <a:r>
              <a:rPr lang="it-IT" sz="3400" dirty="0"/>
              <a:t> (es. “camminare 10 metri con bastone”)</a:t>
            </a:r>
          </a:p>
          <a:p>
            <a:pPr indent="266700">
              <a:buFont typeface="Arial" panose="020B0604020202020204" pitchFamily="34" charset="0"/>
              <a:buChar char="•"/>
            </a:pPr>
            <a:r>
              <a:rPr lang="it-IT" sz="3400" b="1" dirty="0"/>
              <a:t>Misurabili</a:t>
            </a:r>
            <a:r>
              <a:rPr lang="it-IT" sz="3400" dirty="0"/>
              <a:t> (con scale funzionali)</a:t>
            </a:r>
          </a:p>
          <a:p>
            <a:pPr indent="266700">
              <a:buFont typeface="Arial" panose="020B0604020202020204" pitchFamily="34" charset="0"/>
              <a:buChar char="•"/>
            </a:pPr>
            <a:r>
              <a:rPr lang="it-IT" sz="3400" b="1" dirty="0"/>
              <a:t>Realistici e raggiungibili</a:t>
            </a:r>
            <a:endParaRPr lang="it-IT" sz="3400" dirty="0"/>
          </a:p>
          <a:p>
            <a:pPr indent="266700">
              <a:buFont typeface="Arial" panose="020B0604020202020204" pitchFamily="34" charset="0"/>
              <a:buChar char="•"/>
            </a:pPr>
            <a:r>
              <a:rPr lang="it-IT" sz="3400" b="1" dirty="0"/>
              <a:t>Temporizzati</a:t>
            </a:r>
            <a:r>
              <a:rPr lang="it-IT" sz="3400" dirty="0"/>
              <a:t> (entro 2 mesi, 3 settimane, ecc.)</a:t>
            </a:r>
          </a:p>
          <a:p>
            <a:pPr>
              <a:buFont typeface="Arial" panose="020B0604020202020204" pitchFamily="34" charset="0"/>
              <a:buChar char="•"/>
            </a:pPr>
            <a:endParaRPr lang="it-IT" dirty="0"/>
          </a:p>
          <a:p>
            <a:pPr>
              <a:buFont typeface="Arial" panose="020B0604020202020204" pitchFamily="34" charset="0"/>
              <a:buChar char="•"/>
            </a:pPr>
            <a:endParaRPr lang="it-IT" dirty="0"/>
          </a:p>
          <a:p>
            <a:pPr>
              <a:buFont typeface="Arial" panose="020B0604020202020204" pitchFamily="34" charset="0"/>
              <a:buChar char="•"/>
            </a:pPr>
            <a:endParaRPr lang="it-IT" dirty="0"/>
          </a:p>
          <a:p>
            <a:pPr>
              <a:buFont typeface="Arial" panose="020B0604020202020204" pitchFamily="34" charset="0"/>
              <a:buChar char="•"/>
            </a:pPr>
            <a:endParaRPr lang="it-IT" dirty="0"/>
          </a:p>
          <a:p>
            <a:pPr>
              <a:buFont typeface="Arial" panose="020B0604020202020204" pitchFamily="34" charset="0"/>
              <a:buChar char="•"/>
            </a:pPr>
            <a:endParaRPr lang="it-IT" dirty="0"/>
          </a:p>
          <a:p>
            <a:pPr>
              <a:buFont typeface="Arial" panose="020B0604020202020204" pitchFamily="34" charset="0"/>
              <a:buChar char="•"/>
            </a:pPr>
            <a:endParaRPr lang="it-IT" dirty="0"/>
          </a:p>
          <a:p>
            <a:pPr>
              <a:buFont typeface="Arial" panose="020B0604020202020204" pitchFamily="34" charset="0"/>
              <a:buChar char="•"/>
            </a:pPr>
            <a:endParaRPr lang="it-IT" dirty="0"/>
          </a:p>
          <a:p>
            <a:pPr>
              <a:buFont typeface="Arial" panose="020B0604020202020204" pitchFamily="34" charset="0"/>
              <a:buChar char="•"/>
            </a:pPr>
            <a:endParaRPr lang="it-IT" dirty="0"/>
          </a:p>
          <a:p>
            <a:pPr>
              <a:buFont typeface="Arial" panose="020B0604020202020204" pitchFamily="34" charset="0"/>
              <a:buChar char="•"/>
            </a:pPr>
            <a:endParaRPr lang="it-IT" dirty="0"/>
          </a:p>
          <a:p>
            <a:pPr>
              <a:buFont typeface="Arial" panose="020B0604020202020204" pitchFamily="34" charset="0"/>
              <a:buChar char="•"/>
            </a:pPr>
            <a:endParaRPr lang="it-IT" dirty="0"/>
          </a:p>
          <a:p>
            <a:pPr>
              <a:buFont typeface="Arial" panose="020B0604020202020204" pitchFamily="34" charset="0"/>
              <a:buChar char="•"/>
            </a:pPr>
            <a:endParaRPr lang="it-IT" dirty="0"/>
          </a:p>
          <a:p>
            <a:pPr>
              <a:buFont typeface="Arial" panose="020B0604020202020204" pitchFamily="34" charset="0"/>
              <a:buChar char="•"/>
            </a:pPr>
            <a:endParaRPr lang="it-IT" dirty="0"/>
          </a:p>
          <a:p>
            <a:pPr>
              <a:buFont typeface="Arial" panose="020B0604020202020204" pitchFamily="34" charset="0"/>
              <a:buChar char="•"/>
            </a:pPr>
            <a:endParaRPr lang="it-IT" sz="3400" dirty="0"/>
          </a:p>
          <a:p>
            <a:r>
              <a:rPr lang="it-IT" sz="3400" b="1" dirty="0"/>
              <a:t>Funzione:</a:t>
            </a:r>
            <a:r>
              <a:rPr lang="it-IT" sz="3400" dirty="0"/>
              <a:t> orientano l’intero piano d’intervento</a:t>
            </a:r>
          </a:p>
          <a:p>
            <a:endParaRPr lang="it-IT" dirty="0"/>
          </a:p>
        </p:txBody>
      </p:sp>
      <p:graphicFrame>
        <p:nvGraphicFramePr>
          <p:cNvPr id="5" name="Tabella 4">
            <a:extLst>
              <a:ext uri="{FF2B5EF4-FFF2-40B4-BE49-F238E27FC236}">
                <a16:creationId xmlns:a16="http://schemas.microsoft.com/office/drawing/2014/main" id="{56B9D454-98C0-44E7-AD6E-B3A514272A4D}"/>
              </a:ext>
            </a:extLst>
          </p:cNvPr>
          <p:cNvGraphicFramePr>
            <a:graphicFrameLocks noGrp="1"/>
          </p:cNvGraphicFramePr>
          <p:nvPr/>
        </p:nvGraphicFramePr>
        <p:xfrm>
          <a:off x="4046740" y="3267218"/>
          <a:ext cx="8119534" cy="2561236"/>
        </p:xfrm>
        <a:graphic>
          <a:graphicData uri="http://schemas.openxmlformats.org/drawingml/2006/table">
            <a:tbl>
              <a:tblPr/>
              <a:tblGrid>
                <a:gridCol w="2226734">
                  <a:extLst>
                    <a:ext uri="{9D8B030D-6E8A-4147-A177-3AD203B41FA5}">
                      <a16:colId xmlns:a16="http://schemas.microsoft.com/office/drawing/2014/main" val="3589147195"/>
                    </a:ext>
                  </a:extLst>
                </a:gridCol>
                <a:gridCol w="2226734">
                  <a:extLst>
                    <a:ext uri="{9D8B030D-6E8A-4147-A177-3AD203B41FA5}">
                      <a16:colId xmlns:a16="http://schemas.microsoft.com/office/drawing/2014/main" val="4160781093"/>
                    </a:ext>
                  </a:extLst>
                </a:gridCol>
                <a:gridCol w="1443566">
                  <a:extLst>
                    <a:ext uri="{9D8B030D-6E8A-4147-A177-3AD203B41FA5}">
                      <a16:colId xmlns:a16="http://schemas.microsoft.com/office/drawing/2014/main" val="4129434698"/>
                    </a:ext>
                  </a:extLst>
                </a:gridCol>
                <a:gridCol w="2222500">
                  <a:extLst>
                    <a:ext uri="{9D8B030D-6E8A-4147-A177-3AD203B41FA5}">
                      <a16:colId xmlns:a16="http://schemas.microsoft.com/office/drawing/2014/main" val="4051128585"/>
                    </a:ext>
                  </a:extLst>
                </a:gridCol>
              </a:tblGrid>
              <a:tr h="458116">
                <a:tc>
                  <a:txBody>
                    <a:bodyPr/>
                    <a:lstStyle/>
                    <a:p>
                      <a:r>
                        <a:rPr lang="it-IT" sz="2000" b="1" dirty="0">
                          <a:highlight>
                            <a:srgbClr val="E6F0FE"/>
                          </a:highlight>
                        </a:rPr>
                        <a:t>Area Funzionale</a:t>
                      </a:r>
                    </a:p>
                  </a:txBody>
                  <a:tcPr anchor="ctr">
                    <a:lnL>
                      <a:noFill/>
                    </a:lnL>
                    <a:lnR>
                      <a:noFill/>
                    </a:lnR>
                    <a:lnT>
                      <a:noFill/>
                    </a:lnT>
                    <a:lnB>
                      <a:noFill/>
                    </a:lnB>
                  </a:tcPr>
                </a:tc>
                <a:tc>
                  <a:txBody>
                    <a:bodyPr/>
                    <a:lstStyle/>
                    <a:p>
                      <a:r>
                        <a:rPr lang="it-IT" sz="2000" b="1" dirty="0">
                          <a:highlight>
                            <a:srgbClr val="E6F0FE"/>
                          </a:highlight>
                        </a:rPr>
                        <a:t>Obiettivo</a:t>
                      </a:r>
                    </a:p>
                  </a:txBody>
                  <a:tcPr anchor="ctr">
                    <a:lnL>
                      <a:noFill/>
                    </a:lnL>
                    <a:lnR>
                      <a:noFill/>
                    </a:lnR>
                    <a:lnT>
                      <a:noFill/>
                    </a:lnT>
                    <a:lnB>
                      <a:noFill/>
                    </a:lnB>
                  </a:tcPr>
                </a:tc>
                <a:tc>
                  <a:txBody>
                    <a:bodyPr/>
                    <a:lstStyle/>
                    <a:p>
                      <a:r>
                        <a:rPr lang="it-IT" sz="2000" b="1" dirty="0">
                          <a:highlight>
                            <a:srgbClr val="E6F0FE"/>
                          </a:highlight>
                        </a:rPr>
                        <a:t>Misurabile</a:t>
                      </a:r>
                    </a:p>
                  </a:txBody>
                  <a:tcPr anchor="ctr">
                    <a:lnL>
                      <a:noFill/>
                    </a:lnL>
                    <a:lnR>
                      <a:noFill/>
                    </a:lnR>
                    <a:lnT>
                      <a:noFill/>
                    </a:lnT>
                    <a:lnB>
                      <a:noFill/>
                    </a:lnB>
                  </a:tcPr>
                </a:tc>
                <a:tc>
                  <a:txBody>
                    <a:bodyPr/>
                    <a:lstStyle/>
                    <a:p>
                      <a:r>
                        <a:rPr lang="it-IT" sz="2000" b="1" dirty="0">
                          <a:highlight>
                            <a:srgbClr val="E6F0FE"/>
                          </a:highlight>
                        </a:rPr>
                        <a:t>Tempistica</a:t>
                      </a:r>
                    </a:p>
                  </a:txBody>
                  <a:tcPr anchor="ctr">
                    <a:lnL>
                      <a:noFill/>
                    </a:lnL>
                    <a:lnR>
                      <a:noFill/>
                    </a:lnR>
                    <a:lnT>
                      <a:noFill/>
                    </a:lnT>
                    <a:lnB>
                      <a:noFill/>
                    </a:lnB>
                  </a:tcPr>
                </a:tc>
                <a:extLst>
                  <a:ext uri="{0D108BD9-81ED-4DB2-BD59-A6C34878D82A}">
                    <a16:rowId xmlns:a16="http://schemas.microsoft.com/office/drawing/2014/main" val="1921065847"/>
                  </a:ext>
                </a:extLst>
              </a:tr>
              <a:tr h="654451">
                <a:tc>
                  <a:txBody>
                    <a:bodyPr/>
                    <a:lstStyle/>
                    <a:p>
                      <a:r>
                        <a:rPr lang="it-IT" sz="2000" dirty="0"/>
                        <a:t>Motoria</a:t>
                      </a:r>
                    </a:p>
                  </a:txBody>
                  <a:tcPr anchor="ctr">
                    <a:lnL>
                      <a:noFill/>
                    </a:lnL>
                    <a:lnR>
                      <a:noFill/>
                    </a:lnR>
                    <a:lnT>
                      <a:noFill/>
                    </a:lnT>
                    <a:lnB w="12700" cap="flat" cmpd="sng" algn="ctr">
                      <a:solidFill>
                        <a:schemeClr val="bg1">
                          <a:lumMod val="85000"/>
                        </a:schemeClr>
                      </a:solidFill>
                      <a:prstDash val="solid"/>
                      <a:round/>
                      <a:headEnd type="none" w="med" len="med"/>
                      <a:tailEnd type="none" w="med" len="med"/>
                    </a:lnB>
                  </a:tcPr>
                </a:tc>
                <a:tc>
                  <a:txBody>
                    <a:bodyPr/>
                    <a:lstStyle/>
                    <a:p>
                      <a:r>
                        <a:rPr lang="it-IT" sz="2000" dirty="0"/>
                        <a:t>Recupero della stazione eretta</a:t>
                      </a:r>
                    </a:p>
                  </a:txBody>
                  <a:tcPr anchor="ctr">
                    <a:lnL>
                      <a:noFill/>
                    </a:lnL>
                    <a:lnR>
                      <a:noFill/>
                    </a:lnR>
                    <a:lnT>
                      <a:noFill/>
                    </a:lnT>
                    <a:lnB w="12700" cap="flat" cmpd="sng" algn="ctr">
                      <a:solidFill>
                        <a:schemeClr val="bg1">
                          <a:lumMod val="85000"/>
                        </a:schemeClr>
                      </a:solidFill>
                      <a:prstDash val="solid"/>
                      <a:round/>
                      <a:headEnd type="none" w="med" len="med"/>
                      <a:tailEnd type="none" w="med" len="med"/>
                    </a:lnB>
                  </a:tcPr>
                </a:tc>
                <a:tc>
                  <a:txBody>
                    <a:bodyPr/>
                    <a:lstStyle/>
                    <a:p>
                      <a:pPr algn="ctr"/>
                      <a:r>
                        <a:rPr lang="it-IT" sz="2000" dirty="0"/>
                        <a:t>✔️</a:t>
                      </a:r>
                    </a:p>
                  </a:txBody>
                  <a:tcPr anchor="ctr">
                    <a:lnL>
                      <a:noFill/>
                    </a:lnL>
                    <a:lnR>
                      <a:noFill/>
                    </a:lnR>
                    <a:lnT>
                      <a:noFill/>
                    </a:lnT>
                    <a:lnB w="12700" cap="flat" cmpd="sng" algn="ctr">
                      <a:solidFill>
                        <a:schemeClr val="bg1">
                          <a:lumMod val="85000"/>
                        </a:schemeClr>
                      </a:solidFill>
                      <a:prstDash val="solid"/>
                      <a:round/>
                      <a:headEnd type="none" w="med" len="med"/>
                      <a:tailEnd type="none" w="med" len="med"/>
                    </a:lnB>
                  </a:tcPr>
                </a:tc>
                <a:tc>
                  <a:txBody>
                    <a:bodyPr/>
                    <a:lstStyle/>
                    <a:p>
                      <a:r>
                        <a:rPr lang="it-IT" sz="2000" dirty="0"/>
                        <a:t>4 settimane</a:t>
                      </a:r>
                    </a:p>
                  </a:txBody>
                  <a:tcPr anchor="ctr">
                    <a:lnL>
                      <a:noFill/>
                    </a:lnL>
                    <a:lnR>
                      <a:noFill/>
                    </a:lnR>
                    <a:lnT>
                      <a:noFill/>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424900673"/>
                  </a:ext>
                </a:extLst>
              </a:tr>
              <a:tr h="654451">
                <a:tc>
                  <a:txBody>
                    <a:bodyPr/>
                    <a:lstStyle/>
                    <a:p>
                      <a:r>
                        <a:rPr lang="it-IT" sz="2000" dirty="0"/>
                        <a:t>Cognitiva</a:t>
                      </a:r>
                    </a:p>
                  </a:txBody>
                  <a:tcPr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r>
                        <a:rPr lang="it-IT" sz="2000" dirty="0"/>
                        <a:t>Orientamento spazio-temporale</a:t>
                      </a:r>
                    </a:p>
                  </a:txBody>
                  <a:tcPr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r>
                        <a:rPr lang="it-IT" sz="2000" dirty="0"/>
                        <a:t>✔️</a:t>
                      </a:r>
                    </a:p>
                  </a:txBody>
                  <a:tcPr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r>
                        <a:rPr lang="it-IT" sz="2000" dirty="0"/>
                        <a:t>3 settimane</a:t>
                      </a:r>
                    </a:p>
                  </a:txBody>
                  <a:tcPr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486181025"/>
                  </a:ext>
                </a:extLst>
              </a:tr>
              <a:tr h="654451">
                <a:tc>
                  <a:txBody>
                    <a:bodyPr/>
                    <a:lstStyle/>
                    <a:p>
                      <a:r>
                        <a:rPr lang="it-IT" sz="2000" dirty="0"/>
                        <a:t>Comunicativa</a:t>
                      </a:r>
                    </a:p>
                  </a:txBody>
                  <a:tcPr anchor="ctr">
                    <a:lnL>
                      <a:noFill/>
                    </a:lnL>
                    <a:lnR>
                      <a:noFill/>
                    </a:lnR>
                    <a:lnT w="12700" cap="flat" cmpd="sng" algn="ctr">
                      <a:solidFill>
                        <a:schemeClr val="bg1">
                          <a:lumMod val="85000"/>
                        </a:schemeClr>
                      </a:solidFill>
                      <a:prstDash val="solid"/>
                      <a:round/>
                      <a:headEnd type="none" w="med" len="med"/>
                      <a:tailEnd type="none" w="med" len="med"/>
                    </a:lnT>
                    <a:lnB>
                      <a:noFill/>
                    </a:lnB>
                  </a:tcPr>
                </a:tc>
                <a:tc>
                  <a:txBody>
                    <a:bodyPr/>
                    <a:lstStyle/>
                    <a:p>
                      <a:r>
                        <a:rPr lang="it-IT" sz="2000"/>
                        <a:t>Ripresa linguaggio espressivo</a:t>
                      </a:r>
                    </a:p>
                  </a:txBody>
                  <a:tcPr anchor="ctr">
                    <a:lnL>
                      <a:noFill/>
                    </a:lnL>
                    <a:lnR>
                      <a:noFill/>
                    </a:lnR>
                    <a:lnT w="12700" cap="flat" cmpd="sng" algn="ctr">
                      <a:solidFill>
                        <a:schemeClr val="bg1">
                          <a:lumMod val="85000"/>
                        </a:schemeClr>
                      </a:solidFill>
                      <a:prstDash val="solid"/>
                      <a:round/>
                      <a:headEnd type="none" w="med" len="med"/>
                      <a:tailEnd type="none" w="med" len="med"/>
                    </a:lnT>
                    <a:lnB>
                      <a:noFill/>
                    </a:lnB>
                  </a:tcPr>
                </a:tc>
                <a:tc>
                  <a:txBody>
                    <a:bodyPr/>
                    <a:lstStyle/>
                    <a:p>
                      <a:pPr algn="ctr"/>
                      <a:r>
                        <a:rPr lang="it-IT" sz="2000" dirty="0"/>
                        <a:t>✔️</a:t>
                      </a:r>
                    </a:p>
                  </a:txBody>
                  <a:tcPr anchor="ctr">
                    <a:lnL>
                      <a:noFill/>
                    </a:lnL>
                    <a:lnR>
                      <a:noFill/>
                    </a:lnR>
                    <a:lnT w="12700" cap="flat" cmpd="sng" algn="ctr">
                      <a:solidFill>
                        <a:schemeClr val="bg1">
                          <a:lumMod val="85000"/>
                        </a:schemeClr>
                      </a:solidFill>
                      <a:prstDash val="solid"/>
                      <a:round/>
                      <a:headEnd type="none" w="med" len="med"/>
                      <a:tailEnd type="none" w="med" len="med"/>
                    </a:lnT>
                    <a:lnB>
                      <a:noFill/>
                    </a:lnB>
                  </a:tcPr>
                </a:tc>
                <a:tc>
                  <a:txBody>
                    <a:bodyPr/>
                    <a:lstStyle/>
                    <a:p>
                      <a:r>
                        <a:rPr lang="it-IT" sz="2000" dirty="0"/>
                        <a:t>6 settimane</a:t>
                      </a:r>
                    </a:p>
                  </a:txBody>
                  <a:tcPr anchor="ctr">
                    <a:lnL>
                      <a:noFill/>
                    </a:lnL>
                    <a:lnR>
                      <a:noFill/>
                    </a:lnR>
                    <a:lnT w="12700" cap="flat" cmpd="sng" algn="ctr">
                      <a:solidFill>
                        <a:schemeClr val="bg1">
                          <a:lumMod val="85000"/>
                        </a:schemeClr>
                      </a:solidFill>
                      <a:prstDash val="solid"/>
                      <a:round/>
                      <a:headEnd type="none" w="med" len="med"/>
                      <a:tailEnd type="none" w="med" len="med"/>
                    </a:lnT>
                    <a:lnB>
                      <a:noFill/>
                    </a:lnB>
                  </a:tcPr>
                </a:tc>
                <a:extLst>
                  <a:ext uri="{0D108BD9-81ED-4DB2-BD59-A6C34878D82A}">
                    <a16:rowId xmlns:a16="http://schemas.microsoft.com/office/drawing/2014/main" val="632937241"/>
                  </a:ext>
                </a:extLst>
              </a:tr>
            </a:tbl>
          </a:graphicData>
        </a:graphic>
      </p:graphicFrame>
    </p:spTree>
    <p:extLst>
      <p:ext uri="{BB962C8B-B14F-4D97-AF65-F5344CB8AC3E}">
        <p14:creationId xmlns:p14="http://schemas.microsoft.com/office/powerpoint/2010/main" val="924788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076E2F-4EFB-4AC6-89F9-0B15C2B65A23}"/>
              </a:ext>
            </a:extLst>
          </p:cNvPr>
          <p:cNvSpPr>
            <a:spLocks noGrp="1"/>
          </p:cNvSpPr>
          <p:nvPr>
            <p:ph type="title"/>
          </p:nvPr>
        </p:nvSpPr>
        <p:spPr>
          <a:xfrm>
            <a:off x="4041694" y="457200"/>
            <a:ext cx="7043617" cy="626533"/>
          </a:xfrm>
        </p:spPr>
        <p:txBody>
          <a:bodyPr/>
          <a:lstStyle/>
          <a:p>
            <a:r>
              <a:rPr lang="it-IT" dirty="0"/>
              <a:t>🛠️  Strategie Generali e Risorse</a:t>
            </a:r>
          </a:p>
        </p:txBody>
      </p:sp>
      <p:sp>
        <p:nvSpPr>
          <p:cNvPr id="5" name="Rectangle 1">
            <a:extLst>
              <a:ext uri="{FF2B5EF4-FFF2-40B4-BE49-F238E27FC236}">
                <a16:creationId xmlns:a16="http://schemas.microsoft.com/office/drawing/2014/main" id="{4135FCE4-6AA8-45E1-B5E1-4163340E5636}"/>
              </a:ext>
            </a:extLst>
          </p:cNvPr>
          <p:cNvSpPr>
            <a:spLocks noGrp="1" noChangeArrowheads="1"/>
          </p:cNvSpPr>
          <p:nvPr>
            <p:ph idx="11"/>
          </p:nvPr>
        </p:nvSpPr>
        <p:spPr bwMode="auto">
          <a:xfrm>
            <a:off x="3913772" y="1733136"/>
            <a:ext cx="789992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2600" b="0" i="0" u="none" strike="noStrike" cap="none" normalizeH="0" baseline="0" dirty="0">
              <a:ln>
                <a:noFill/>
              </a:ln>
              <a:solidFill>
                <a:schemeClr val="tx1"/>
              </a:solidFill>
              <a:effectLst/>
              <a:latin typeface="Tw Cen MT (Corpo)"/>
            </a:endParaRPr>
          </a:p>
          <a:p>
            <a:pPr marL="342900" marR="0" lvl="0" indent="-342900" algn="l" defTabSz="914400" rtl="0" eaLnBrk="0" fontAlgn="base" latinLnBrk="0" hangingPunct="0">
              <a:lnSpc>
                <a:spcPct val="100000"/>
              </a:lnSpc>
              <a:spcBef>
                <a:spcPct val="0"/>
              </a:spcBef>
              <a:spcAft>
                <a:spcPct val="0"/>
              </a:spcAft>
              <a:buClr>
                <a:srgbClr val="1CADE4"/>
              </a:buClr>
              <a:buSzTx/>
              <a:buFont typeface="Wingdings" panose="05000000000000000000" pitchFamily="2" charset="2"/>
              <a:buChar char="§"/>
              <a:tabLst/>
            </a:pPr>
            <a:r>
              <a:rPr kumimoji="0" lang="it-IT" altLang="it-IT" b="1" i="0" u="none" strike="noStrike" cap="none" normalizeH="0" baseline="0" dirty="0">
                <a:ln>
                  <a:noFill/>
                </a:ln>
                <a:solidFill>
                  <a:schemeClr val="tx1"/>
                </a:solidFill>
                <a:effectLst/>
                <a:latin typeface="Tw Cen MT (Corpo)"/>
              </a:rPr>
              <a:t>Tipo di approccio </a:t>
            </a:r>
            <a:r>
              <a:rPr kumimoji="0" lang="it-IT" altLang="it-IT" b="0" i="0" u="none" strike="noStrike" cap="none" normalizeH="0" baseline="0" dirty="0">
                <a:ln>
                  <a:noFill/>
                </a:ln>
                <a:solidFill>
                  <a:schemeClr val="tx1"/>
                </a:solidFill>
                <a:effectLst/>
                <a:latin typeface="Tw Cen MT (Corpo)"/>
              </a:rPr>
              <a:t>(es. </a:t>
            </a:r>
            <a:r>
              <a:rPr kumimoji="0" lang="it-IT" altLang="it-IT" b="0" i="0" u="none" strike="noStrike" cap="none" normalizeH="0" baseline="0" dirty="0" err="1">
                <a:ln>
                  <a:noFill/>
                </a:ln>
                <a:solidFill>
                  <a:schemeClr val="tx1"/>
                </a:solidFill>
                <a:effectLst/>
                <a:latin typeface="Tw Cen MT (Corpo)"/>
              </a:rPr>
              <a:t>neurocognitivo</a:t>
            </a:r>
            <a:r>
              <a:rPr kumimoji="0" lang="it-IT" altLang="it-IT" b="0" i="0" u="none" strike="noStrike" cap="none" normalizeH="0" baseline="0" dirty="0">
                <a:ln>
                  <a:noFill/>
                </a:ln>
                <a:solidFill>
                  <a:schemeClr val="tx1"/>
                </a:solidFill>
                <a:effectLst/>
                <a:latin typeface="Tw Cen MT (Corpo)"/>
              </a:rPr>
              <a:t>, funzionale, educativo)</a:t>
            </a:r>
          </a:p>
          <a:p>
            <a:pPr marL="342900" marR="0" lvl="0" indent="-342900" algn="l" defTabSz="914400" rtl="0" eaLnBrk="0" fontAlgn="base" latinLnBrk="0" hangingPunct="0">
              <a:lnSpc>
                <a:spcPct val="100000"/>
              </a:lnSpc>
              <a:spcBef>
                <a:spcPct val="0"/>
              </a:spcBef>
              <a:spcAft>
                <a:spcPct val="0"/>
              </a:spcAft>
              <a:buClr>
                <a:srgbClr val="1CADE4"/>
              </a:buClr>
              <a:buSzTx/>
              <a:buFont typeface="Wingdings" panose="05000000000000000000" pitchFamily="2" charset="2"/>
              <a:buChar char="§"/>
              <a:tabLst/>
            </a:pPr>
            <a:endParaRPr kumimoji="0" lang="it-IT" altLang="it-IT" b="0" i="0" u="none" strike="noStrike" cap="none" normalizeH="0" baseline="0" dirty="0">
              <a:ln>
                <a:noFill/>
              </a:ln>
              <a:solidFill>
                <a:schemeClr val="tx1"/>
              </a:solidFill>
              <a:effectLst/>
              <a:latin typeface="Tw Cen MT (Corpo)"/>
            </a:endParaRPr>
          </a:p>
          <a:p>
            <a:pPr marL="342900" marR="0" lvl="0" indent="-342900" algn="l" defTabSz="914400" rtl="0" eaLnBrk="0" fontAlgn="base" latinLnBrk="0" hangingPunct="0">
              <a:lnSpc>
                <a:spcPct val="100000"/>
              </a:lnSpc>
              <a:spcBef>
                <a:spcPct val="0"/>
              </a:spcBef>
              <a:spcAft>
                <a:spcPct val="0"/>
              </a:spcAft>
              <a:buClr>
                <a:srgbClr val="1CADE4"/>
              </a:buClr>
              <a:buSzTx/>
              <a:buFont typeface="Wingdings" panose="05000000000000000000" pitchFamily="2" charset="2"/>
              <a:buChar char="§"/>
              <a:tabLst/>
            </a:pPr>
            <a:r>
              <a:rPr kumimoji="0" lang="it-IT" altLang="it-IT" b="1" i="0" u="none" strike="noStrike" cap="none" normalizeH="0" baseline="0" dirty="0">
                <a:ln>
                  <a:noFill/>
                </a:ln>
                <a:solidFill>
                  <a:schemeClr val="tx1"/>
                </a:solidFill>
                <a:effectLst/>
                <a:latin typeface="Tw Cen MT (Corpo)"/>
              </a:rPr>
              <a:t>Contesto di erogazione </a:t>
            </a:r>
            <a:r>
              <a:rPr kumimoji="0" lang="it-IT" altLang="it-IT" b="0" i="0" u="none" strike="noStrike" cap="none" normalizeH="0" baseline="0" dirty="0">
                <a:ln>
                  <a:noFill/>
                </a:ln>
                <a:solidFill>
                  <a:schemeClr val="tx1"/>
                </a:solidFill>
                <a:effectLst/>
                <a:latin typeface="Tw Cen MT (Corpo)"/>
              </a:rPr>
              <a:t>(ambulatorio, domicilio, ricovero)</a:t>
            </a:r>
          </a:p>
          <a:p>
            <a:pPr marL="342900" marR="0" lvl="0" indent="-342900" algn="l" defTabSz="914400" rtl="0" eaLnBrk="0" fontAlgn="base" latinLnBrk="0" hangingPunct="0">
              <a:lnSpc>
                <a:spcPct val="100000"/>
              </a:lnSpc>
              <a:spcBef>
                <a:spcPct val="0"/>
              </a:spcBef>
              <a:spcAft>
                <a:spcPct val="0"/>
              </a:spcAft>
              <a:buClr>
                <a:srgbClr val="1CADE4"/>
              </a:buClr>
              <a:buSzTx/>
              <a:buFont typeface="Wingdings" panose="05000000000000000000" pitchFamily="2" charset="2"/>
              <a:buChar char="§"/>
              <a:tabLst/>
            </a:pPr>
            <a:endParaRPr kumimoji="0" lang="it-IT" altLang="it-IT" b="0" i="0" u="none" strike="noStrike" cap="none" normalizeH="0" baseline="0" dirty="0">
              <a:ln>
                <a:noFill/>
              </a:ln>
              <a:solidFill>
                <a:schemeClr val="tx1"/>
              </a:solidFill>
              <a:effectLst/>
              <a:latin typeface="Tw Cen MT (Corpo)"/>
            </a:endParaRPr>
          </a:p>
          <a:p>
            <a:pPr marL="342900" marR="0" lvl="0" indent="-342900" algn="l" defTabSz="914400" rtl="0" eaLnBrk="0" fontAlgn="base" latinLnBrk="0" hangingPunct="0">
              <a:lnSpc>
                <a:spcPct val="100000"/>
              </a:lnSpc>
              <a:spcBef>
                <a:spcPct val="0"/>
              </a:spcBef>
              <a:spcAft>
                <a:spcPct val="0"/>
              </a:spcAft>
              <a:buClr>
                <a:srgbClr val="1CADE4"/>
              </a:buClr>
              <a:buSzTx/>
              <a:buFont typeface="Wingdings" panose="05000000000000000000" pitchFamily="2" charset="2"/>
              <a:buChar char="§"/>
              <a:tabLst/>
            </a:pPr>
            <a:r>
              <a:rPr kumimoji="0" lang="it-IT" altLang="it-IT" b="1" i="0" u="none" strike="noStrike" cap="none" normalizeH="0" baseline="0" dirty="0">
                <a:ln>
                  <a:noFill/>
                </a:ln>
                <a:solidFill>
                  <a:schemeClr val="tx1"/>
                </a:solidFill>
                <a:effectLst/>
                <a:latin typeface="Tw Cen MT (Corpo)"/>
              </a:rPr>
              <a:t>Risorse umane e tecniche necessarie</a:t>
            </a:r>
          </a:p>
          <a:p>
            <a:pPr marL="342900" marR="0" lvl="0" indent="-342900" algn="l" defTabSz="914400" rtl="0" eaLnBrk="0" fontAlgn="base" latinLnBrk="0" hangingPunct="0">
              <a:lnSpc>
                <a:spcPct val="100000"/>
              </a:lnSpc>
              <a:spcBef>
                <a:spcPct val="0"/>
              </a:spcBef>
              <a:spcAft>
                <a:spcPct val="0"/>
              </a:spcAft>
              <a:buClr>
                <a:srgbClr val="1CADE4"/>
              </a:buClr>
              <a:buSzTx/>
              <a:buFont typeface="Wingdings" panose="05000000000000000000" pitchFamily="2" charset="2"/>
              <a:buChar char="§"/>
              <a:tabLst/>
            </a:pPr>
            <a:endParaRPr kumimoji="0" lang="it-IT" altLang="it-IT" b="1" i="0" u="none" strike="noStrike" cap="none" normalizeH="0" baseline="0" dirty="0">
              <a:ln>
                <a:noFill/>
              </a:ln>
              <a:solidFill>
                <a:schemeClr val="tx1"/>
              </a:solidFill>
              <a:effectLst/>
              <a:latin typeface="Tw Cen MT (Corpo)"/>
            </a:endParaRPr>
          </a:p>
          <a:p>
            <a:pPr marL="342900" marR="0" lvl="0" indent="-342900" algn="l" defTabSz="914400" rtl="0" eaLnBrk="0" fontAlgn="base" latinLnBrk="0" hangingPunct="0">
              <a:lnSpc>
                <a:spcPct val="100000"/>
              </a:lnSpc>
              <a:spcBef>
                <a:spcPct val="0"/>
              </a:spcBef>
              <a:spcAft>
                <a:spcPct val="0"/>
              </a:spcAft>
              <a:buClr>
                <a:srgbClr val="1CADE4"/>
              </a:buClr>
              <a:buSzTx/>
              <a:buFont typeface="Wingdings" panose="05000000000000000000" pitchFamily="2" charset="2"/>
              <a:buChar char="§"/>
              <a:tabLst/>
            </a:pPr>
            <a:r>
              <a:rPr kumimoji="0" lang="it-IT" altLang="it-IT" b="1" i="0" u="none" strike="noStrike" cap="none" normalizeH="0" baseline="0" dirty="0">
                <a:ln>
                  <a:noFill/>
                </a:ln>
                <a:solidFill>
                  <a:schemeClr val="tx1"/>
                </a:solidFill>
                <a:effectLst/>
                <a:latin typeface="Tw Cen MT (Corpo)"/>
              </a:rPr>
              <a:t>Coinvolgimento del caregiver o della famiglia</a:t>
            </a:r>
          </a:p>
          <a:p>
            <a:pPr marL="0" marR="0" lvl="0" indent="0" algn="l" defTabSz="914400" rtl="0" eaLnBrk="0" fontAlgn="base" latinLnBrk="0" hangingPunct="0">
              <a:lnSpc>
                <a:spcPct val="100000"/>
              </a:lnSpc>
              <a:spcBef>
                <a:spcPct val="0"/>
              </a:spcBef>
              <a:spcAft>
                <a:spcPct val="0"/>
              </a:spcAft>
              <a:buClrTx/>
              <a:buSzTx/>
              <a:buFontTx/>
              <a:buNone/>
              <a:tabLst/>
            </a:pPr>
            <a:endParaRPr lang="it-IT" altLang="it-IT" sz="2600" b="1" dirty="0">
              <a:latin typeface="Tw Cen MT (Corpo)"/>
            </a:endParaRPr>
          </a:p>
          <a:p>
            <a:pPr marL="0" marR="0" lvl="0" indent="0" algn="l" defTabSz="914400" rtl="0" eaLnBrk="0" fontAlgn="base" latinLnBrk="0" hangingPunct="0">
              <a:lnSpc>
                <a:spcPct val="100000"/>
              </a:lnSpc>
              <a:spcBef>
                <a:spcPct val="0"/>
              </a:spcBef>
              <a:spcAft>
                <a:spcPct val="0"/>
              </a:spcAft>
              <a:buClrTx/>
              <a:buSzTx/>
              <a:buFontTx/>
              <a:buNone/>
              <a:tabLst/>
            </a:pPr>
            <a:endParaRPr lang="it-IT" altLang="it-IT" sz="2600" b="1" dirty="0">
              <a:latin typeface="Tw Cen MT (Corp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600" b="1" i="0" u="none" strike="noStrike" cap="none" normalizeH="0" baseline="0" dirty="0">
                <a:ln>
                  <a:noFill/>
                </a:ln>
                <a:solidFill>
                  <a:schemeClr val="tx1"/>
                </a:solidFill>
                <a:effectLst/>
                <a:latin typeface="Tw Cen MT (Corpo)"/>
              </a:rPr>
              <a:t>Funzione:</a:t>
            </a:r>
            <a:r>
              <a:rPr kumimoji="0" lang="it-IT" altLang="it-IT" sz="2600" b="0" i="0" u="none" strike="noStrike" cap="none" normalizeH="0" baseline="0" dirty="0">
                <a:ln>
                  <a:noFill/>
                </a:ln>
                <a:solidFill>
                  <a:schemeClr val="tx1"/>
                </a:solidFill>
                <a:effectLst/>
                <a:latin typeface="Tw Cen MT (Corpo)"/>
              </a:rPr>
              <a:t> pianificazione logistica e organizzativa.</a:t>
            </a:r>
          </a:p>
        </p:txBody>
      </p:sp>
    </p:spTree>
    <p:extLst>
      <p:ext uri="{BB962C8B-B14F-4D97-AF65-F5344CB8AC3E}">
        <p14:creationId xmlns:p14="http://schemas.microsoft.com/office/powerpoint/2010/main" val="2848061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12FB1D-C4B0-41BA-95A5-5EDFDDE683E5}"/>
              </a:ext>
            </a:extLst>
          </p:cNvPr>
          <p:cNvSpPr>
            <a:spLocks noGrp="1"/>
          </p:cNvSpPr>
          <p:nvPr>
            <p:ph type="title"/>
          </p:nvPr>
        </p:nvSpPr>
        <p:spPr>
          <a:xfrm>
            <a:off x="4060009" y="457200"/>
            <a:ext cx="7043617" cy="736600"/>
          </a:xfrm>
        </p:spPr>
        <p:txBody>
          <a:bodyPr/>
          <a:lstStyle/>
          <a:p>
            <a:r>
              <a:rPr lang="it-IT" dirty="0"/>
              <a:t>📈  Monitoraggio e Verifica</a:t>
            </a:r>
          </a:p>
        </p:txBody>
      </p:sp>
      <p:sp>
        <p:nvSpPr>
          <p:cNvPr id="5" name="Rectangle 1">
            <a:extLst>
              <a:ext uri="{FF2B5EF4-FFF2-40B4-BE49-F238E27FC236}">
                <a16:creationId xmlns:a16="http://schemas.microsoft.com/office/drawing/2014/main" id="{33DA24B0-7A87-47B2-A2E3-B2503E0D0207}"/>
              </a:ext>
            </a:extLst>
          </p:cNvPr>
          <p:cNvSpPr>
            <a:spLocks noGrp="1" noChangeArrowheads="1"/>
          </p:cNvSpPr>
          <p:nvPr>
            <p:ph idx="11"/>
          </p:nvPr>
        </p:nvSpPr>
        <p:spPr bwMode="auto">
          <a:xfrm>
            <a:off x="4212144" y="1626211"/>
            <a:ext cx="6739345"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spAutoFit/>
          </a:bodyPr>
          <a:lstStyle/>
          <a:p>
            <a:pPr eaLnBrk="0" fontAlgn="base" hangingPunct="0">
              <a:spcBef>
                <a:spcPct val="0"/>
              </a:spcBef>
              <a:spcAft>
                <a:spcPct val="0"/>
              </a:spcAft>
              <a:buClrTx/>
              <a:buSzTx/>
              <a:buFontTx/>
            </a:pPr>
            <a:endParaRPr lang="it-IT" altLang="it-IT" dirty="0">
              <a:latin typeface="Tw Cen MT (Corpo)"/>
            </a:endParaRPr>
          </a:p>
          <a:p>
            <a:pPr marL="457200" indent="-457200" eaLnBrk="0" fontAlgn="base" hangingPunct="0">
              <a:spcBef>
                <a:spcPct val="0"/>
              </a:spcBef>
              <a:spcAft>
                <a:spcPct val="0"/>
              </a:spcAft>
              <a:buClr>
                <a:srgbClr val="1CADE4"/>
              </a:buClr>
              <a:buSzTx/>
              <a:buFont typeface="Wingdings" panose="05000000000000000000" pitchFamily="2" charset="2"/>
              <a:buChar char="§"/>
            </a:pPr>
            <a:r>
              <a:rPr lang="it-IT" altLang="it-IT" b="1" dirty="0">
                <a:latin typeface="Tw Cen MT (Corpo)"/>
              </a:rPr>
              <a:t>Strumenti standardizzati </a:t>
            </a:r>
            <a:r>
              <a:rPr lang="it-IT" altLang="it-IT" dirty="0">
                <a:latin typeface="Tw Cen MT (Corpo)"/>
              </a:rPr>
              <a:t>(es. </a:t>
            </a:r>
            <a:r>
              <a:rPr lang="it-IT" altLang="it-IT" dirty="0" err="1">
                <a:latin typeface="Tw Cen MT (Corpo)"/>
              </a:rPr>
              <a:t>Barthel</a:t>
            </a:r>
            <a:r>
              <a:rPr lang="it-IT" altLang="it-IT" dirty="0">
                <a:latin typeface="Tw Cen MT (Corpo)"/>
              </a:rPr>
              <a:t>, Tinetti, FIM)</a:t>
            </a:r>
          </a:p>
          <a:p>
            <a:pPr marL="457200" indent="-457200" eaLnBrk="0" fontAlgn="base" hangingPunct="0">
              <a:spcBef>
                <a:spcPct val="0"/>
              </a:spcBef>
              <a:spcAft>
                <a:spcPct val="0"/>
              </a:spcAft>
              <a:buClr>
                <a:srgbClr val="1CADE4"/>
              </a:buClr>
              <a:buSzTx/>
              <a:buFont typeface="Wingdings" panose="05000000000000000000" pitchFamily="2" charset="2"/>
              <a:buChar char="§"/>
            </a:pPr>
            <a:endParaRPr lang="it-IT" altLang="it-IT" dirty="0">
              <a:latin typeface="Tw Cen MT (Corpo)"/>
            </a:endParaRPr>
          </a:p>
          <a:p>
            <a:pPr marL="457200" indent="-457200" eaLnBrk="0" fontAlgn="base" hangingPunct="0">
              <a:spcBef>
                <a:spcPct val="0"/>
              </a:spcBef>
              <a:spcAft>
                <a:spcPct val="0"/>
              </a:spcAft>
              <a:buClr>
                <a:srgbClr val="1CADE4"/>
              </a:buClr>
              <a:buSzTx/>
              <a:buFont typeface="Wingdings" panose="05000000000000000000" pitchFamily="2" charset="2"/>
              <a:buChar char="§"/>
            </a:pPr>
            <a:r>
              <a:rPr lang="it-IT" altLang="it-IT" b="1" dirty="0">
                <a:latin typeface="Tw Cen MT (Corpo)"/>
              </a:rPr>
              <a:t>Verifiche regolari </a:t>
            </a:r>
            <a:r>
              <a:rPr lang="it-IT" altLang="it-IT" dirty="0">
                <a:latin typeface="Tw Cen MT (Corpo)"/>
              </a:rPr>
              <a:t>(settimanali, mensili)</a:t>
            </a:r>
          </a:p>
          <a:p>
            <a:pPr marL="457200" indent="-457200" eaLnBrk="0" fontAlgn="base" hangingPunct="0">
              <a:spcBef>
                <a:spcPct val="0"/>
              </a:spcBef>
              <a:spcAft>
                <a:spcPct val="0"/>
              </a:spcAft>
              <a:buClr>
                <a:srgbClr val="1CADE4"/>
              </a:buClr>
              <a:buSzTx/>
              <a:buFont typeface="Wingdings" panose="05000000000000000000" pitchFamily="2" charset="2"/>
              <a:buChar char="§"/>
            </a:pPr>
            <a:endParaRPr lang="it-IT" altLang="it-IT" dirty="0">
              <a:latin typeface="Tw Cen MT (Corpo)"/>
            </a:endParaRPr>
          </a:p>
          <a:p>
            <a:pPr marL="457200" indent="-457200" eaLnBrk="0" fontAlgn="base" hangingPunct="0">
              <a:spcBef>
                <a:spcPct val="0"/>
              </a:spcBef>
              <a:spcAft>
                <a:spcPct val="0"/>
              </a:spcAft>
              <a:buClr>
                <a:srgbClr val="1CADE4"/>
              </a:buClr>
              <a:buSzTx/>
              <a:buFont typeface="Wingdings" panose="05000000000000000000" pitchFamily="2" charset="2"/>
              <a:buChar char="§"/>
            </a:pPr>
            <a:r>
              <a:rPr lang="it-IT" altLang="it-IT" dirty="0">
                <a:latin typeface="Tw Cen MT (Corpo)"/>
              </a:rPr>
              <a:t>Possibilità di </a:t>
            </a:r>
            <a:r>
              <a:rPr lang="it-IT" altLang="it-IT" b="1" dirty="0">
                <a:latin typeface="Tw Cen MT (Corpo)"/>
              </a:rPr>
              <a:t>modifica del PRI se necessario</a:t>
            </a:r>
          </a:p>
          <a:p>
            <a:pPr eaLnBrk="0" fontAlgn="base" hangingPunct="0">
              <a:spcBef>
                <a:spcPct val="0"/>
              </a:spcBef>
              <a:spcAft>
                <a:spcPct val="0"/>
              </a:spcAft>
              <a:buClrTx/>
              <a:buSzTx/>
              <a:buFontTx/>
            </a:pPr>
            <a:endParaRPr lang="it-IT" altLang="it-IT" dirty="0">
              <a:latin typeface="Tw Cen MT (Corpo)"/>
            </a:endParaRPr>
          </a:p>
          <a:p>
            <a:pPr eaLnBrk="0" fontAlgn="base" hangingPunct="0">
              <a:spcBef>
                <a:spcPct val="0"/>
              </a:spcBef>
              <a:spcAft>
                <a:spcPct val="0"/>
              </a:spcAft>
              <a:buClrTx/>
              <a:buSzTx/>
              <a:buFontTx/>
            </a:pPr>
            <a:endParaRPr lang="it-IT" altLang="it-IT" dirty="0">
              <a:latin typeface="Tw Cen MT (Corpo)"/>
            </a:endParaRPr>
          </a:p>
          <a:p>
            <a:pPr eaLnBrk="0" fontAlgn="base" hangingPunct="0">
              <a:spcBef>
                <a:spcPct val="0"/>
              </a:spcBef>
              <a:spcAft>
                <a:spcPct val="0"/>
              </a:spcAft>
              <a:buClrTx/>
              <a:buSzTx/>
              <a:buFontTx/>
            </a:pPr>
            <a:r>
              <a:rPr lang="it-IT" altLang="it-IT" sz="2600" b="1" dirty="0">
                <a:latin typeface="Tw Cen MT (Corpo)"/>
              </a:rPr>
              <a:t>Funzione: </a:t>
            </a:r>
            <a:r>
              <a:rPr lang="it-IT" altLang="it-IT" sz="2600" dirty="0">
                <a:latin typeface="Tw Cen MT (Corpo)"/>
              </a:rPr>
              <a:t>garantire l’efficacia del percorso.</a:t>
            </a:r>
          </a:p>
        </p:txBody>
      </p:sp>
    </p:spTree>
    <p:extLst>
      <p:ext uri="{BB962C8B-B14F-4D97-AF65-F5344CB8AC3E}">
        <p14:creationId xmlns:p14="http://schemas.microsoft.com/office/powerpoint/2010/main" val="1219452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8A2809-C9CB-41E6-8E57-B43E7B03BF5F}"/>
              </a:ext>
            </a:extLst>
          </p:cNvPr>
          <p:cNvSpPr>
            <a:spLocks noGrp="1"/>
          </p:cNvSpPr>
          <p:nvPr>
            <p:ph type="title"/>
          </p:nvPr>
        </p:nvSpPr>
        <p:spPr>
          <a:xfrm>
            <a:off x="4364809" y="457200"/>
            <a:ext cx="7043617" cy="728133"/>
          </a:xfrm>
        </p:spPr>
        <p:txBody>
          <a:bodyPr/>
          <a:lstStyle/>
          <a:p>
            <a:r>
              <a:rPr lang="it-IT" dirty="0"/>
              <a:t>✍️  Consenso e Formalizzazione</a:t>
            </a:r>
          </a:p>
        </p:txBody>
      </p:sp>
      <p:sp>
        <p:nvSpPr>
          <p:cNvPr id="5" name="Rectangle 1">
            <a:extLst>
              <a:ext uri="{FF2B5EF4-FFF2-40B4-BE49-F238E27FC236}">
                <a16:creationId xmlns:a16="http://schemas.microsoft.com/office/drawing/2014/main" id="{38D00AFF-78BD-4119-93E9-A1E85D3D3D34}"/>
              </a:ext>
            </a:extLst>
          </p:cNvPr>
          <p:cNvSpPr>
            <a:spLocks noGrp="1" noChangeArrowheads="1"/>
          </p:cNvSpPr>
          <p:nvPr>
            <p:ph idx="11"/>
          </p:nvPr>
        </p:nvSpPr>
        <p:spPr bwMode="auto">
          <a:xfrm>
            <a:off x="4364038" y="1991998"/>
            <a:ext cx="6244695" cy="3447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
                <a:srgbClr val="1CADE4"/>
              </a:buClr>
              <a:buSzTx/>
              <a:buFont typeface="Wingdings" panose="05000000000000000000" pitchFamily="2" charset="2"/>
              <a:buChar char="§"/>
              <a:tabLst/>
            </a:pPr>
            <a:endParaRPr kumimoji="0" lang="it-IT" altLang="it-IT" sz="1800" b="0" i="0" u="none" strike="noStrike" cap="none" normalizeH="0" baseline="0" dirty="0">
              <a:ln>
                <a:noFill/>
              </a:ln>
              <a:solidFill>
                <a:schemeClr val="tx1"/>
              </a:solidFill>
              <a:effectLst/>
              <a:latin typeface="Tw Cen MT (Corpo)"/>
            </a:endParaRPr>
          </a:p>
          <a:p>
            <a:pPr marL="285750" marR="0" lvl="0" indent="-285750" algn="l" defTabSz="914400" rtl="0" eaLnBrk="0" fontAlgn="base" latinLnBrk="0" hangingPunct="0">
              <a:lnSpc>
                <a:spcPct val="100000"/>
              </a:lnSpc>
              <a:spcBef>
                <a:spcPct val="0"/>
              </a:spcBef>
              <a:spcAft>
                <a:spcPct val="0"/>
              </a:spcAft>
              <a:buClr>
                <a:srgbClr val="1CADE4"/>
              </a:buClr>
              <a:buSzTx/>
              <a:buFont typeface="Wingdings" panose="05000000000000000000" pitchFamily="2" charset="2"/>
              <a:buChar char="§"/>
              <a:tabLst/>
            </a:pPr>
            <a:r>
              <a:rPr kumimoji="0" lang="it-IT" altLang="it-IT" b="1" i="0" u="none" strike="noStrike" cap="none" normalizeH="0" baseline="0" dirty="0">
                <a:ln>
                  <a:noFill/>
                </a:ln>
                <a:solidFill>
                  <a:schemeClr val="tx1"/>
                </a:solidFill>
                <a:effectLst/>
                <a:latin typeface="Tw Cen MT (Corpo)"/>
              </a:rPr>
              <a:t>Firma del paziente o tutore legale</a:t>
            </a:r>
          </a:p>
          <a:p>
            <a:pPr marL="285750" marR="0" lvl="0" indent="-285750" algn="l" defTabSz="914400" rtl="0" eaLnBrk="0" fontAlgn="base" latinLnBrk="0" hangingPunct="0">
              <a:lnSpc>
                <a:spcPct val="100000"/>
              </a:lnSpc>
              <a:spcBef>
                <a:spcPct val="0"/>
              </a:spcBef>
              <a:spcAft>
                <a:spcPct val="0"/>
              </a:spcAft>
              <a:buClr>
                <a:srgbClr val="1CADE4"/>
              </a:buClr>
              <a:buSzTx/>
              <a:buFont typeface="Wingdings" panose="05000000000000000000" pitchFamily="2" charset="2"/>
              <a:buChar char="§"/>
              <a:tabLst/>
            </a:pPr>
            <a:endParaRPr kumimoji="0" lang="it-IT" altLang="it-IT" b="0" i="0" u="none" strike="noStrike" cap="none" normalizeH="0" baseline="0" dirty="0">
              <a:ln>
                <a:noFill/>
              </a:ln>
              <a:solidFill>
                <a:schemeClr val="tx1"/>
              </a:solidFill>
              <a:effectLst/>
              <a:latin typeface="Tw Cen MT (Corpo)"/>
            </a:endParaRPr>
          </a:p>
          <a:p>
            <a:pPr marL="285750" marR="0" lvl="0" indent="-285750" algn="l" defTabSz="914400" rtl="0" eaLnBrk="0" fontAlgn="base" latinLnBrk="0" hangingPunct="0">
              <a:lnSpc>
                <a:spcPct val="100000"/>
              </a:lnSpc>
              <a:spcBef>
                <a:spcPct val="0"/>
              </a:spcBef>
              <a:spcAft>
                <a:spcPct val="0"/>
              </a:spcAft>
              <a:buClr>
                <a:srgbClr val="1CADE4"/>
              </a:buClr>
              <a:buSzTx/>
              <a:buFont typeface="Wingdings" panose="05000000000000000000" pitchFamily="2" charset="2"/>
              <a:buChar char="§"/>
              <a:tabLst/>
            </a:pPr>
            <a:r>
              <a:rPr kumimoji="0" lang="it-IT" altLang="it-IT" b="1" i="0" u="none" strike="noStrike" cap="none" normalizeH="0" baseline="0" dirty="0">
                <a:ln>
                  <a:noFill/>
                </a:ln>
                <a:solidFill>
                  <a:schemeClr val="tx1"/>
                </a:solidFill>
                <a:effectLst/>
                <a:latin typeface="Tw Cen MT (Corpo)"/>
              </a:rPr>
              <a:t>Firma del referente dell’équipe</a:t>
            </a:r>
          </a:p>
          <a:p>
            <a:pPr marL="285750" marR="0" lvl="0" indent="-285750" algn="l" defTabSz="914400" rtl="0" eaLnBrk="0" fontAlgn="base" latinLnBrk="0" hangingPunct="0">
              <a:lnSpc>
                <a:spcPct val="100000"/>
              </a:lnSpc>
              <a:spcBef>
                <a:spcPct val="0"/>
              </a:spcBef>
              <a:spcAft>
                <a:spcPct val="0"/>
              </a:spcAft>
              <a:buClr>
                <a:srgbClr val="1CADE4"/>
              </a:buClr>
              <a:buSzTx/>
              <a:buFont typeface="Wingdings" panose="05000000000000000000" pitchFamily="2" charset="2"/>
              <a:buChar char="§"/>
              <a:tabLst/>
            </a:pPr>
            <a:endParaRPr kumimoji="0" lang="it-IT" altLang="it-IT" b="0" i="0" u="none" strike="noStrike" cap="none" normalizeH="0" baseline="0" dirty="0">
              <a:ln>
                <a:noFill/>
              </a:ln>
              <a:solidFill>
                <a:schemeClr val="tx1"/>
              </a:solidFill>
              <a:effectLst/>
              <a:latin typeface="Tw Cen MT (Corpo)"/>
            </a:endParaRPr>
          </a:p>
          <a:p>
            <a:pPr marL="285750" marR="0" lvl="0" indent="-285750" algn="l" defTabSz="914400" rtl="0" eaLnBrk="0" fontAlgn="base" latinLnBrk="0" hangingPunct="0">
              <a:lnSpc>
                <a:spcPct val="100000"/>
              </a:lnSpc>
              <a:spcBef>
                <a:spcPct val="0"/>
              </a:spcBef>
              <a:spcAft>
                <a:spcPct val="0"/>
              </a:spcAft>
              <a:buClr>
                <a:srgbClr val="1CADE4"/>
              </a:buClr>
              <a:buSzTx/>
              <a:buFont typeface="Wingdings" panose="05000000000000000000" pitchFamily="2" charset="2"/>
              <a:buChar char="§"/>
              <a:tabLst/>
            </a:pPr>
            <a:r>
              <a:rPr kumimoji="0" lang="it-IT" altLang="it-IT" b="1" i="0" u="none" strike="noStrike" cap="none" normalizeH="0" baseline="0" dirty="0">
                <a:ln>
                  <a:noFill/>
                </a:ln>
                <a:solidFill>
                  <a:schemeClr val="tx1"/>
                </a:solidFill>
                <a:effectLst/>
                <a:latin typeface="Tw Cen MT (Corpo)"/>
              </a:rPr>
              <a:t>Registrazione nel fascicolo sanitario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1" i="0" u="none" strike="noStrike" cap="none" normalizeH="0" baseline="0" dirty="0">
              <a:ln>
                <a:noFill/>
              </a:ln>
              <a:solidFill>
                <a:schemeClr val="tx1"/>
              </a:solidFill>
              <a:effectLst/>
              <a:latin typeface="Tw Cen MT (Corpo)"/>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1" i="0" u="none" strike="noStrike" cap="none" normalizeH="0" baseline="0" dirty="0">
              <a:ln>
                <a:noFill/>
              </a:ln>
              <a:solidFill>
                <a:schemeClr val="tx1"/>
              </a:solidFill>
              <a:effectLst/>
              <a:latin typeface="Tw Cen MT (Corpo)"/>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1" i="0" u="none" strike="noStrike" cap="none" normalizeH="0" baseline="0" dirty="0">
              <a:ln>
                <a:noFill/>
              </a:ln>
              <a:solidFill>
                <a:schemeClr val="tx1"/>
              </a:solidFill>
              <a:effectLst/>
              <a:latin typeface="Tw Cen MT (Corp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600" b="1" i="0" u="none" strike="noStrike" cap="none" normalizeH="0" baseline="0" dirty="0">
                <a:ln>
                  <a:noFill/>
                </a:ln>
                <a:solidFill>
                  <a:schemeClr val="tx1"/>
                </a:solidFill>
                <a:effectLst/>
                <a:latin typeface="Tw Cen MT (Corpo)"/>
              </a:rPr>
              <a:t>Funzione:</a:t>
            </a:r>
            <a:r>
              <a:rPr kumimoji="0" lang="it-IT" altLang="it-IT" sz="2600" b="0" i="0" u="none" strike="noStrike" cap="none" normalizeH="0" baseline="0" dirty="0">
                <a:ln>
                  <a:noFill/>
                </a:ln>
                <a:solidFill>
                  <a:schemeClr val="tx1"/>
                </a:solidFill>
                <a:effectLst/>
                <a:latin typeface="Tw Cen MT (Corpo)"/>
              </a:rPr>
              <a:t> legalità e trasparenza.</a:t>
            </a:r>
          </a:p>
        </p:txBody>
      </p:sp>
    </p:spTree>
    <p:extLst>
      <p:ext uri="{BB962C8B-B14F-4D97-AF65-F5344CB8AC3E}">
        <p14:creationId xmlns:p14="http://schemas.microsoft.com/office/powerpoint/2010/main" val="4219956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6BB377-C38C-42BB-99DE-6B85224D384F}"/>
              </a:ext>
            </a:extLst>
          </p:cNvPr>
          <p:cNvSpPr>
            <a:spLocks noGrp="1"/>
          </p:cNvSpPr>
          <p:nvPr>
            <p:ph type="title"/>
          </p:nvPr>
        </p:nvSpPr>
        <p:spPr>
          <a:xfrm>
            <a:off x="5148383" y="1295400"/>
            <a:ext cx="7043617" cy="753533"/>
          </a:xfrm>
        </p:spPr>
        <p:txBody>
          <a:bodyPr/>
          <a:lstStyle/>
          <a:p>
            <a:r>
              <a:rPr lang="it-IT" dirty="0"/>
              <a:t>PROGRAMMA RIABILITATIVO</a:t>
            </a:r>
          </a:p>
        </p:txBody>
      </p:sp>
      <p:sp>
        <p:nvSpPr>
          <p:cNvPr id="4" name="Segnaposto contenuto 3">
            <a:extLst>
              <a:ext uri="{FF2B5EF4-FFF2-40B4-BE49-F238E27FC236}">
                <a16:creationId xmlns:a16="http://schemas.microsoft.com/office/drawing/2014/main" id="{54F8BEC4-2CDA-4D44-BEA9-4861B0D9E338}"/>
              </a:ext>
            </a:extLst>
          </p:cNvPr>
          <p:cNvSpPr>
            <a:spLocks noGrp="1"/>
          </p:cNvSpPr>
          <p:nvPr>
            <p:ph idx="11"/>
          </p:nvPr>
        </p:nvSpPr>
        <p:spPr>
          <a:xfrm>
            <a:off x="4009208" y="2345268"/>
            <a:ext cx="7276859" cy="2116665"/>
          </a:xfrm>
        </p:spPr>
        <p:txBody>
          <a:bodyPr>
            <a:normAutofit/>
          </a:bodyPr>
          <a:lstStyle/>
          <a:p>
            <a:pPr algn="just"/>
            <a:r>
              <a:rPr lang="it-IT" dirty="0"/>
              <a:t>Il </a:t>
            </a:r>
            <a:r>
              <a:rPr lang="it-IT" b="1" dirty="0"/>
              <a:t>programma riabilitativo</a:t>
            </a:r>
            <a:r>
              <a:rPr lang="it-IT" dirty="0"/>
              <a:t> è la </a:t>
            </a:r>
            <a:r>
              <a:rPr lang="it-IT" b="1" dirty="0"/>
              <a:t>traduzione operativa</a:t>
            </a:r>
            <a:r>
              <a:rPr lang="it-IT" dirty="0"/>
              <a:t> del PRI: specifica gli </a:t>
            </a:r>
            <a:r>
              <a:rPr lang="it-IT" b="1" dirty="0"/>
              <a:t>interventi pratici</a:t>
            </a:r>
            <a:r>
              <a:rPr lang="it-IT" dirty="0"/>
              <a:t>, le </a:t>
            </a:r>
            <a:r>
              <a:rPr lang="it-IT" b="1" dirty="0"/>
              <a:t>tecniche</a:t>
            </a:r>
            <a:r>
              <a:rPr lang="it-IT" dirty="0"/>
              <a:t>, la </a:t>
            </a:r>
            <a:r>
              <a:rPr lang="it-IT" b="1" dirty="0"/>
              <a:t>frequenza</a:t>
            </a:r>
            <a:r>
              <a:rPr lang="it-IT" dirty="0"/>
              <a:t> e i </a:t>
            </a:r>
            <a:r>
              <a:rPr lang="it-IT" b="1" dirty="0"/>
              <a:t>professionisti coinvolti</a:t>
            </a:r>
            <a:r>
              <a:rPr lang="it-IT" dirty="0"/>
              <a:t>.</a:t>
            </a:r>
          </a:p>
        </p:txBody>
      </p:sp>
    </p:spTree>
    <p:extLst>
      <p:ext uri="{BB962C8B-B14F-4D97-AF65-F5344CB8AC3E}">
        <p14:creationId xmlns:p14="http://schemas.microsoft.com/office/powerpoint/2010/main" val="1390854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B70BF9-9923-4AA0-A220-B94F381D43AC}"/>
              </a:ext>
            </a:extLst>
          </p:cNvPr>
          <p:cNvSpPr>
            <a:spLocks noGrp="1"/>
          </p:cNvSpPr>
          <p:nvPr>
            <p:ph type="title"/>
          </p:nvPr>
        </p:nvSpPr>
        <p:spPr>
          <a:xfrm>
            <a:off x="4364809" y="541868"/>
            <a:ext cx="7043617" cy="821265"/>
          </a:xfrm>
        </p:spPr>
        <p:txBody>
          <a:bodyPr/>
          <a:lstStyle/>
          <a:p>
            <a:r>
              <a:rPr lang="it-IT" dirty="0"/>
              <a:t>🗓️ </a:t>
            </a:r>
            <a:r>
              <a:rPr lang="it-IT" b="1" dirty="0"/>
              <a:t> Interventi Previsti</a:t>
            </a:r>
            <a:endParaRPr lang="it-IT" dirty="0"/>
          </a:p>
        </p:txBody>
      </p:sp>
      <p:sp>
        <p:nvSpPr>
          <p:cNvPr id="5" name="Rectangle 1">
            <a:extLst>
              <a:ext uri="{FF2B5EF4-FFF2-40B4-BE49-F238E27FC236}">
                <a16:creationId xmlns:a16="http://schemas.microsoft.com/office/drawing/2014/main" id="{F55CDDC2-3D68-43C7-94BF-24149D171E34}"/>
              </a:ext>
            </a:extLst>
          </p:cNvPr>
          <p:cNvSpPr>
            <a:spLocks noGrp="1" noChangeArrowheads="1"/>
          </p:cNvSpPr>
          <p:nvPr>
            <p:ph idx="11"/>
          </p:nvPr>
        </p:nvSpPr>
        <p:spPr bwMode="auto">
          <a:xfrm>
            <a:off x="4470400" y="5908713"/>
            <a:ext cx="660717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1" i="0" u="none" strike="noStrike" cap="none" normalizeH="0" baseline="0" dirty="0">
                <a:ln>
                  <a:noFill/>
                </a:ln>
                <a:solidFill>
                  <a:schemeClr val="tx1"/>
                </a:solidFill>
                <a:effectLst/>
                <a:latin typeface="Arial" panose="020B0604020202020204" pitchFamily="34" charset="0"/>
              </a:rPr>
              <a:t>Funzione:</a:t>
            </a:r>
            <a:r>
              <a:rPr kumimoji="0" lang="it-IT" altLang="it-IT" sz="1800" b="0" i="0" u="none" strike="noStrike" cap="none" normalizeH="0" baseline="0" dirty="0">
                <a:ln>
                  <a:noFill/>
                </a:ln>
                <a:solidFill>
                  <a:schemeClr val="tx1"/>
                </a:solidFill>
                <a:effectLst/>
                <a:latin typeface="Arial" panose="020B0604020202020204" pitchFamily="34" charset="0"/>
              </a:rPr>
              <a:t> realizzazione concreta del progetto.</a:t>
            </a:r>
          </a:p>
        </p:txBody>
      </p:sp>
      <p:graphicFrame>
        <p:nvGraphicFramePr>
          <p:cNvPr id="7" name="Tabella 6">
            <a:extLst>
              <a:ext uri="{FF2B5EF4-FFF2-40B4-BE49-F238E27FC236}">
                <a16:creationId xmlns:a16="http://schemas.microsoft.com/office/drawing/2014/main" id="{2B5FEDDD-E1B9-44AF-BAAB-F6BC0A4E13A1}"/>
              </a:ext>
            </a:extLst>
          </p:cNvPr>
          <p:cNvGraphicFramePr>
            <a:graphicFrameLocks noGrp="1"/>
          </p:cNvGraphicFramePr>
          <p:nvPr/>
        </p:nvGraphicFramePr>
        <p:xfrm>
          <a:off x="3547533" y="1447802"/>
          <a:ext cx="8280400" cy="4094698"/>
        </p:xfrm>
        <a:graphic>
          <a:graphicData uri="http://schemas.openxmlformats.org/drawingml/2006/table">
            <a:tbl>
              <a:tblPr/>
              <a:tblGrid>
                <a:gridCol w="2070100">
                  <a:extLst>
                    <a:ext uri="{9D8B030D-6E8A-4147-A177-3AD203B41FA5}">
                      <a16:colId xmlns:a16="http://schemas.microsoft.com/office/drawing/2014/main" val="3670980277"/>
                    </a:ext>
                  </a:extLst>
                </a:gridCol>
                <a:gridCol w="2070100">
                  <a:extLst>
                    <a:ext uri="{9D8B030D-6E8A-4147-A177-3AD203B41FA5}">
                      <a16:colId xmlns:a16="http://schemas.microsoft.com/office/drawing/2014/main" val="4025120079"/>
                    </a:ext>
                  </a:extLst>
                </a:gridCol>
                <a:gridCol w="2070100">
                  <a:extLst>
                    <a:ext uri="{9D8B030D-6E8A-4147-A177-3AD203B41FA5}">
                      <a16:colId xmlns:a16="http://schemas.microsoft.com/office/drawing/2014/main" val="2145650655"/>
                    </a:ext>
                  </a:extLst>
                </a:gridCol>
                <a:gridCol w="2070100">
                  <a:extLst>
                    <a:ext uri="{9D8B030D-6E8A-4147-A177-3AD203B41FA5}">
                      <a16:colId xmlns:a16="http://schemas.microsoft.com/office/drawing/2014/main" val="4221024292"/>
                    </a:ext>
                  </a:extLst>
                </a:gridCol>
              </a:tblGrid>
              <a:tr h="621274">
                <a:tc>
                  <a:txBody>
                    <a:bodyPr/>
                    <a:lstStyle/>
                    <a:p>
                      <a:r>
                        <a:rPr lang="it-IT" sz="1800" b="1" dirty="0"/>
                        <a:t>Area</a:t>
                      </a:r>
                    </a:p>
                  </a:txBody>
                  <a:tcPr anchor="ctr">
                    <a:lnL>
                      <a:noFill/>
                    </a:lnL>
                    <a:lnR>
                      <a:noFill/>
                    </a:lnR>
                    <a:lnT>
                      <a:noFill/>
                    </a:lnT>
                    <a:lnB>
                      <a:noFill/>
                    </a:lnB>
                  </a:tcPr>
                </a:tc>
                <a:tc>
                  <a:txBody>
                    <a:bodyPr/>
                    <a:lstStyle/>
                    <a:p>
                      <a:r>
                        <a:rPr lang="it-IT" sz="1800" b="1" dirty="0"/>
                        <a:t>Tipo di Intervento</a:t>
                      </a:r>
                    </a:p>
                  </a:txBody>
                  <a:tcPr anchor="ctr">
                    <a:lnL>
                      <a:noFill/>
                    </a:lnL>
                    <a:lnR>
                      <a:noFill/>
                    </a:lnR>
                    <a:lnT>
                      <a:noFill/>
                    </a:lnT>
                    <a:lnB>
                      <a:noFill/>
                    </a:lnB>
                  </a:tcPr>
                </a:tc>
                <a:tc>
                  <a:txBody>
                    <a:bodyPr/>
                    <a:lstStyle/>
                    <a:p>
                      <a:r>
                        <a:rPr lang="it-IT" sz="1800" b="1" dirty="0"/>
                        <a:t>Frequenza</a:t>
                      </a:r>
                    </a:p>
                  </a:txBody>
                  <a:tcPr anchor="ctr">
                    <a:lnL>
                      <a:noFill/>
                    </a:lnL>
                    <a:lnR>
                      <a:noFill/>
                    </a:lnR>
                    <a:lnT>
                      <a:noFill/>
                    </a:lnT>
                    <a:lnB>
                      <a:noFill/>
                    </a:lnB>
                  </a:tcPr>
                </a:tc>
                <a:tc>
                  <a:txBody>
                    <a:bodyPr/>
                    <a:lstStyle/>
                    <a:p>
                      <a:r>
                        <a:rPr lang="it-IT" sz="1800" b="1" dirty="0"/>
                        <a:t>Operatore Responsabile</a:t>
                      </a:r>
                    </a:p>
                  </a:txBody>
                  <a:tcPr anchor="ctr">
                    <a:lnL>
                      <a:noFill/>
                    </a:lnL>
                    <a:lnR>
                      <a:noFill/>
                    </a:lnR>
                    <a:lnT>
                      <a:noFill/>
                    </a:lnT>
                    <a:lnB>
                      <a:noFill/>
                    </a:lnB>
                  </a:tcPr>
                </a:tc>
                <a:extLst>
                  <a:ext uri="{0D108BD9-81ED-4DB2-BD59-A6C34878D82A}">
                    <a16:rowId xmlns:a16="http://schemas.microsoft.com/office/drawing/2014/main" val="3261730120"/>
                  </a:ext>
                </a:extLst>
              </a:tr>
              <a:tr h="1087229">
                <a:tc>
                  <a:txBody>
                    <a:bodyPr/>
                    <a:lstStyle/>
                    <a:p>
                      <a:r>
                        <a:rPr lang="it-IT" sz="1800"/>
                        <a:t>Fisioterapia</a:t>
                      </a:r>
                    </a:p>
                  </a:txBody>
                  <a:tcPr anchor="ctr">
                    <a:lnL>
                      <a:noFill/>
                    </a:lnL>
                    <a:lnR>
                      <a:noFill/>
                    </a:lnR>
                    <a:lnT>
                      <a:noFill/>
                    </a:lnT>
                    <a:lnB>
                      <a:noFill/>
                    </a:lnB>
                  </a:tcPr>
                </a:tc>
                <a:tc>
                  <a:txBody>
                    <a:bodyPr/>
                    <a:lstStyle/>
                    <a:p>
                      <a:r>
                        <a:rPr lang="it-IT" sz="1800"/>
                        <a:t>Esercizi di rinforzo e mobilizzazione</a:t>
                      </a:r>
                    </a:p>
                  </a:txBody>
                  <a:tcPr anchor="ctr">
                    <a:lnL>
                      <a:noFill/>
                    </a:lnL>
                    <a:lnR>
                      <a:noFill/>
                    </a:lnR>
                    <a:lnT>
                      <a:noFill/>
                    </a:lnT>
                    <a:lnB>
                      <a:noFill/>
                    </a:lnB>
                  </a:tcPr>
                </a:tc>
                <a:tc>
                  <a:txBody>
                    <a:bodyPr/>
                    <a:lstStyle/>
                    <a:p>
                      <a:r>
                        <a:rPr lang="it-IT" sz="1800" dirty="0"/>
                        <a:t>5 sedute/settimana</a:t>
                      </a:r>
                    </a:p>
                  </a:txBody>
                  <a:tcPr anchor="ctr">
                    <a:lnL>
                      <a:noFill/>
                    </a:lnL>
                    <a:lnR>
                      <a:noFill/>
                    </a:lnR>
                    <a:lnT>
                      <a:noFill/>
                    </a:lnT>
                    <a:lnB>
                      <a:noFill/>
                    </a:lnB>
                  </a:tcPr>
                </a:tc>
                <a:tc>
                  <a:txBody>
                    <a:bodyPr/>
                    <a:lstStyle/>
                    <a:p>
                      <a:r>
                        <a:rPr lang="it-IT" sz="1800"/>
                        <a:t>Fisioterapista</a:t>
                      </a:r>
                    </a:p>
                  </a:txBody>
                  <a:tcPr anchor="ctr">
                    <a:lnL>
                      <a:noFill/>
                    </a:lnL>
                    <a:lnR>
                      <a:noFill/>
                    </a:lnR>
                    <a:lnT>
                      <a:noFill/>
                    </a:lnT>
                    <a:lnB>
                      <a:noFill/>
                    </a:lnB>
                  </a:tcPr>
                </a:tc>
                <a:extLst>
                  <a:ext uri="{0D108BD9-81ED-4DB2-BD59-A6C34878D82A}">
                    <a16:rowId xmlns:a16="http://schemas.microsoft.com/office/drawing/2014/main" val="4247592165"/>
                  </a:ext>
                </a:extLst>
              </a:tr>
              <a:tr h="621274">
                <a:tc>
                  <a:txBody>
                    <a:bodyPr/>
                    <a:lstStyle/>
                    <a:p>
                      <a:r>
                        <a:rPr lang="it-IT" sz="1800"/>
                        <a:t>Logopedia</a:t>
                      </a:r>
                    </a:p>
                  </a:txBody>
                  <a:tcPr anchor="ctr">
                    <a:lnL>
                      <a:noFill/>
                    </a:lnL>
                    <a:lnR>
                      <a:noFill/>
                    </a:lnR>
                    <a:lnT>
                      <a:noFill/>
                    </a:lnT>
                    <a:lnB>
                      <a:noFill/>
                    </a:lnB>
                  </a:tcPr>
                </a:tc>
                <a:tc>
                  <a:txBody>
                    <a:bodyPr/>
                    <a:lstStyle/>
                    <a:p>
                      <a:r>
                        <a:rPr lang="it-IT" sz="1800" dirty="0"/>
                        <a:t>Terapia </a:t>
                      </a:r>
                      <a:r>
                        <a:rPr lang="it-IT" sz="1800" dirty="0" err="1"/>
                        <a:t>miofunzionale</a:t>
                      </a:r>
                      <a:endParaRPr lang="it-IT" sz="1800" dirty="0"/>
                    </a:p>
                  </a:txBody>
                  <a:tcPr anchor="ctr">
                    <a:lnL>
                      <a:noFill/>
                    </a:lnL>
                    <a:lnR>
                      <a:noFill/>
                    </a:lnR>
                    <a:lnT>
                      <a:noFill/>
                    </a:lnT>
                    <a:lnB>
                      <a:noFill/>
                    </a:lnB>
                  </a:tcPr>
                </a:tc>
                <a:tc>
                  <a:txBody>
                    <a:bodyPr/>
                    <a:lstStyle/>
                    <a:p>
                      <a:r>
                        <a:rPr lang="it-IT" sz="1800" dirty="0"/>
                        <a:t>3 sedute/settimana</a:t>
                      </a:r>
                    </a:p>
                  </a:txBody>
                  <a:tcPr anchor="ctr">
                    <a:lnL>
                      <a:noFill/>
                    </a:lnL>
                    <a:lnR>
                      <a:noFill/>
                    </a:lnR>
                    <a:lnT>
                      <a:noFill/>
                    </a:lnT>
                    <a:lnB>
                      <a:noFill/>
                    </a:lnB>
                  </a:tcPr>
                </a:tc>
                <a:tc>
                  <a:txBody>
                    <a:bodyPr/>
                    <a:lstStyle/>
                    <a:p>
                      <a:r>
                        <a:rPr lang="it-IT" sz="1800"/>
                        <a:t>Logopedista</a:t>
                      </a:r>
                    </a:p>
                  </a:txBody>
                  <a:tcPr anchor="ctr">
                    <a:lnL>
                      <a:noFill/>
                    </a:lnL>
                    <a:lnR>
                      <a:noFill/>
                    </a:lnR>
                    <a:lnT>
                      <a:noFill/>
                    </a:lnT>
                    <a:lnB>
                      <a:noFill/>
                    </a:lnB>
                  </a:tcPr>
                </a:tc>
                <a:extLst>
                  <a:ext uri="{0D108BD9-81ED-4DB2-BD59-A6C34878D82A}">
                    <a16:rowId xmlns:a16="http://schemas.microsoft.com/office/drawing/2014/main" val="2689425669"/>
                  </a:ext>
                </a:extLst>
              </a:tr>
              <a:tr h="1087229">
                <a:tc>
                  <a:txBody>
                    <a:bodyPr/>
                    <a:lstStyle/>
                    <a:p>
                      <a:r>
                        <a:rPr lang="it-IT" sz="1800"/>
                        <a:t>Terapia Occupazionale</a:t>
                      </a:r>
                    </a:p>
                  </a:txBody>
                  <a:tcPr anchor="ctr">
                    <a:lnL>
                      <a:noFill/>
                    </a:lnL>
                    <a:lnR>
                      <a:noFill/>
                    </a:lnR>
                    <a:lnT>
                      <a:noFill/>
                    </a:lnT>
                    <a:lnB>
                      <a:noFill/>
                    </a:lnB>
                  </a:tcPr>
                </a:tc>
                <a:tc>
                  <a:txBody>
                    <a:bodyPr/>
                    <a:lstStyle/>
                    <a:p>
                      <a:r>
                        <a:rPr lang="it-IT" sz="1800"/>
                        <a:t>Training ADL</a:t>
                      </a:r>
                    </a:p>
                  </a:txBody>
                  <a:tcPr anchor="ctr">
                    <a:lnL>
                      <a:noFill/>
                    </a:lnL>
                    <a:lnR>
                      <a:noFill/>
                    </a:lnR>
                    <a:lnT>
                      <a:noFill/>
                    </a:lnT>
                    <a:lnB>
                      <a:noFill/>
                    </a:lnB>
                  </a:tcPr>
                </a:tc>
                <a:tc>
                  <a:txBody>
                    <a:bodyPr/>
                    <a:lstStyle/>
                    <a:p>
                      <a:r>
                        <a:rPr lang="it-IT" sz="1800"/>
                        <a:t>2 sedute/settimana</a:t>
                      </a:r>
                    </a:p>
                  </a:txBody>
                  <a:tcPr anchor="ctr">
                    <a:lnL>
                      <a:noFill/>
                    </a:lnL>
                    <a:lnR>
                      <a:noFill/>
                    </a:lnR>
                    <a:lnT>
                      <a:noFill/>
                    </a:lnT>
                    <a:lnB>
                      <a:noFill/>
                    </a:lnB>
                  </a:tcPr>
                </a:tc>
                <a:tc>
                  <a:txBody>
                    <a:bodyPr/>
                    <a:lstStyle/>
                    <a:p>
                      <a:r>
                        <a:rPr lang="it-IT" sz="1800"/>
                        <a:t>Terapista Occupazionale</a:t>
                      </a:r>
                    </a:p>
                  </a:txBody>
                  <a:tcPr anchor="ctr">
                    <a:lnL>
                      <a:noFill/>
                    </a:lnL>
                    <a:lnR>
                      <a:noFill/>
                    </a:lnR>
                    <a:lnT>
                      <a:noFill/>
                    </a:lnT>
                    <a:lnB>
                      <a:noFill/>
                    </a:lnB>
                  </a:tcPr>
                </a:tc>
                <a:extLst>
                  <a:ext uri="{0D108BD9-81ED-4DB2-BD59-A6C34878D82A}">
                    <a16:rowId xmlns:a16="http://schemas.microsoft.com/office/drawing/2014/main" val="1224260493"/>
                  </a:ext>
                </a:extLst>
              </a:tr>
              <a:tr h="621274">
                <a:tc>
                  <a:txBody>
                    <a:bodyPr/>
                    <a:lstStyle/>
                    <a:p>
                      <a:r>
                        <a:rPr lang="it-IT" sz="1800"/>
                        <a:t>Supporto Psicologico</a:t>
                      </a:r>
                    </a:p>
                  </a:txBody>
                  <a:tcPr anchor="ctr">
                    <a:lnL>
                      <a:noFill/>
                    </a:lnL>
                    <a:lnR>
                      <a:noFill/>
                    </a:lnR>
                    <a:lnT>
                      <a:noFill/>
                    </a:lnT>
                    <a:lnB>
                      <a:noFill/>
                    </a:lnB>
                  </a:tcPr>
                </a:tc>
                <a:tc>
                  <a:txBody>
                    <a:bodyPr/>
                    <a:lstStyle/>
                    <a:p>
                      <a:r>
                        <a:rPr lang="it-IT" sz="1800" dirty="0"/>
                        <a:t>Colloqui motivazionali</a:t>
                      </a:r>
                    </a:p>
                  </a:txBody>
                  <a:tcPr anchor="ctr">
                    <a:lnL>
                      <a:noFill/>
                    </a:lnL>
                    <a:lnR>
                      <a:noFill/>
                    </a:lnR>
                    <a:lnT>
                      <a:noFill/>
                    </a:lnT>
                    <a:lnB>
                      <a:noFill/>
                    </a:lnB>
                  </a:tcPr>
                </a:tc>
                <a:tc>
                  <a:txBody>
                    <a:bodyPr/>
                    <a:lstStyle/>
                    <a:p>
                      <a:r>
                        <a:rPr lang="it-IT" sz="1800"/>
                        <a:t>1 seduta/settimana</a:t>
                      </a:r>
                    </a:p>
                  </a:txBody>
                  <a:tcPr anchor="ctr">
                    <a:lnL>
                      <a:noFill/>
                    </a:lnL>
                    <a:lnR>
                      <a:noFill/>
                    </a:lnR>
                    <a:lnT>
                      <a:noFill/>
                    </a:lnT>
                    <a:lnB>
                      <a:noFill/>
                    </a:lnB>
                  </a:tcPr>
                </a:tc>
                <a:tc>
                  <a:txBody>
                    <a:bodyPr/>
                    <a:lstStyle/>
                    <a:p>
                      <a:r>
                        <a:rPr lang="it-IT" sz="1800" dirty="0"/>
                        <a:t>Psicologo</a:t>
                      </a:r>
                    </a:p>
                  </a:txBody>
                  <a:tcPr anchor="ctr">
                    <a:lnL>
                      <a:noFill/>
                    </a:lnL>
                    <a:lnR>
                      <a:noFill/>
                    </a:lnR>
                    <a:lnT>
                      <a:noFill/>
                    </a:lnT>
                    <a:lnB>
                      <a:noFill/>
                    </a:lnB>
                  </a:tcPr>
                </a:tc>
                <a:extLst>
                  <a:ext uri="{0D108BD9-81ED-4DB2-BD59-A6C34878D82A}">
                    <a16:rowId xmlns:a16="http://schemas.microsoft.com/office/drawing/2014/main" val="2781140011"/>
                  </a:ext>
                </a:extLst>
              </a:tr>
            </a:tbl>
          </a:graphicData>
        </a:graphic>
      </p:graphicFrame>
    </p:spTree>
    <p:extLst>
      <p:ext uri="{BB962C8B-B14F-4D97-AF65-F5344CB8AC3E}">
        <p14:creationId xmlns:p14="http://schemas.microsoft.com/office/powerpoint/2010/main" val="9535019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3760FB-C519-46A2-9272-0CAC9D799CAF}"/>
              </a:ext>
            </a:extLst>
          </p:cNvPr>
          <p:cNvSpPr>
            <a:spLocks noGrp="1"/>
          </p:cNvSpPr>
          <p:nvPr>
            <p:ph type="title"/>
          </p:nvPr>
        </p:nvSpPr>
        <p:spPr>
          <a:xfrm>
            <a:off x="4364809" y="457200"/>
            <a:ext cx="7043617" cy="1083733"/>
          </a:xfrm>
        </p:spPr>
        <p:txBody>
          <a:bodyPr/>
          <a:lstStyle/>
          <a:p>
            <a:r>
              <a:rPr lang="it-IT" b="1" dirty="0"/>
              <a:t>🧪  Metodologie e Tecniche</a:t>
            </a:r>
            <a:br>
              <a:rPr lang="it-IT" b="1" dirty="0"/>
            </a:br>
            <a:endParaRPr lang="it-IT" dirty="0"/>
          </a:p>
        </p:txBody>
      </p:sp>
      <p:sp>
        <p:nvSpPr>
          <p:cNvPr id="5" name="Rectangle 1">
            <a:extLst>
              <a:ext uri="{FF2B5EF4-FFF2-40B4-BE49-F238E27FC236}">
                <a16:creationId xmlns:a16="http://schemas.microsoft.com/office/drawing/2014/main" id="{12B70EFB-9AD0-460B-84AE-8E3806249068}"/>
              </a:ext>
            </a:extLst>
          </p:cNvPr>
          <p:cNvSpPr>
            <a:spLocks noGrp="1" noChangeArrowheads="1"/>
          </p:cNvSpPr>
          <p:nvPr>
            <p:ph idx="11"/>
          </p:nvPr>
        </p:nvSpPr>
        <p:spPr bwMode="auto">
          <a:xfrm>
            <a:off x="4364038" y="2380021"/>
            <a:ext cx="6942926"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it-IT" altLang="it-IT" sz="1800" b="0" i="0" u="none" strike="noStrike" cap="none" normalizeH="0" baseline="0" dirty="0">
                <a:ln>
                  <a:noFill/>
                </a:ln>
                <a:solidFill>
                  <a:schemeClr val="tx1"/>
                </a:solidFill>
                <a:effectLst/>
                <a:latin typeface="Arial" panose="020B0604020202020204" pitchFamily="34" charset="0"/>
              </a:rPr>
              <a:t>Approccio </a:t>
            </a:r>
            <a:r>
              <a:rPr kumimoji="0" lang="it-IT" altLang="it-IT" sz="1800" b="0" i="0" u="none" strike="noStrike" cap="none" normalizeH="0" baseline="0" dirty="0" err="1">
                <a:ln>
                  <a:noFill/>
                </a:ln>
                <a:solidFill>
                  <a:schemeClr val="tx1"/>
                </a:solidFill>
                <a:effectLst/>
                <a:latin typeface="Arial" panose="020B0604020202020204" pitchFamily="34" charset="0"/>
              </a:rPr>
              <a:t>Bobath</a:t>
            </a:r>
            <a:r>
              <a:rPr kumimoji="0" lang="it-IT" altLang="it-IT" sz="1800" b="0" i="0" u="none" strike="noStrike" cap="none" normalizeH="0" baseline="0" dirty="0">
                <a:ln>
                  <a:noFill/>
                </a:ln>
                <a:solidFill>
                  <a:schemeClr val="tx1"/>
                </a:solidFill>
                <a:effectLst/>
                <a:latin typeface="Arial" panose="020B0604020202020204" pitchFamily="34" charset="0"/>
              </a:rPr>
              <a:t>, </a:t>
            </a:r>
            <a:r>
              <a:rPr kumimoji="0" lang="it-IT" altLang="it-IT" sz="1800" b="0" i="0" u="none" strike="noStrike" cap="none" normalizeH="0" baseline="0" dirty="0" err="1">
                <a:ln>
                  <a:noFill/>
                </a:ln>
                <a:solidFill>
                  <a:schemeClr val="tx1"/>
                </a:solidFill>
                <a:effectLst/>
                <a:latin typeface="Arial" panose="020B0604020202020204" pitchFamily="34" charset="0"/>
              </a:rPr>
              <a:t>Kabat</a:t>
            </a:r>
            <a:r>
              <a:rPr kumimoji="0" lang="it-IT" altLang="it-IT" sz="1800" b="0" i="0" u="none" strike="noStrike" cap="none" normalizeH="0" baseline="0" dirty="0">
                <a:ln>
                  <a:noFill/>
                </a:ln>
                <a:solidFill>
                  <a:schemeClr val="tx1"/>
                </a:solidFill>
                <a:effectLst/>
                <a:latin typeface="Arial" panose="020B0604020202020204" pitchFamily="34" charset="0"/>
              </a:rPr>
              <a:t>, Perfetti (neuro)</a:t>
            </a:r>
          </a:p>
          <a:p>
            <a:pPr marL="0" marR="0" lvl="0" indent="0" algn="l" defTabSz="914400" rtl="0" eaLnBrk="0" fontAlgn="base" latinLnBrk="0" hangingPunct="0">
              <a:lnSpc>
                <a:spcPct val="100000"/>
              </a:lnSpc>
              <a:spcBef>
                <a:spcPct val="0"/>
              </a:spcBef>
              <a:spcAft>
                <a:spcPct val="0"/>
              </a:spcAft>
              <a:buClrTx/>
              <a:buSzTx/>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it-IT" altLang="it-IT" sz="1800" b="0" i="0" u="none" strike="noStrike" cap="none" normalizeH="0" baseline="0" dirty="0">
                <a:ln>
                  <a:noFill/>
                </a:ln>
                <a:solidFill>
                  <a:schemeClr val="tx1"/>
                </a:solidFill>
                <a:effectLst/>
                <a:latin typeface="Arial" panose="020B0604020202020204" pitchFamily="34" charset="0"/>
              </a:rPr>
              <a:t>Training graduale delle autonomie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it-IT" altLang="it-IT" sz="1800" b="0" i="0" u="none" strike="noStrike" cap="none" normalizeH="0" baseline="0" dirty="0">
                <a:ln>
                  <a:noFill/>
                </a:ln>
                <a:solidFill>
                  <a:schemeClr val="tx1"/>
                </a:solidFill>
                <a:effectLst/>
                <a:latin typeface="Arial" panose="020B0604020202020204" pitchFamily="34" charset="0"/>
              </a:rPr>
              <a:t>Terapie assistite (robotica, </a:t>
            </a:r>
            <a:r>
              <a:rPr kumimoji="0" lang="it-IT" altLang="it-IT" sz="1800" b="0" i="0" u="none" strike="noStrike" cap="none" normalizeH="0" baseline="0" dirty="0" err="1">
                <a:ln>
                  <a:noFill/>
                </a:ln>
                <a:solidFill>
                  <a:schemeClr val="tx1"/>
                </a:solidFill>
                <a:effectLst/>
                <a:latin typeface="Arial" panose="020B0604020202020204" pitchFamily="34" charset="0"/>
              </a:rPr>
              <a:t>idrokinesiterapia</a:t>
            </a:r>
            <a:r>
              <a:rPr kumimoji="0" lang="it-IT" altLang="it-IT" sz="1800" b="0" i="0" u="none" strike="noStrike" cap="none" normalizeH="0" baseline="0" dirty="0">
                <a:ln>
                  <a:noFill/>
                </a:ln>
                <a:solidFill>
                  <a:schemeClr val="tx1"/>
                </a:solidFill>
                <a:effectLst/>
                <a:latin typeface="Arial" panose="020B0604020202020204" pitchFamily="34" charset="0"/>
              </a:rPr>
              <a:t>)</a:t>
            </a:r>
            <a:endParaRPr lang="it-IT" altLang="it-IT" sz="1800" b="1"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it-IT" altLang="it-IT" sz="1800" b="1"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1" i="0" u="none" strike="noStrike" cap="none" normalizeH="0" baseline="0" dirty="0">
                <a:ln>
                  <a:noFill/>
                </a:ln>
                <a:solidFill>
                  <a:schemeClr val="tx1"/>
                </a:solidFill>
                <a:effectLst/>
                <a:latin typeface="Arial" panose="020B0604020202020204" pitchFamily="34" charset="0"/>
              </a:rPr>
              <a:t>Funzione:</a:t>
            </a:r>
            <a:r>
              <a:rPr kumimoji="0" lang="it-IT" altLang="it-IT" sz="1800" b="0" i="0" u="none" strike="noStrike" cap="none" normalizeH="0" baseline="0" dirty="0">
                <a:ln>
                  <a:noFill/>
                </a:ln>
                <a:solidFill>
                  <a:schemeClr val="tx1"/>
                </a:solidFill>
                <a:effectLst/>
                <a:latin typeface="Arial" panose="020B0604020202020204" pitchFamily="34" charset="0"/>
              </a:rPr>
              <a:t> definire come lavorare su ogni funzione compromessa.</a:t>
            </a:r>
          </a:p>
        </p:txBody>
      </p:sp>
    </p:spTree>
    <p:extLst>
      <p:ext uri="{BB962C8B-B14F-4D97-AF65-F5344CB8AC3E}">
        <p14:creationId xmlns:p14="http://schemas.microsoft.com/office/powerpoint/2010/main" val="16007572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7EF207-1133-4964-BDDA-B4EAAF1ECA58}"/>
              </a:ext>
            </a:extLst>
          </p:cNvPr>
          <p:cNvSpPr>
            <a:spLocks noGrp="1"/>
          </p:cNvSpPr>
          <p:nvPr>
            <p:ph type="title"/>
          </p:nvPr>
        </p:nvSpPr>
        <p:spPr>
          <a:xfrm>
            <a:off x="4364809" y="457200"/>
            <a:ext cx="7043617" cy="745067"/>
          </a:xfrm>
        </p:spPr>
        <p:txBody>
          <a:bodyPr/>
          <a:lstStyle/>
          <a:p>
            <a:r>
              <a:rPr lang="it-IT" dirty="0"/>
              <a:t>🔄 </a:t>
            </a:r>
            <a:r>
              <a:rPr lang="it-IT" b="1" dirty="0"/>
              <a:t> Adattabilità e Flessibilità</a:t>
            </a:r>
            <a:endParaRPr lang="it-IT" dirty="0"/>
          </a:p>
        </p:txBody>
      </p:sp>
      <p:sp>
        <p:nvSpPr>
          <p:cNvPr id="5" name="Rectangle 1">
            <a:extLst>
              <a:ext uri="{FF2B5EF4-FFF2-40B4-BE49-F238E27FC236}">
                <a16:creationId xmlns:a16="http://schemas.microsoft.com/office/drawing/2014/main" id="{B08EFB9E-0F31-4F3A-B0A7-9D48D6A014BE}"/>
              </a:ext>
            </a:extLst>
          </p:cNvPr>
          <p:cNvSpPr>
            <a:spLocks noGrp="1" noChangeArrowheads="1"/>
          </p:cNvSpPr>
          <p:nvPr>
            <p:ph idx="11"/>
          </p:nvPr>
        </p:nvSpPr>
        <p:spPr bwMode="auto">
          <a:xfrm>
            <a:off x="3742267" y="2237553"/>
            <a:ext cx="8373533"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it-IT" altLang="it-IT" sz="1800" b="0" i="0" u="none" strike="noStrike" cap="none" normalizeH="0" baseline="0" dirty="0">
                <a:ln>
                  <a:noFill/>
                </a:ln>
                <a:solidFill>
                  <a:schemeClr val="tx1"/>
                </a:solidFill>
                <a:effectLst/>
                <a:latin typeface="Arial" panose="020B0604020202020204" pitchFamily="34" charset="0"/>
              </a:rPr>
              <a:t>Il programma può essere </a:t>
            </a:r>
            <a:r>
              <a:rPr kumimoji="0" lang="it-IT" altLang="it-IT" sz="1800" b="1" i="0" u="none" strike="noStrike" cap="none" normalizeH="0" baseline="0" dirty="0">
                <a:ln>
                  <a:noFill/>
                </a:ln>
                <a:solidFill>
                  <a:schemeClr val="tx1"/>
                </a:solidFill>
                <a:effectLst/>
                <a:latin typeface="Arial" panose="020B0604020202020204" pitchFamily="34" charset="0"/>
              </a:rPr>
              <a:t>modificato</a:t>
            </a:r>
            <a:r>
              <a:rPr kumimoji="0" lang="it-IT" altLang="it-IT" sz="1800" b="0" i="0" u="none" strike="noStrike" cap="none" normalizeH="0" baseline="0" dirty="0">
                <a:ln>
                  <a:noFill/>
                </a:ln>
                <a:solidFill>
                  <a:schemeClr val="tx1"/>
                </a:solidFill>
                <a:effectLst/>
                <a:latin typeface="Arial" panose="020B0604020202020204" pitchFamily="34" charset="0"/>
              </a:rPr>
              <a:t> a seconda della risposta del paziente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it-IT" altLang="it-IT" sz="1800" b="0" i="0" u="none" strike="noStrike" cap="none" normalizeH="0" baseline="0" dirty="0">
                <a:ln>
                  <a:noFill/>
                </a:ln>
                <a:solidFill>
                  <a:schemeClr val="tx1"/>
                </a:solidFill>
                <a:effectLst/>
                <a:latin typeface="Arial" panose="020B0604020202020204" pitchFamily="34" charset="0"/>
              </a:rPr>
              <a:t>L’équipe rivede settimanalmente l’andamento</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it-IT" altLang="it-IT" sz="1800" b="0" i="0" u="none" strike="noStrike" cap="none" normalizeH="0" baseline="0" dirty="0">
                <a:ln>
                  <a:noFill/>
                </a:ln>
                <a:solidFill>
                  <a:schemeClr val="tx1"/>
                </a:solidFill>
                <a:effectLst/>
                <a:latin typeface="Arial" panose="020B0604020202020204" pitchFamily="34" charset="0"/>
              </a:rPr>
              <a:t>Documentazione continua su cartella riabilitativa</a:t>
            </a:r>
            <a:endParaRPr kumimoji="0" lang="it-IT" altLang="it-IT" sz="18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it-IT" altLang="it-IT" sz="1800" b="1"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it-IT" altLang="it-IT" sz="1800" b="1"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1" i="0" u="none" strike="noStrike" cap="none" normalizeH="0" baseline="0" dirty="0">
                <a:ln>
                  <a:noFill/>
                </a:ln>
                <a:solidFill>
                  <a:schemeClr val="tx1"/>
                </a:solidFill>
                <a:effectLst/>
                <a:latin typeface="Arial" panose="020B0604020202020204" pitchFamily="34" charset="0"/>
              </a:rPr>
              <a:t>Funzione:</a:t>
            </a:r>
            <a:r>
              <a:rPr kumimoji="0" lang="it-IT" altLang="it-IT" sz="1800" b="0" i="0" u="none" strike="noStrike" cap="none" normalizeH="0" baseline="0" dirty="0">
                <a:ln>
                  <a:noFill/>
                </a:ln>
                <a:solidFill>
                  <a:schemeClr val="tx1"/>
                </a:solidFill>
                <a:effectLst/>
                <a:latin typeface="Arial" panose="020B0604020202020204" pitchFamily="34" charset="0"/>
              </a:rPr>
              <a:t> rispondere in tempo reale ai bisogni del paziente.</a:t>
            </a:r>
          </a:p>
        </p:txBody>
      </p:sp>
    </p:spTree>
    <p:extLst>
      <p:ext uri="{BB962C8B-B14F-4D97-AF65-F5344CB8AC3E}">
        <p14:creationId xmlns:p14="http://schemas.microsoft.com/office/powerpoint/2010/main" val="20982977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F0DB33-4580-4C9D-ABA9-EB521E425996}"/>
              </a:ext>
            </a:extLst>
          </p:cNvPr>
          <p:cNvSpPr>
            <a:spLocks noGrp="1"/>
          </p:cNvSpPr>
          <p:nvPr>
            <p:ph type="title"/>
          </p:nvPr>
        </p:nvSpPr>
        <p:spPr>
          <a:xfrm>
            <a:off x="4364809" y="533401"/>
            <a:ext cx="7043617" cy="1422400"/>
          </a:xfrm>
        </p:spPr>
        <p:txBody>
          <a:bodyPr/>
          <a:lstStyle/>
          <a:p>
            <a:pPr algn="ctr"/>
            <a:r>
              <a:rPr lang="it-IT" b="1" dirty="0"/>
              <a:t>📝  Verifica dei Risultati a Breve Termine</a:t>
            </a:r>
            <a:br>
              <a:rPr lang="it-IT" b="1" dirty="0"/>
            </a:br>
            <a:endParaRPr lang="it-IT" dirty="0"/>
          </a:p>
        </p:txBody>
      </p:sp>
      <p:sp>
        <p:nvSpPr>
          <p:cNvPr id="3" name="Segnaposto numero diapositiva 2">
            <a:extLst>
              <a:ext uri="{FF2B5EF4-FFF2-40B4-BE49-F238E27FC236}">
                <a16:creationId xmlns:a16="http://schemas.microsoft.com/office/drawing/2014/main" id="{EF262278-B985-4DC4-937D-3E106B9AABE0}"/>
              </a:ext>
            </a:extLst>
          </p:cNvPr>
          <p:cNvSpPr>
            <a:spLocks noGrp="1"/>
          </p:cNvSpPr>
          <p:nvPr>
            <p:ph type="sldNum" sz="quarter" idx="10"/>
          </p:nvPr>
        </p:nvSpPr>
        <p:spPr/>
        <p:txBody>
          <a:bodyPr/>
          <a:lstStyle/>
          <a:p>
            <a:pPr rtl="0"/>
            <a:fld id="{48F63A3B-78C7-47BE-AE5E-E10140E04643}" type="slidenum">
              <a:rPr lang="it-IT" smtClean="0"/>
              <a:pPr rtl="0"/>
              <a:t>19</a:t>
            </a:fld>
            <a:endParaRPr lang="it-IT" dirty="0"/>
          </a:p>
        </p:txBody>
      </p:sp>
      <p:sp>
        <p:nvSpPr>
          <p:cNvPr id="5" name="Rectangle 1">
            <a:extLst>
              <a:ext uri="{FF2B5EF4-FFF2-40B4-BE49-F238E27FC236}">
                <a16:creationId xmlns:a16="http://schemas.microsoft.com/office/drawing/2014/main" id="{2B80238F-D808-4F53-BA78-975C843560C6}"/>
              </a:ext>
            </a:extLst>
          </p:cNvPr>
          <p:cNvSpPr>
            <a:spLocks noGrp="1" noChangeArrowheads="1"/>
          </p:cNvSpPr>
          <p:nvPr>
            <p:ph idx="11"/>
          </p:nvPr>
        </p:nvSpPr>
        <p:spPr bwMode="auto">
          <a:xfrm>
            <a:off x="3554084" y="2231807"/>
            <a:ext cx="8376248"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it-IT" altLang="it-IT" sz="1800" b="0" i="0" u="none" strike="noStrike" cap="none" normalizeH="0" baseline="0" dirty="0">
                <a:ln>
                  <a:noFill/>
                </a:ln>
                <a:solidFill>
                  <a:schemeClr val="tx1"/>
                </a:solidFill>
                <a:effectLst/>
                <a:latin typeface="Arial" panose="020B0604020202020204" pitchFamily="34" charset="0"/>
              </a:rPr>
              <a:t>Ogni intervento deve avere un micro-obiettivo</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it-IT" altLang="it-IT" sz="1800" b="0" i="0" u="none" strike="noStrike" cap="none" normalizeH="0" baseline="0" dirty="0">
                <a:ln>
                  <a:noFill/>
                </a:ln>
                <a:solidFill>
                  <a:schemeClr val="tx1"/>
                </a:solidFill>
                <a:effectLst/>
                <a:latin typeface="Arial" panose="020B0604020202020204" pitchFamily="34" charset="0"/>
              </a:rPr>
              <a:t>Indicatori funzionali: range articolare, tempo di cammino, capacità di comunicazione, ecc.</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it-IT" altLang="it-IT" sz="1800" b="0" i="0" u="none" strike="noStrike" cap="none" normalizeH="0" baseline="0" dirty="0">
                <a:ln>
                  <a:noFill/>
                </a:ln>
                <a:solidFill>
                  <a:schemeClr val="tx1"/>
                </a:solidFill>
                <a:effectLst/>
                <a:latin typeface="Arial" panose="020B0604020202020204" pitchFamily="34" charset="0"/>
              </a:rPr>
              <a:t>Feedback del paziente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it-IT" altLang="it-IT" sz="1800" b="1"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it-IT" altLang="it-IT" sz="1800" b="1"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1" i="0" u="none" strike="noStrike" cap="none" normalizeH="0" baseline="0" dirty="0">
                <a:ln>
                  <a:noFill/>
                </a:ln>
                <a:solidFill>
                  <a:schemeClr val="tx1"/>
                </a:solidFill>
                <a:effectLst/>
                <a:latin typeface="Arial" panose="020B0604020202020204" pitchFamily="34" charset="0"/>
              </a:rPr>
              <a:t>Funzione:</a:t>
            </a:r>
            <a:r>
              <a:rPr kumimoji="0" lang="it-IT" altLang="it-IT" sz="1800" b="0" i="0" u="none" strike="noStrike" cap="none" normalizeH="0" baseline="0" dirty="0">
                <a:ln>
                  <a:noFill/>
                </a:ln>
                <a:solidFill>
                  <a:schemeClr val="tx1"/>
                </a:solidFill>
                <a:effectLst/>
                <a:latin typeface="Arial" panose="020B0604020202020204" pitchFamily="34" charset="0"/>
              </a:rPr>
              <a:t> controllare che il lavoro giornaliero sia efficace</a:t>
            </a:r>
          </a:p>
        </p:txBody>
      </p:sp>
    </p:spTree>
    <p:extLst>
      <p:ext uri="{BB962C8B-B14F-4D97-AF65-F5344CB8AC3E}">
        <p14:creationId xmlns:p14="http://schemas.microsoft.com/office/powerpoint/2010/main" val="2915556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D75BBA8B-4974-A149-1FFB-C9F6C6A9C844}"/>
              </a:ext>
            </a:extLst>
          </p:cNvPr>
          <p:cNvSpPr/>
          <p:nvPr/>
        </p:nvSpPr>
        <p:spPr>
          <a:xfrm>
            <a:off x="317500" y="558800"/>
            <a:ext cx="736600" cy="1531357"/>
          </a:xfrm>
          <a:prstGeom prst="rect">
            <a:avLst/>
          </a:prstGeom>
          <a:solidFill>
            <a:schemeClr val="bg1"/>
          </a:solidFill>
          <a:ln>
            <a:solidFill>
              <a:srgbClr val="FDFBF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13021072-4A77-DB4D-DF41-58EADB7DA94E}"/>
              </a:ext>
            </a:extLst>
          </p:cNvPr>
          <p:cNvSpPr>
            <a:spLocks noGrp="1"/>
          </p:cNvSpPr>
          <p:nvPr>
            <p:ph type="title"/>
          </p:nvPr>
        </p:nvSpPr>
        <p:spPr>
          <a:xfrm>
            <a:off x="317500" y="203834"/>
            <a:ext cx="6583680" cy="1531357"/>
          </a:xfrm>
        </p:spPr>
        <p:txBody>
          <a:bodyPr rtlCol="0"/>
          <a:lstStyle>
            <a:defPPr>
              <a:defRPr lang="it-IT"/>
            </a:defPPr>
          </a:lstStyle>
          <a:p>
            <a:pPr rtl="0"/>
            <a:r>
              <a:rPr lang="it-IT" dirty="0"/>
              <a:t>Cosa rappresenta la valutazione multidimensionale (VDM) ?</a:t>
            </a:r>
          </a:p>
        </p:txBody>
      </p:sp>
      <p:sp>
        <p:nvSpPr>
          <p:cNvPr id="3" name="Segnaposto contenuto 2">
            <a:extLst>
              <a:ext uri="{FF2B5EF4-FFF2-40B4-BE49-F238E27FC236}">
                <a16:creationId xmlns:a16="http://schemas.microsoft.com/office/drawing/2014/main" id="{D4D22962-3C7F-E480-5C35-7F4860A098E1}"/>
              </a:ext>
            </a:extLst>
          </p:cNvPr>
          <p:cNvSpPr>
            <a:spLocks noGrp="1"/>
          </p:cNvSpPr>
          <p:nvPr>
            <p:ph idx="1"/>
          </p:nvPr>
        </p:nvSpPr>
        <p:spPr>
          <a:xfrm>
            <a:off x="422486" y="1684391"/>
            <a:ext cx="7261014" cy="3100493"/>
          </a:xfrm>
        </p:spPr>
        <p:txBody>
          <a:bodyPr rtlCol="0">
            <a:normAutofit/>
          </a:bodyPr>
          <a:lstStyle>
            <a:defPPr>
              <a:defRPr lang="it-IT"/>
            </a:defPPr>
          </a:lstStyle>
          <a:p>
            <a:pPr algn="just" rtl="0">
              <a:lnSpc>
                <a:spcPct val="100000"/>
              </a:lnSpc>
            </a:pPr>
            <a:r>
              <a:rPr lang="it-IT" dirty="0"/>
              <a:t>La VMD è lo STRUMENTO CLINICO – ASSISTENZIALE indispensabile nella </a:t>
            </a:r>
            <a:r>
              <a:rPr lang="it-IT" b="1" u="sng" dirty="0"/>
              <a:t>presa in carico globale</a:t>
            </a:r>
            <a:r>
              <a:rPr lang="it-IT" b="1" dirty="0"/>
              <a:t> </a:t>
            </a:r>
            <a:r>
              <a:rPr lang="it-IT" dirty="0"/>
              <a:t>della persona, in particolar modo </a:t>
            </a:r>
            <a:r>
              <a:rPr lang="it-IT" b="1" dirty="0"/>
              <a:t>nei percorsi riabilitativi individualizzati in regime RD1</a:t>
            </a:r>
            <a:r>
              <a:rPr lang="it-IT" dirty="0"/>
              <a:t>, ossia in ambito extra-ospedaliero, rivolto a quelle persone con disabilità complesse. Viene eseguita dall’ Unità di Valutazione del Bisogno Riabilitativo (UVBR).</a:t>
            </a:r>
          </a:p>
        </p:txBody>
      </p:sp>
      <p:sp>
        <p:nvSpPr>
          <p:cNvPr id="11" name="Rettangolo 10">
            <a:extLst>
              <a:ext uri="{FF2B5EF4-FFF2-40B4-BE49-F238E27FC236}">
                <a16:creationId xmlns:a16="http://schemas.microsoft.com/office/drawing/2014/main" id="{992D168D-DEDA-5886-AC89-C35B873D1C60}"/>
              </a:ext>
            </a:extLst>
          </p:cNvPr>
          <p:cNvSpPr/>
          <p:nvPr/>
        </p:nvSpPr>
        <p:spPr>
          <a:xfrm>
            <a:off x="317500" y="4673600"/>
            <a:ext cx="6583680" cy="1980566"/>
          </a:xfrm>
          <a:prstGeom prst="rect">
            <a:avLst/>
          </a:prstGeom>
          <a:solidFill>
            <a:srgbClr val="62A39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CasellaDiTesto 6">
            <a:extLst>
              <a:ext uri="{FF2B5EF4-FFF2-40B4-BE49-F238E27FC236}">
                <a16:creationId xmlns:a16="http://schemas.microsoft.com/office/drawing/2014/main" id="{56FC7E3F-76B0-55F3-A69B-E6EC26484A9B}"/>
              </a:ext>
            </a:extLst>
          </p:cNvPr>
          <p:cNvSpPr txBox="1"/>
          <p:nvPr/>
        </p:nvSpPr>
        <p:spPr>
          <a:xfrm>
            <a:off x="422486" y="5238936"/>
            <a:ext cx="6478694" cy="1323439"/>
          </a:xfrm>
          <a:prstGeom prst="rect">
            <a:avLst/>
          </a:prstGeom>
          <a:noFill/>
        </p:spPr>
        <p:txBody>
          <a:bodyPr wrap="square">
            <a:spAutoFit/>
          </a:bodyPr>
          <a:lstStyle/>
          <a:p>
            <a:r>
              <a:rPr lang="it-IT" sz="2000" dirty="0">
                <a:solidFill>
                  <a:schemeClr val="bg1"/>
                </a:solidFill>
              </a:rPr>
              <a:t>La </a:t>
            </a:r>
            <a:r>
              <a:rPr lang="it-IT" sz="2000" b="1" dirty="0">
                <a:solidFill>
                  <a:schemeClr val="bg1"/>
                </a:solidFill>
              </a:rPr>
              <a:t>legge 227/2021</a:t>
            </a:r>
            <a:r>
              <a:rPr lang="it-IT" sz="2000" dirty="0">
                <a:solidFill>
                  <a:schemeClr val="bg1"/>
                </a:solidFill>
              </a:rPr>
              <a:t> definisce la centralità della VMD in quanto promuove l’adozione di una progettazione individuale fondata su valutazione multidimensionale, in coerenza con i principi della Convenzione ONU</a:t>
            </a:r>
          </a:p>
        </p:txBody>
      </p:sp>
      <p:sp>
        <p:nvSpPr>
          <p:cNvPr id="10" name="CasellaDiTesto 9">
            <a:extLst>
              <a:ext uri="{FF2B5EF4-FFF2-40B4-BE49-F238E27FC236}">
                <a16:creationId xmlns:a16="http://schemas.microsoft.com/office/drawing/2014/main" id="{3B58B61C-0372-FCAB-9E21-44DAED748384}"/>
              </a:ext>
            </a:extLst>
          </p:cNvPr>
          <p:cNvSpPr txBox="1"/>
          <p:nvPr/>
        </p:nvSpPr>
        <p:spPr>
          <a:xfrm>
            <a:off x="422486" y="4767844"/>
            <a:ext cx="6102350" cy="461665"/>
          </a:xfrm>
          <a:prstGeom prst="rect">
            <a:avLst/>
          </a:prstGeom>
        </p:spPr>
        <p:txBody>
          <a:bodyPr vert="horz" lIns="91440" tIns="0" rIns="91440" bIns="0" rtlCol="0">
            <a:normAutofit/>
          </a:bodyPr>
          <a:lstStyle>
            <a:lvl1pPr indent="0" algn="just" defTabSz="914400">
              <a:lnSpc>
                <a:spcPct val="100000"/>
              </a:lnSpc>
              <a:spcBef>
                <a:spcPts val="0"/>
              </a:spcBef>
              <a:spcAft>
                <a:spcPts val="200"/>
              </a:spcAft>
              <a:buClr>
                <a:schemeClr val="accent1"/>
              </a:buClr>
              <a:buSzPct val="100000"/>
              <a:buFont typeface="Tw Cen MT" panose="020B0602020104020603" pitchFamily="34" charset="0"/>
              <a:buNone/>
              <a:defRPr lang="it-IT" sz="2400"/>
            </a:lvl1pPr>
            <a:lvl2pPr marL="347472" indent="-137160" defTabSz="914400">
              <a:lnSpc>
                <a:spcPct val="150000"/>
              </a:lnSpc>
              <a:spcBef>
                <a:spcPts val="0"/>
              </a:spcBef>
              <a:spcAft>
                <a:spcPts val="400"/>
              </a:spcAft>
              <a:buClr>
                <a:schemeClr val="accent1"/>
              </a:buClr>
              <a:buFont typeface="Wingdings 3" pitchFamily="18" charset="2"/>
              <a:buChar char=""/>
              <a:defRPr lang="it-IT" sz="2000"/>
            </a:lvl2pPr>
            <a:lvl3pPr marL="685800" indent="-137160" defTabSz="914400">
              <a:lnSpc>
                <a:spcPct val="150000"/>
              </a:lnSpc>
              <a:spcBef>
                <a:spcPts val="0"/>
              </a:spcBef>
              <a:spcAft>
                <a:spcPts val="400"/>
              </a:spcAft>
              <a:buClr>
                <a:schemeClr val="accent1"/>
              </a:buClr>
              <a:buFont typeface="Wingdings 3" pitchFamily="18" charset="2"/>
              <a:buChar char=""/>
              <a:defRPr lang="it-IT"/>
            </a:lvl3pPr>
            <a:lvl4pPr marL="594360" indent="-137160" defTabSz="914400">
              <a:lnSpc>
                <a:spcPct val="90000"/>
              </a:lnSpc>
              <a:spcBef>
                <a:spcPts val="200"/>
              </a:spcBef>
              <a:spcAft>
                <a:spcPts val="400"/>
              </a:spcAft>
              <a:buClr>
                <a:schemeClr val="accent1"/>
              </a:buClr>
              <a:buFont typeface="Wingdings 3" pitchFamily="18" charset="2"/>
              <a:buChar char=""/>
              <a:defRPr sz="1400"/>
            </a:lvl4pPr>
            <a:lvl5pPr marL="777240" indent="-137160" defTabSz="914400">
              <a:lnSpc>
                <a:spcPct val="90000"/>
              </a:lnSpc>
              <a:spcBef>
                <a:spcPts val="200"/>
              </a:spcBef>
              <a:spcAft>
                <a:spcPts val="400"/>
              </a:spcAft>
              <a:buClr>
                <a:schemeClr val="accent1"/>
              </a:buClr>
              <a:buFont typeface="Wingdings 3" pitchFamily="18" charset="2"/>
              <a:buChar char=""/>
              <a:defRPr sz="1400"/>
            </a:lvl5pPr>
            <a:lvl6pPr marL="914400" indent="-137160" defTabSz="914400">
              <a:lnSpc>
                <a:spcPct val="90000"/>
              </a:lnSpc>
              <a:spcBef>
                <a:spcPts val="200"/>
              </a:spcBef>
              <a:spcAft>
                <a:spcPts val="400"/>
              </a:spcAft>
              <a:buClr>
                <a:schemeClr val="accent1"/>
              </a:buClr>
              <a:buFont typeface="Wingdings 3" pitchFamily="18" charset="2"/>
              <a:buChar char=""/>
              <a:defRPr sz="1400"/>
            </a:lvl6pPr>
            <a:lvl7pPr marL="1060704" indent="-137160" defTabSz="914400">
              <a:lnSpc>
                <a:spcPct val="90000"/>
              </a:lnSpc>
              <a:spcBef>
                <a:spcPts val="200"/>
              </a:spcBef>
              <a:spcAft>
                <a:spcPts val="400"/>
              </a:spcAft>
              <a:buClr>
                <a:schemeClr val="accent1"/>
              </a:buClr>
              <a:buFont typeface="Wingdings 3" pitchFamily="18" charset="2"/>
              <a:buChar char=""/>
              <a:defRPr sz="1400"/>
            </a:lvl7pPr>
            <a:lvl8pPr marL="1216152" indent="-137160" defTabSz="914400">
              <a:lnSpc>
                <a:spcPct val="90000"/>
              </a:lnSpc>
              <a:spcBef>
                <a:spcPts val="200"/>
              </a:spcBef>
              <a:spcAft>
                <a:spcPts val="400"/>
              </a:spcAft>
              <a:buClr>
                <a:schemeClr val="accent1"/>
              </a:buClr>
              <a:buFont typeface="Wingdings 3" pitchFamily="18" charset="2"/>
              <a:buChar char=""/>
              <a:defRPr sz="1400"/>
            </a:lvl8pPr>
            <a:lvl9pPr marL="1362456" indent="-137160" defTabSz="914400">
              <a:lnSpc>
                <a:spcPct val="90000"/>
              </a:lnSpc>
              <a:spcBef>
                <a:spcPts val="200"/>
              </a:spcBef>
              <a:spcAft>
                <a:spcPts val="400"/>
              </a:spcAft>
              <a:buClr>
                <a:schemeClr val="accent1"/>
              </a:buClr>
              <a:buFont typeface="Wingdings 3" pitchFamily="18" charset="2"/>
              <a:buChar char=""/>
              <a:defRPr sz="1400"/>
            </a:lvl9pPr>
          </a:lstStyle>
          <a:p>
            <a:r>
              <a:rPr lang="it-IT" b="1" dirty="0">
                <a:solidFill>
                  <a:schemeClr val="bg1"/>
                </a:solidFill>
              </a:rPr>
              <a:t>Riferimento normativo: </a:t>
            </a:r>
          </a:p>
        </p:txBody>
      </p:sp>
    </p:spTree>
    <p:extLst>
      <p:ext uri="{BB962C8B-B14F-4D97-AF65-F5344CB8AC3E}">
        <p14:creationId xmlns:p14="http://schemas.microsoft.com/office/powerpoint/2010/main" val="3913219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74DFBE-3D22-4D86-A4C9-B87B697F6292}"/>
              </a:ext>
            </a:extLst>
          </p:cNvPr>
          <p:cNvSpPr>
            <a:spLocks noGrp="1"/>
          </p:cNvSpPr>
          <p:nvPr>
            <p:ph type="title"/>
          </p:nvPr>
        </p:nvSpPr>
        <p:spPr>
          <a:xfrm>
            <a:off x="4288609" y="2030941"/>
            <a:ext cx="7043617" cy="2520217"/>
          </a:xfrm>
        </p:spPr>
        <p:txBody>
          <a:bodyPr/>
          <a:lstStyle/>
          <a:p>
            <a:r>
              <a:rPr lang="it-IT" dirty="0"/>
              <a:t>IL Ruolo del fisioterapista nel regime RD1</a:t>
            </a:r>
          </a:p>
        </p:txBody>
      </p:sp>
    </p:spTree>
    <p:extLst>
      <p:ext uri="{BB962C8B-B14F-4D97-AF65-F5344CB8AC3E}">
        <p14:creationId xmlns:p14="http://schemas.microsoft.com/office/powerpoint/2010/main" val="5273316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FD5370-22EB-4584-8571-EF26C84C8AAE}"/>
              </a:ext>
            </a:extLst>
          </p:cNvPr>
          <p:cNvSpPr>
            <a:spLocks noGrp="1"/>
          </p:cNvSpPr>
          <p:nvPr>
            <p:ph type="title"/>
          </p:nvPr>
        </p:nvSpPr>
        <p:spPr>
          <a:xfrm>
            <a:off x="4364810" y="1057275"/>
            <a:ext cx="6878924" cy="568326"/>
          </a:xfrm>
        </p:spPr>
        <p:txBody>
          <a:bodyPr/>
          <a:lstStyle/>
          <a:p>
            <a:r>
              <a:rPr lang="it-IT" dirty="0"/>
              <a:t>Il fisioterapista nella fase iniziale</a:t>
            </a:r>
          </a:p>
        </p:txBody>
      </p:sp>
      <p:sp>
        <p:nvSpPr>
          <p:cNvPr id="4" name="Segnaposto contenuto 3">
            <a:extLst>
              <a:ext uri="{FF2B5EF4-FFF2-40B4-BE49-F238E27FC236}">
                <a16:creationId xmlns:a16="http://schemas.microsoft.com/office/drawing/2014/main" id="{9AA49507-905D-494C-A6F8-914D243425C4}"/>
              </a:ext>
            </a:extLst>
          </p:cNvPr>
          <p:cNvSpPr>
            <a:spLocks noGrp="1"/>
          </p:cNvSpPr>
          <p:nvPr>
            <p:ph idx="11"/>
          </p:nvPr>
        </p:nvSpPr>
        <p:spPr>
          <a:xfrm>
            <a:off x="4364808" y="2667000"/>
            <a:ext cx="7043618" cy="3374983"/>
          </a:xfrm>
        </p:spPr>
        <p:txBody>
          <a:bodyPr>
            <a:normAutofit/>
          </a:bodyPr>
          <a:lstStyle/>
          <a:p>
            <a:pPr algn="just"/>
            <a:r>
              <a:rPr lang="it-IT" dirty="0"/>
              <a:t>Fin dai primi giorni di ricovero, il fisioterapista osserva e valuta attentamente il paziente. Utilizza test mirati per capire il livello di forza, mobilità, equilibrio e autonomia. Ma non solo: attraverso il dialogo e l’ascolto, raccoglie anche informazioni sulle abitudini, sulle aspettative e sugli obiettivi personali del paziente. Tutti questi dati diventano fondamentali per impostare un percorso riabilitativo personalizzato.</a:t>
            </a:r>
          </a:p>
          <a:p>
            <a:endParaRPr lang="it-IT" dirty="0"/>
          </a:p>
        </p:txBody>
      </p:sp>
    </p:spTree>
    <p:extLst>
      <p:ext uri="{BB962C8B-B14F-4D97-AF65-F5344CB8AC3E}">
        <p14:creationId xmlns:p14="http://schemas.microsoft.com/office/powerpoint/2010/main" val="33277571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A8165C64-0820-417D-B4A7-FC1A8673685A}"/>
              </a:ext>
            </a:extLst>
          </p:cNvPr>
          <p:cNvSpPr>
            <a:spLocks noGrp="1"/>
          </p:cNvSpPr>
          <p:nvPr>
            <p:ph idx="11"/>
          </p:nvPr>
        </p:nvSpPr>
        <p:spPr>
          <a:xfrm>
            <a:off x="4364808" y="973668"/>
            <a:ext cx="7043618" cy="5477932"/>
          </a:xfrm>
        </p:spPr>
        <p:txBody>
          <a:bodyPr>
            <a:normAutofit/>
          </a:bodyPr>
          <a:lstStyle/>
          <a:p>
            <a:r>
              <a:rPr lang="it-IT" b="1" dirty="0"/>
              <a:t>Ruolo del fisioterapista nel regime RD1</a:t>
            </a:r>
          </a:p>
          <a:p>
            <a:endParaRPr lang="it-IT" b="1" dirty="0"/>
          </a:p>
          <a:p>
            <a:pPr algn="just"/>
            <a:r>
              <a:rPr lang="it-IT" b="1" dirty="0"/>
              <a:t>1. Valutazione iniziale</a:t>
            </a:r>
          </a:p>
          <a:p>
            <a:pPr algn="just">
              <a:buFont typeface="Arial" panose="020B0604020202020204" pitchFamily="34" charset="0"/>
              <a:buChar char="•"/>
            </a:pPr>
            <a:r>
              <a:rPr lang="it-IT" dirty="0"/>
              <a:t>Effettua una </a:t>
            </a:r>
            <a:r>
              <a:rPr lang="it-IT" b="1" dirty="0"/>
              <a:t>valutazione funzionale</a:t>
            </a:r>
            <a:r>
              <a:rPr lang="it-IT" dirty="0"/>
              <a:t> approfondita del paziente, esaminando forza, mobilità, equilibrio, coordinazione e dolore.</a:t>
            </a:r>
          </a:p>
          <a:p>
            <a:pPr algn="just">
              <a:buFont typeface="Arial" panose="020B0604020202020204" pitchFamily="34" charset="0"/>
              <a:buChar char="•"/>
            </a:pPr>
            <a:r>
              <a:rPr lang="it-IT" dirty="0"/>
              <a:t>Collabora con l’équipe multidisciplinare per definire il </a:t>
            </a:r>
            <a:r>
              <a:rPr lang="it-IT" b="1" dirty="0"/>
              <a:t>progetto riabilitativo individuale (PRI)</a:t>
            </a:r>
            <a:r>
              <a:rPr lang="it-IT" dirty="0"/>
              <a:t>.</a:t>
            </a:r>
          </a:p>
          <a:p>
            <a:pPr algn="just">
              <a:buFont typeface="Arial" panose="020B0604020202020204" pitchFamily="34" charset="0"/>
              <a:buChar char="•"/>
            </a:pPr>
            <a:endParaRPr lang="it-IT" dirty="0"/>
          </a:p>
          <a:p>
            <a:pPr algn="just"/>
            <a:r>
              <a:rPr lang="it-IT" b="1" dirty="0"/>
              <a:t>2. Sviluppa un programma fisioterapico di trattamento in funzione degli obiettivi condivisi in equipe e col paziente o caregiver </a:t>
            </a:r>
            <a:r>
              <a:rPr lang="it-IT" dirty="0"/>
              <a:t>con obiettivi specifici e misurabili.</a:t>
            </a:r>
          </a:p>
          <a:p>
            <a:pPr algn="just"/>
            <a:endParaRPr lang="it-IT" dirty="0"/>
          </a:p>
          <a:p>
            <a:endParaRPr lang="it-IT" dirty="0"/>
          </a:p>
        </p:txBody>
      </p:sp>
    </p:spTree>
    <p:extLst>
      <p:ext uri="{BB962C8B-B14F-4D97-AF65-F5344CB8AC3E}">
        <p14:creationId xmlns:p14="http://schemas.microsoft.com/office/powerpoint/2010/main" val="32587474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638C18-0F82-4BD5-9D60-138B03DAEC88}"/>
              </a:ext>
            </a:extLst>
          </p:cNvPr>
          <p:cNvSpPr>
            <a:spLocks noGrp="1"/>
          </p:cNvSpPr>
          <p:nvPr>
            <p:ph type="title"/>
          </p:nvPr>
        </p:nvSpPr>
        <p:spPr>
          <a:xfrm>
            <a:off x="4364809" y="464151"/>
            <a:ext cx="7043617" cy="1838326"/>
          </a:xfrm>
        </p:spPr>
        <p:txBody>
          <a:bodyPr/>
          <a:lstStyle/>
          <a:p>
            <a:r>
              <a:rPr lang="it-IT" dirty="0"/>
              <a:t>Il fisioterapista e la stesura del </a:t>
            </a:r>
            <a:r>
              <a:rPr lang="it-IT" dirty="0" err="1"/>
              <a:t>pri</a:t>
            </a:r>
            <a:endParaRPr lang="it-IT" dirty="0"/>
          </a:p>
        </p:txBody>
      </p:sp>
      <p:sp>
        <p:nvSpPr>
          <p:cNvPr id="4" name="Segnaposto contenuto 3">
            <a:extLst>
              <a:ext uri="{FF2B5EF4-FFF2-40B4-BE49-F238E27FC236}">
                <a16:creationId xmlns:a16="http://schemas.microsoft.com/office/drawing/2014/main" id="{B999B3A5-B89F-4F10-8590-0631F1BB28C8}"/>
              </a:ext>
            </a:extLst>
          </p:cNvPr>
          <p:cNvSpPr>
            <a:spLocks noGrp="1"/>
          </p:cNvSpPr>
          <p:nvPr>
            <p:ph idx="11"/>
          </p:nvPr>
        </p:nvSpPr>
        <p:spPr>
          <a:xfrm>
            <a:off x="3920233" y="2014151"/>
            <a:ext cx="7488193" cy="4065373"/>
          </a:xfrm>
        </p:spPr>
        <p:txBody>
          <a:bodyPr>
            <a:normAutofit/>
          </a:bodyPr>
          <a:lstStyle/>
          <a:p>
            <a:pPr algn="just"/>
            <a:endParaRPr lang="it-IT" dirty="0"/>
          </a:p>
          <a:p>
            <a:pPr algn="just"/>
            <a:r>
              <a:rPr lang="it-IT" dirty="0"/>
              <a:t>Nella definizione del PRI Propone obiettivi realistici e misurabili in base alla propria valutazione. </a:t>
            </a:r>
            <a:r>
              <a:rPr lang="it-IT" u="sng" dirty="0"/>
              <a:t>Suggerisce frequenza, intensità e tipologia di esercizi e tecniche </a:t>
            </a:r>
            <a:r>
              <a:rPr lang="it-IT" dirty="0"/>
              <a:t>(mobilizzazione, training deambulatorio, rieducazione funzionale). </a:t>
            </a:r>
            <a:r>
              <a:rPr lang="it-IT" u="sng" dirty="0"/>
              <a:t>Definisce i criteri di monitoraggio e </a:t>
            </a:r>
            <a:r>
              <a:rPr lang="it-IT" u="sng" dirty="0" err="1"/>
              <a:t>outcome</a:t>
            </a:r>
            <a:r>
              <a:rPr lang="it-IT" u="sng" dirty="0"/>
              <a:t> fisioterapici </a:t>
            </a:r>
            <a:r>
              <a:rPr lang="it-IT" dirty="0"/>
              <a:t>(range articolare, test di performance motoria, livelli di autonomia).</a:t>
            </a:r>
          </a:p>
          <a:p>
            <a:pPr algn="just"/>
            <a:endParaRPr lang="it-IT" dirty="0"/>
          </a:p>
          <a:p>
            <a:pPr algn="just"/>
            <a:endParaRPr lang="it-IT" dirty="0"/>
          </a:p>
          <a:p>
            <a:endParaRPr lang="it-IT" dirty="0"/>
          </a:p>
        </p:txBody>
      </p:sp>
    </p:spTree>
    <p:extLst>
      <p:ext uri="{BB962C8B-B14F-4D97-AF65-F5344CB8AC3E}">
        <p14:creationId xmlns:p14="http://schemas.microsoft.com/office/powerpoint/2010/main" val="7229695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C0A8FD-362C-4882-B21C-B5E3A3408FCD}"/>
              </a:ext>
            </a:extLst>
          </p:cNvPr>
          <p:cNvSpPr>
            <a:spLocks noGrp="1"/>
          </p:cNvSpPr>
          <p:nvPr>
            <p:ph type="title"/>
          </p:nvPr>
        </p:nvSpPr>
        <p:spPr>
          <a:xfrm>
            <a:off x="4076942" y="7407"/>
            <a:ext cx="7530858" cy="2520217"/>
          </a:xfrm>
        </p:spPr>
        <p:txBody>
          <a:bodyPr/>
          <a:lstStyle/>
          <a:p>
            <a:r>
              <a:rPr lang="it-IT" dirty="0"/>
              <a:t>Durante l’erogazione del trattamento RD1</a:t>
            </a:r>
          </a:p>
        </p:txBody>
      </p:sp>
      <p:sp>
        <p:nvSpPr>
          <p:cNvPr id="4" name="Segnaposto contenuto 3">
            <a:extLst>
              <a:ext uri="{FF2B5EF4-FFF2-40B4-BE49-F238E27FC236}">
                <a16:creationId xmlns:a16="http://schemas.microsoft.com/office/drawing/2014/main" id="{CB9DF891-7991-4DE2-A530-A26295EF0C28}"/>
              </a:ext>
            </a:extLst>
          </p:cNvPr>
          <p:cNvSpPr>
            <a:spLocks noGrp="1"/>
          </p:cNvSpPr>
          <p:nvPr>
            <p:ph idx="11"/>
          </p:nvPr>
        </p:nvSpPr>
        <p:spPr>
          <a:xfrm>
            <a:off x="3809833" y="2351573"/>
            <a:ext cx="7310726" cy="2821899"/>
          </a:xfrm>
        </p:spPr>
        <p:txBody>
          <a:bodyPr>
            <a:normAutofit lnSpcReduction="10000"/>
          </a:bodyPr>
          <a:lstStyle/>
          <a:p>
            <a:pPr algn="just">
              <a:buFont typeface="Arial" panose="020B0604020202020204" pitchFamily="34" charset="0"/>
              <a:buChar char="•"/>
            </a:pPr>
            <a:r>
              <a:rPr lang="it-IT" dirty="0"/>
              <a:t>Partecipa alle </a:t>
            </a:r>
            <a:r>
              <a:rPr lang="it-IT" b="1" dirty="0"/>
              <a:t>riunioni di revisione del PRI</a:t>
            </a:r>
            <a:r>
              <a:rPr lang="it-IT" dirty="0"/>
              <a:t>, </a:t>
            </a:r>
          </a:p>
          <a:p>
            <a:pPr algn="just">
              <a:buFont typeface="Arial" panose="020B0604020202020204" pitchFamily="34" charset="0"/>
              <a:buChar char="•"/>
            </a:pPr>
            <a:r>
              <a:rPr lang="it-IT" dirty="0"/>
              <a:t>Monitora progressi con valutazioni ripetute.</a:t>
            </a:r>
          </a:p>
          <a:p>
            <a:pPr algn="just">
              <a:buFont typeface="Arial" panose="020B0604020202020204" pitchFamily="34" charset="0"/>
              <a:buChar char="•"/>
            </a:pPr>
            <a:r>
              <a:rPr lang="it-IT" dirty="0"/>
              <a:t>Adatta il programma fisioterapico alla risposta del paziente confrontandosi col fisioterapista che tine in cura il paziente.</a:t>
            </a:r>
          </a:p>
          <a:p>
            <a:pPr algn="just">
              <a:buFont typeface="Arial" panose="020B0604020202020204" pitchFamily="34" charset="0"/>
              <a:buChar char="•"/>
            </a:pPr>
            <a:r>
              <a:rPr lang="it-IT" dirty="0"/>
              <a:t>Collabora con altri professionisti nella gestione di comorbidità o barriere al trattamento (es. dolore, </a:t>
            </a:r>
            <a:r>
              <a:rPr lang="it-IT" dirty="0" err="1"/>
              <a:t>affaticabilità</a:t>
            </a:r>
            <a:r>
              <a:rPr lang="it-IT" dirty="0"/>
              <a:t>, disturbi cognitivi).</a:t>
            </a:r>
          </a:p>
          <a:p>
            <a:endParaRPr lang="it-IT" b="1" dirty="0"/>
          </a:p>
        </p:txBody>
      </p:sp>
    </p:spTree>
    <p:extLst>
      <p:ext uri="{BB962C8B-B14F-4D97-AF65-F5344CB8AC3E}">
        <p14:creationId xmlns:p14="http://schemas.microsoft.com/office/powerpoint/2010/main" val="9204203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5888B5-8C64-4E5E-86E2-8EDE869DD806}"/>
              </a:ext>
            </a:extLst>
          </p:cNvPr>
          <p:cNvSpPr>
            <a:spLocks noGrp="1"/>
          </p:cNvSpPr>
          <p:nvPr>
            <p:ph type="title"/>
          </p:nvPr>
        </p:nvSpPr>
        <p:spPr>
          <a:xfrm>
            <a:off x="4364809" y="1057275"/>
            <a:ext cx="7043617" cy="720726"/>
          </a:xfrm>
        </p:spPr>
        <p:txBody>
          <a:bodyPr/>
          <a:lstStyle/>
          <a:p>
            <a:pPr marL="0" marR="0" lvl="0" indent="0" defTabSz="914400" rtl="0" eaLnBrk="1" fontAlgn="auto" latinLnBrk="0" hangingPunct="1">
              <a:lnSpc>
                <a:spcPct val="100000"/>
              </a:lnSpc>
              <a:spcBef>
                <a:spcPts val="0"/>
              </a:spcBef>
              <a:spcAft>
                <a:spcPts val="200"/>
              </a:spcAft>
              <a:tabLst/>
              <a:defRPr/>
            </a:pPr>
            <a:r>
              <a:rPr kumimoji="0" lang="it-IT" sz="2400" b="1" i="0" u="none" strike="noStrike" kern="1200" cap="none" spc="0" normalizeH="0" baseline="0" noProof="0" dirty="0">
                <a:ln>
                  <a:noFill/>
                </a:ln>
                <a:solidFill>
                  <a:prstClr val="black"/>
                </a:solidFill>
                <a:effectLst/>
                <a:uLnTx/>
                <a:uFillTx/>
                <a:latin typeface="Tw Cen MT" panose="020B0602020104020603"/>
                <a:ea typeface="+mn-ea"/>
                <a:cs typeface="+mn-cs"/>
              </a:rPr>
              <a:t>In fase di dimissione</a:t>
            </a:r>
            <a:br>
              <a:rPr kumimoji="0" lang="it-IT" sz="2400" b="1" i="0" u="none" strike="noStrike" kern="1200" cap="none" spc="0" normalizeH="0" baseline="0" noProof="0" dirty="0">
                <a:ln>
                  <a:noFill/>
                </a:ln>
                <a:solidFill>
                  <a:prstClr val="black"/>
                </a:solidFill>
                <a:effectLst/>
                <a:uLnTx/>
                <a:uFillTx/>
                <a:latin typeface="Tw Cen MT" panose="020B0602020104020603"/>
                <a:ea typeface="+mn-ea"/>
                <a:cs typeface="+mn-cs"/>
              </a:rPr>
            </a:br>
            <a:endParaRPr lang="it-IT" sz="2400" dirty="0"/>
          </a:p>
        </p:txBody>
      </p:sp>
      <p:sp>
        <p:nvSpPr>
          <p:cNvPr id="10" name="Segnaposto contenuto 9">
            <a:extLst>
              <a:ext uri="{FF2B5EF4-FFF2-40B4-BE49-F238E27FC236}">
                <a16:creationId xmlns:a16="http://schemas.microsoft.com/office/drawing/2014/main" id="{79C9B25E-5BD2-4BB1-82A0-1906A7272C8D}"/>
              </a:ext>
            </a:extLst>
          </p:cNvPr>
          <p:cNvSpPr>
            <a:spLocks noGrp="1"/>
          </p:cNvSpPr>
          <p:nvPr>
            <p:ph idx="11"/>
          </p:nvPr>
        </p:nvSpPr>
        <p:spPr>
          <a:xfrm>
            <a:off x="3888633" y="1507067"/>
            <a:ext cx="7043618" cy="4555067"/>
          </a:xfrm>
        </p:spPr>
        <p:txBody>
          <a:bodyPr>
            <a:normAutofit/>
          </a:bodyPr>
          <a:lstStyle/>
          <a:p>
            <a:pPr marL="0" marR="0" lvl="0" indent="0" algn="just" defTabSz="914400" rtl="0" eaLnBrk="1" fontAlgn="auto" latinLnBrk="0" hangingPunct="1">
              <a:lnSpc>
                <a:spcPct val="100000"/>
              </a:lnSpc>
              <a:spcBef>
                <a:spcPts val="0"/>
              </a:spcBef>
              <a:spcAft>
                <a:spcPts val="200"/>
              </a:spcAft>
              <a:buClr>
                <a:srgbClr val="1CADE4"/>
              </a:buClr>
              <a:buSzPct val="100000"/>
              <a:buFont typeface="Tw Cen MT" panose="020B0602020104020603" pitchFamily="34" charset="0"/>
              <a:buNone/>
              <a:tabLst/>
              <a:defRPr/>
            </a:pPr>
            <a:endParaRPr kumimoji="0" lang="it-IT" sz="1500" b="1" i="0" u="none" strike="noStrike" kern="1200" cap="none" spc="0" normalizeH="0" baseline="0" noProof="0" dirty="0">
              <a:ln>
                <a:noFill/>
              </a:ln>
              <a:solidFill>
                <a:prstClr val="black"/>
              </a:solidFill>
              <a:effectLst/>
              <a:uLnTx/>
              <a:uFillTx/>
              <a:latin typeface="Tw Cen MT" panose="020B0602020104020603"/>
              <a:ea typeface="+mn-ea"/>
              <a:cs typeface="+mn-cs"/>
            </a:endParaRPr>
          </a:p>
          <a:p>
            <a:pPr marL="0" marR="0" lvl="0" indent="0" algn="just" defTabSz="914400" rtl="0" eaLnBrk="1" fontAlgn="auto" latinLnBrk="0" hangingPunct="1">
              <a:lnSpc>
                <a:spcPct val="100000"/>
              </a:lnSpc>
              <a:spcBef>
                <a:spcPts val="0"/>
              </a:spcBef>
              <a:spcAft>
                <a:spcPts val="200"/>
              </a:spcAft>
              <a:buClr>
                <a:srgbClr val="1CADE4"/>
              </a:buClr>
              <a:buSzPct val="100000"/>
              <a:buFont typeface="Tw Cen MT" panose="020B0602020104020603" pitchFamily="34" charset="0"/>
              <a:buNone/>
              <a:tabLst/>
              <a:defRPr/>
            </a:pPr>
            <a:endParaRPr kumimoji="0" lang="it-IT" sz="1500" b="1" i="0" u="none" strike="noStrike" kern="1200" cap="none" spc="0" normalizeH="0" baseline="0" noProof="0" dirty="0">
              <a:ln>
                <a:noFill/>
              </a:ln>
              <a:solidFill>
                <a:prstClr val="black"/>
              </a:solidFill>
              <a:effectLst/>
              <a:uLnTx/>
              <a:uFillTx/>
              <a:latin typeface="Tw Cen MT" panose="020B0602020104020603"/>
              <a:ea typeface="+mn-ea"/>
              <a:cs typeface="+mn-cs"/>
            </a:endParaRPr>
          </a:p>
          <a:p>
            <a:pPr marL="0" marR="0" lvl="0" indent="0" algn="just" defTabSz="914400" rtl="0" eaLnBrk="1" fontAlgn="auto" latinLnBrk="0" hangingPunct="1">
              <a:lnSpc>
                <a:spcPct val="100000"/>
              </a:lnSpc>
              <a:spcBef>
                <a:spcPts val="0"/>
              </a:spcBef>
              <a:spcAft>
                <a:spcPts val="200"/>
              </a:spcAft>
              <a:buClr>
                <a:srgbClr val="1CADE4"/>
              </a:buClr>
              <a:buSzPct val="100000"/>
              <a:buFont typeface="Tw Cen MT" panose="020B0602020104020603" pitchFamily="34" charset="0"/>
              <a:buNone/>
              <a:tabLst/>
              <a:defRPr/>
            </a:pPr>
            <a:r>
              <a:rPr kumimoji="0" lang="it-IT" sz="1800" b="0" i="0" u="none" strike="noStrike" kern="1200" cap="none" spc="0" normalizeH="0" baseline="0" noProof="0" dirty="0">
                <a:ln>
                  <a:noFill/>
                </a:ln>
                <a:solidFill>
                  <a:prstClr val="black"/>
                </a:solidFill>
                <a:effectLst/>
                <a:uLnTx/>
                <a:uFillTx/>
                <a:latin typeface="Tw Cen MT" panose="020B0602020104020603"/>
                <a:ea typeface="+mn-ea"/>
                <a:cs typeface="+mn-cs"/>
              </a:rPr>
              <a:t>Partecipa alla relazione di dimissione di equipe </a:t>
            </a:r>
            <a:r>
              <a:rPr kumimoji="0" lang="it-IT" sz="1800" b="0" i="0" u="sng" strike="noStrike" kern="1200" cap="none" spc="0" normalizeH="0" baseline="0" noProof="0" dirty="0">
                <a:ln>
                  <a:noFill/>
                </a:ln>
                <a:solidFill>
                  <a:prstClr val="black"/>
                </a:solidFill>
                <a:effectLst/>
                <a:uLnTx/>
                <a:uFillTx/>
                <a:latin typeface="Tw Cen MT" panose="020B0602020104020603"/>
                <a:ea typeface="+mn-ea"/>
                <a:cs typeface="+mn-cs"/>
              </a:rPr>
              <a:t>fornendo i dati della valutazione fisioterapica comparativa </a:t>
            </a:r>
            <a:r>
              <a:rPr kumimoji="0" lang="it-IT" sz="1800" b="0" i="0" u="sng" strike="noStrike" kern="1200" cap="none" spc="0" normalizeH="0" baseline="0" noProof="0" dirty="0" err="1">
                <a:ln>
                  <a:noFill/>
                </a:ln>
                <a:solidFill>
                  <a:prstClr val="black"/>
                </a:solidFill>
                <a:effectLst/>
                <a:uLnTx/>
                <a:uFillTx/>
                <a:latin typeface="Tw Cen MT" panose="020B0602020104020603"/>
                <a:ea typeface="+mn-ea"/>
                <a:cs typeface="+mn-cs"/>
              </a:rPr>
              <a:t>pre</a:t>
            </a:r>
            <a:r>
              <a:rPr kumimoji="0" lang="it-IT" sz="1800" b="0" i="0" u="sng" strike="noStrike" kern="1200" cap="none" spc="0" normalizeH="0" baseline="0" noProof="0" dirty="0">
                <a:ln>
                  <a:noFill/>
                </a:ln>
                <a:solidFill>
                  <a:prstClr val="black"/>
                </a:solidFill>
                <a:effectLst/>
                <a:uLnTx/>
                <a:uFillTx/>
                <a:latin typeface="Tw Cen MT" panose="020B0602020104020603"/>
                <a:ea typeface="+mn-ea"/>
                <a:cs typeface="+mn-cs"/>
              </a:rPr>
              <a:t> e post intervento riabilitativo </a:t>
            </a:r>
            <a:r>
              <a:rPr kumimoji="0" lang="it-IT" sz="1800" b="0" i="0" u="none" strike="noStrike" kern="1200" cap="none" spc="0" normalizeH="0" baseline="0" noProof="0" dirty="0">
                <a:ln>
                  <a:noFill/>
                </a:ln>
                <a:solidFill>
                  <a:prstClr val="black"/>
                </a:solidFill>
                <a:effectLst/>
                <a:uLnTx/>
                <a:uFillTx/>
                <a:latin typeface="Tw Cen MT" panose="020B0602020104020603"/>
                <a:ea typeface="+mn-ea"/>
                <a:cs typeface="+mn-cs"/>
              </a:rPr>
              <a:t>e, in base al livello di autonomia raggiunto, sempre in relazione al confronto in equipe </a:t>
            </a:r>
            <a:r>
              <a:rPr kumimoji="0" lang="it-IT" sz="1800" b="0" i="0" u="sng" strike="noStrike" kern="1200" cap="none" spc="0" normalizeH="0" baseline="0" noProof="0" dirty="0">
                <a:ln>
                  <a:noFill/>
                </a:ln>
                <a:solidFill>
                  <a:prstClr val="black"/>
                </a:solidFill>
                <a:effectLst/>
                <a:uLnTx/>
                <a:uFillTx/>
                <a:latin typeface="Tw Cen MT" panose="020B0602020104020603"/>
                <a:ea typeface="+mn-ea"/>
                <a:cs typeface="+mn-cs"/>
              </a:rPr>
              <a:t>fornisce suggerimenti per il proseguimento del percorso </a:t>
            </a:r>
            <a:r>
              <a:rPr kumimoji="0" lang="it-IT" sz="1800" b="0" i="0" u="none" strike="noStrike" kern="1200" cap="none" spc="0" normalizeH="0" baseline="0" noProof="0" dirty="0">
                <a:ln>
                  <a:noFill/>
                </a:ln>
                <a:solidFill>
                  <a:prstClr val="black"/>
                </a:solidFill>
                <a:effectLst/>
                <a:uLnTx/>
                <a:uFillTx/>
                <a:latin typeface="Tw Cen MT" panose="020B0602020104020603"/>
                <a:ea typeface="+mn-ea"/>
                <a:cs typeface="+mn-cs"/>
              </a:rPr>
              <a:t>(ambulatoriale, domiciliare, MMG)</a:t>
            </a:r>
          </a:p>
          <a:p>
            <a:pPr marL="0" marR="0" lvl="0" indent="0" algn="just" defTabSz="914400" rtl="0" eaLnBrk="1" fontAlgn="auto" latinLnBrk="0" hangingPunct="1">
              <a:lnSpc>
                <a:spcPct val="100000"/>
              </a:lnSpc>
              <a:spcBef>
                <a:spcPts val="0"/>
              </a:spcBef>
              <a:spcAft>
                <a:spcPts val="200"/>
              </a:spcAft>
              <a:buClr>
                <a:srgbClr val="1CADE4"/>
              </a:buClr>
              <a:buSzPct val="100000"/>
              <a:buFont typeface="Tw Cen MT" panose="020B0602020104020603" pitchFamily="34" charset="0"/>
              <a:buNone/>
              <a:tabLst/>
              <a:defRPr/>
            </a:pPr>
            <a:endParaRPr kumimoji="0" lang="it-IT"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p>
            <a:pPr marL="0" marR="0" lvl="0" indent="0" algn="just" defTabSz="914400" rtl="0" eaLnBrk="1" fontAlgn="auto" latinLnBrk="0" hangingPunct="1">
              <a:lnSpc>
                <a:spcPct val="100000"/>
              </a:lnSpc>
              <a:spcBef>
                <a:spcPts val="0"/>
              </a:spcBef>
              <a:spcAft>
                <a:spcPts val="200"/>
              </a:spcAft>
              <a:buClr>
                <a:srgbClr val="1CADE4"/>
              </a:buClr>
              <a:buSzPct val="100000"/>
              <a:buFont typeface="Tw Cen MT" panose="020B0602020104020603" pitchFamily="34" charset="0"/>
              <a:buNone/>
              <a:tabLst/>
              <a:defRPr/>
            </a:pPr>
            <a:r>
              <a:rPr kumimoji="0" lang="it-IT" sz="1800" b="1" i="0" u="none" strike="noStrike" kern="1200" cap="none" spc="0" normalizeH="0" baseline="0" noProof="0" dirty="0">
                <a:ln>
                  <a:noFill/>
                </a:ln>
                <a:solidFill>
                  <a:prstClr val="black"/>
                </a:solidFill>
                <a:effectLst/>
                <a:uLnTx/>
                <a:uFillTx/>
                <a:latin typeface="Tw Cen MT" panose="020B0602020104020603"/>
                <a:ea typeface="+mn-ea"/>
                <a:cs typeface="+mn-cs"/>
              </a:rPr>
              <a:t>Educare il paziente e la famiglia</a:t>
            </a:r>
          </a:p>
          <a:p>
            <a:pPr marL="0" marR="0" lvl="0" indent="0" algn="just" defTabSz="914400" rtl="0" eaLnBrk="1" fontAlgn="auto" latinLnBrk="0" hangingPunct="1">
              <a:lnSpc>
                <a:spcPct val="100000"/>
              </a:lnSpc>
              <a:spcBef>
                <a:spcPts val="0"/>
              </a:spcBef>
              <a:spcAft>
                <a:spcPts val="200"/>
              </a:spcAft>
              <a:buClr>
                <a:srgbClr val="1CADE4"/>
              </a:buClr>
              <a:buSzPct val="100000"/>
              <a:buFont typeface="Tw Cen MT" panose="020B0602020104020603" pitchFamily="34" charset="0"/>
              <a:buNone/>
              <a:tabLst/>
              <a:defRPr/>
            </a:pPr>
            <a:endParaRPr lang="it-IT" sz="1800" dirty="0">
              <a:solidFill>
                <a:prstClr val="black"/>
              </a:solidFill>
              <a:latin typeface="Tw Cen MT" panose="020B0602020104020603"/>
            </a:endParaRPr>
          </a:p>
          <a:p>
            <a:pPr marL="0" marR="0" lvl="0" indent="0" algn="just" defTabSz="914400" rtl="0" eaLnBrk="1" fontAlgn="auto" latinLnBrk="0" hangingPunct="1">
              <a:lnSpc>
                <a:spcPct val="100000"/>
              </a:lnSpc>
              <a:spcBef>
                <a:spcPts val="0"/>
              </a:spcBef>
              <a:spcAft>
                <a:spcPts val="200"/>
              </a:spcAft>
              <a:buClr>
                <a:srgbClr val="1CADE4"/>
              </a:buClr>
              <a:buSzPct val="100000"/>
              <a:buFont typeface="Tw Cen MT" panose="020B0602020104020603" pitchFamily="34" charset="0"/>
              <a:buNone/>
              <a:tabLst/>
              <a:defRPr/>
            </a:pPr>
            <a:r>
              <a:rPr kumimoji="0" lang="it-IT" sz="1800" b="0" i="0" u="none" strike="noStrike" kern="1200" cap="none" spc="0" normalizeH="0" baseline="0" noProof="0" dirty="0">
                <a:ln>
                  <a:noFill/>
                </a:ln>
                <a:solidFill>
                  <a:prstClr val="black"/>
                </a:solidFill>
                <a:effectLst/>
                <a:uLnTx/>
                <a:uFillTx/>
                <a:latin typeface="Tw Cen MT" panose="020B0602020104020603"/>
                <a:ea typeface="+mn-ea"/>
                <a:cs typeface="+mn-cs"/>
              </a:rPr>
              <a:t>Un altro aspetto spesso sottovalutato, ma fondamentale, è quello educativo</a:t>
            </a:r>
            <a:r>
              <a:rPr kumimoji="0" lang="it-IT" sz="1800" b="0" i="0" u="sng" strike="noStrike" kern="1200" cap="none" spc="0" normalizeH="0" baseline="0" noProof="0" dirty="0">
                <a:ln>
                  <a:noFill/>
                </a:ln>
                <a:solidFill>
                  <a:prstClr val="black"/>
                </a:solidFill>
                <a:effectLst/>
                <a:uLnTx/>
                <a:uFillTx/>
                <a:latin typeface="Tw Cen MT" panose="020B0602020104020603"/>
                <a:ea typeface="+mn-ea"/>
                <a:cs typeface="+mn-cs"/>
              </a:rPr>
              <a:t>. Il fisioterapista insegna al paziente come muoversi in sicurezza, come prevenire le cadute, come usare gli ausili. Coinvolge la famiglia, spiega gli esercizi da fare a casa e aiuta a creare un ambiente favorevole al recupero.</a:t>
            </a:r>
            <a:r>
              <a:rPr kumimoji="0" lang="it-IT" sz="1800" b="0" i="0" u="none" strike="noStrike" kern="1200" cap="none" spc="0" normalizeH="0" baseline="0" noProof="0" dirty="0">
                <a:ln>
                  <a:noFill/>
                </a:ln>
                <a:solidFill>
                  <a:prstClr val="black"/>
                </a:solidFill>
                <a:effectLst/>
                <a:uLnTx/>
                <a:uFillTx/>
                <a:latin typeface="Tw Cen MT" panose="020B0602020104020603"/>
                <a:ea typeface="+mn-ea"/>
                <a:cs typeface="+mn-cs"/>
              </a:rPr>
              <a:t> Questo coinvolgimento fa la differenza nel mantenimento dei risultati a lungo termine.</a:t>
            </a:r>
          </a:p>
          <a:p>
            <a:pPr marL="0" marR="0" lvl="0" indent="0" algn="l" defTabSz="914400" rtl="0" eaLnBrk="1" fontAlgn="auto" latinLnBrk="0" hangingPunct="1">
              <a:lnSpc>
                <a:spcPct val="100000"/>
              </a:lnSpc>
              <a:spcBef>
                <a:spcPts val="0"/>
              </a:spcBef>
              <a:spcAft>
                <a:spcPts val="200"/>
              </a:spcAft>
              <a:buClr>
                <a:srgbClr val="1CADE4"/>
              </a:buClr>
              <a:buSzPct val="100000"/>
              <a:buFont typeface="Tw Cen MT" panose="020B0602020104020603" pitchFamily="34" charset="0"/>
              <a:buNone/>
              <a:tabLst/>
              <a:defRPr/>
            </a:pPr>
            <a:endParaRPr kumimoji="0" lang="it-IT" sz="1500" b="0" i="0" u="none" strike="noStrike" kern="1200" cap="none" spc="0" normalizeH="0" baseline="0" noProof="0" dirty="0">
              <a:ln>
                <a:noFill/>
              </a:ln>
              <a:solidFill>
                <a:prstClr val="black"/>
              </a:solidFill>
              <a:effectLst/>
              <a:uLnTx/>
              <a:uFillTx/>
              <a:latin typeface="Tw Cen MT" panose="020B0602020104020603"/>
              <a:ea typeface="+mn-ea"/>
              <a:cs typeface="+mn-cs"/>
            </a:endParaRPr>
          </a:p>
          <a:p>
            <a:endParaRPr lang="it-IT" dirty="0"/>
          </a:p>
        </p:txBody>
      </p:sp>
    </p:spTree>
    <p:extLst>
      <p:ext uri="{BB962C8B-B14F-4D97-AF65-F5344CB8AC3E}">
        <p14:creationId xmlns:p14="http://schemas.microsoft.com/office/powerpoint/2010/main" val="800597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C00505-B35A-4EA1-89C1-36E0C93E39B9}"/>
              </a:ext>
            </a:extLst>
          </p:cNvPr>
          <p:cNvSpPr>
            <a:spLocks noGrp="1"/>
          </p:cNvSpPr>
          <p:nvPr>
            <p:ph type="title"/>
          </p:nvPr>
        </p:nvSpPr>
        <p:spPr>
          <a:xfrm>
            <a:off x="4364808" y="1319742"/>
            <a:ext cx="7043617" cy="356658"/>
          </a:xfrm>
        </p:spPr>
        <p:txBody>
          <a:bodyPr/>
          <a:lstStyle/>
          <a:p>
            <a:pPr algn="ctr"/>
            <a:r>
              <a:rPr lang="it-IT" sz="2800" b="1" dirty="0"/>
              <a:t>Un percorso in continuo aggiornamento</a:t>
            </a:r>
            <a:r>
              <a:rPr lang="it-IT" sz="2400" b="1" dirty="0"/>
              <a:t/>
            </a:r>
            <a:br>
              <a:rPr lang="it-IT" sz="2400" b="1" dirty="0"/>
            </a:br>
            <a:endParaRPr lang="it-IT" sz="2400" dirty="0"/>
          </a:p>
        </p:txBody>
      </p:sp>
      <p:sp>
        <p:nvSpPr>
          <p:cNvPr id="4" name="Segnaposto contenuto 3">
            <a:extLst>
              <a:ext uri="{FF2B5EF4-FFF2-40B4-BE49-F238E27FC236}">
                <a16:creationId xmlns:a16="http://schemas.microsoft.com/office/drawing/2014/main" id="{F752014A-9A4D-4802-A7C7-93A69198426E}"/>
              </a:ext>
            </a:extLst>
          </p:cNvPr>
          <p:cNvSpPr>
            <a:spLocks noGrp="1"/>
          </p:cNvSpPr>
          <p:nvPr>
            <p:ph idx="11"/>
          </p:nvPr>
        </p:nvSpPr>
        <p:spPr>
          <a:xfrm>
            <a:off x="4364808" y="2184400"/>
            <a:ext cx="7043618" cy="3556000"/>
          </a:xfrm>
        </p:spPr>
        <p:txBody>
          <a:bodyPr>
            <a:normAutofit/>
          </a:bodyPr>
          <a:lstStyle/>
          <a:p>
            <a:pPr algn="just"/>
            <a:r>
              <a:rPr lang="it-IT" dirty="0"/>
              <a:t>La riabilitazione non è un processo lineare. Ci sono miglioramenti, ostacoli, adattamenti continui. </a:t>
            </a:r>
          </a:p>
          <a:p>
            <a:pPr algn="just"/>
            <a:r>
              <a:rPr lang="it-IT" dirty="0"/>
              <a:t>Il fisioterapista è presente in ogni fase, valutando costantemente i cambiamenti e ricalibrando gli interventi. Questo permette di mantenere alta l’efficacia del trattamento e di evitare percorsi rigidi e inefficaci.</a:t>
            </a:r>
          </a:p>
          <a:p>
            <a:endParaRPr lang="it-IT" dirty="0"/>
          </a:p>
          <a:p>
            <a:endParaRPr lang="it-IT" dirty="0"/>
          </a:p>
        </p:txBody>
      </p:sp>
    </p:spTree>
    <p:extLst>
      <p:ext uri="{BB962C8B-B14F-4D97-AF65-F5344CB8AC3E}">
        <p14:creationId xmlns:p14="http://schemas.microsoft.com/office/powerpoint/2010/main" val="11584608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94FDFB-87E5-4B9C-BAB0-BA983C50A48D}"/>
              </a:ext>
            </a:extLst>
          </p:cNvPr>
          <p:cNvSpPr>
            <a:spLocks noGrp="1"/>
          </p:cNvSpPr>
          <p:nvPr>
            <p:ph type="title"/>
          </p:nvPr>
        </p:nvSpPr>
        <p:spPr>
          <a:xfrm>
            <a:off x="4364809" y="457200"/>
            <a:ext cx="7043617" cy="753533"/>
          </a:xfrm>
        </p:spPr>
        <p:txBody>
          <a:bodyPr/>
          <a:lstStyle/>
          <a:p>
            <a:pPr algn="ctr"/>
            <a:r>
              <a:rPr lang="it-IT" b="1" dirty="0"/>
              <a:t>modello </a:t>
            </a:r>
            <a:r>
              <a:rPr lang="it-IT" b="1" dirty="0" err="1"/>
              <a:t>biopsicosociale</a:t>
            </a:r>
            <a:endParaRPr lang="it-IT" b="1" dirty="0"/>
          </a:p>
        </p:txBody>
      </p:sp>
      <p:sp>
        <p:nvSpPr>
          <p:cNvPr id="4" name="Segnaposto contenuto 3">
            <a:extLst>
              <a:ext uri="{FF2B5EF4-FFF2-40B4-BE49-F238E27FC236}">
                <a16:creationId xmlns:a16="http://schemas.microsoft.com/office/drawing/2014/main" id="{CBC42019-78E2-4D37-B8DC-398BF3C977A4}"/>
              </a:ext>
            </a:extLst>
          </p:cNvPr>
          <p:cNvSpPr>
            <a:spLocks noGrp="1"/>
          </p:cNvSpPr>
          <p:nvPr>
            <p:ph idx="11"/>
          </p:nvPr>
        </p:nvSpPr>
        <p:spPr>
          <a:xfrm>
            <a:off x="4364808" y="1312334"/>
            <a:ext cx="7043618" cy="4729650"/>
          </a:xfrm>
        </p:spPr>
        <p:txBody>
          <a:bodyPr>
            <a:normAutofit lnSpcReduction="10000"/>
          </a:bodyPr>
          <a:lstStyle/>
          <a:p>
            <a:r>
              <a:rPr lang="it-IT" dirty="0" err="1"/>
              <a:t>ll</a:t>
            </a:r>
            <a:r>
              <a:rPr lang="it-IT" dirty="0"/>
              <a:t> </a:t>
            </a:r>
            <a:r>
              <a:rPr lang="it-IT" b="1" dirty="0"/>
              <a:t>modello biopsicosociale</a:t>
            </a:r>
            <a:r>
              <a:rPr lang="it-IT" dirty="0"/>
              <a:t> è un approccio teorico che descrive la salute e la malattia come il risultato dell’interazione tra </a:t>
            </a:r>
            <a:r>
              <a:rPr lang="it-IT" b="1" dirty="0"/>
              <a:t>fattori biologici</a:t>
            </a:r>
            <a:r>
              <a:rPr lang="it-IT" dirty="0"/>
              <a:t>, </a:t>
            </a:r>
            <a:r>
              <a:rPr lang="it-IT" b="1" dirty="0"/>
              <a:t>psicologici</a:t>
            </a:r>
            <a:r>
              <a:rPr lang="it-IT" dirty="0"/>
              <a:t> e </a:t>
            </a:r>
            <a:r>
              <a:rPr lang="it-IT" b="1" dirty="0"/>
              <a:t>sociali</a:t>
            </a:r>
            <a:r>
              <a:rPr lang="it-IT" dirty="0"/>
              <a:t>.</a:t>
            </a:r>
          </a:p>
          <a:p>
            <a:endParaRPr lang="it-IT" b="1" dirty="0"/>
          </a:p>
          <a:p>
            <a:r>
              <a:rPr lang="it-IT" b="1" dirty="0"/>
              <a:t>Perché è importante in riabilitazione?</a:t>
            </a:r>
          </a:p>
          <a:p>
            <a:endParaRPr lang="it-IT" b="1" dirty="0"/>
          </a:p>
          <a:p>
            <a:pPr>
              <a:buFont typeface="Arial" panose="020B0604020202020204" pitchFamily="34" charset="0"/>
              <a:buChar char="•"/>
            </a:pPr>
            <a:r>
              <a:rPr lang="it-IT" dirty="0"/>
              <a:t> Perché considera la </a:t>
            </a:r>
            <a:r>
              <a:rPr lang="it-IT" b="1" dirty="0"/>
              <a:t>persona nel suo insieme</a:t>
            </a:r>
            <a:r>
              <a:rPr lang="it-IT" dirty="0"/>
              <a:t>, non solo la malattia</a:t>
            </a:r>
          </a:p>
          <a:p>
            <a:pPr>
              <a:buFont typeface="Arial" panose="020B0604020202020204" pitchFamily="34" charset="0"/>
              <a:buChar char="•"/>
            </a:pPr>
            <a:r>
              <a:rPr lang="it-IT" dirty="0"/>
              <a:t> È alla base del modello </a:t>
            </a:r>
            <a:r>
              <a:rPr lang="it-IT" b="1" dirty="0"/>
              <a:t>ICF</a:t>
            </a:r>
            <a:r>
              <a:rPr lang="it-IT" dirty="0"/>
              <a:t> dell’OMS (2001), usato per valutare </a:t>
            </a:r>
            <a:r>
              <a:rPr lang="it-IT" b="1" dirty="0"/>
              <a:t>funzionamento e disabilità</a:t>
            </a:r>
            <a:endParaRPr lang="it-IT" dirty="0"/>
          </a:p>
          <a:p>
            <a:pPr>
              <a:buFont typeface="Arial" panose="020B0604020202020204" pitchFamily="34" charset="0"/>
              <a:buChar char="•"/>
            </a:pPr>
            <a:r>
              <a:rPr lang="it-IT" dirty="0"/>
              <a:t> Guida interventi </a:t>
            </a:r>
            <a:r>
              <a:rPr lang="it-IT" b="1" dirty="0"/>
              <a:t>personalizzati</a:t>
            </a:r>
            <a:r>
              <a:rPr lang="it-IT" dirty="0"/>
              <a:t>, </a:t>
            </a:r>
            <a:r>
              <a:rPr lang="it-IT" b="1" dirty="0"/>
              <a:t>multidisciplinari</a:t>
            </a:r>
            <a:r>
              <a:rPr lang="it-IT" dirty="0"/>
              <a:t> e </a:t>
            </a:r>
            <a:r>
              <a:rPr lang="it-IT" b="1" dirty="0"/>
              <a:t>contestualizzati</a:t>
            </a:r>
            <a:endParaRPr lang="it-IT" dirty="0"/>
          </a:p>
          <a:p>
            <a:endParaRPr lang="it-IT" dirty="0"/>
          </a:p>
        </p:txBody>
      </p:sp>
    </p:spTree>
    <p:extLst>
      <p:ext uri="{BB962C8B-B14F-4D97-AF65-F5344CB8AC3E}">
        <p14:creationId xmlns:p14="http://schemas.microsoft.com/office/powerpoint/2010/main" val="20904559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4E29BD5C-056C-4DEE-8548-95D72DE4B3D1}"/>
              </a:ext>
            </a:extLst>
          </p:cNvPr>
          <p:cNvSpPr>
            <a:spLocks noGrp="1"/>
          </p:cNvSpPr>
          <p:nvPr>
            <p:ph idx="11"/>
          </p:nvPr>
        </p:nvSpPr>
        <p:spPr>
          <a:xfrm>
            <a:off x="4105469" y="1502229"/>
            <a:ext cx="7302957" cy="4721290"/>
          </a:xfrm>
        </p:spPr>
        <p:txBody>
          <a:bodyPr>
            <a:normAutofit fontScale="92500" lnSpcReduction="10000"/>
          </a:bodyPr>
          <a:lstStyle/>
          <a:p>
            <a:pPr algn="just"/>
            <a:r>
              <a:rPr lang="it-IT" sz="2600" dirty="0"/>
              <a:t>La VMD è un processo strutturato e sistematico, condotto da un’équipe multiprofessionale, che analizza la situazione della persona in più ambiti fondamentali:</a:t>
            </a:r>
          </a:p>
          <a:p>
            <a:pPr algn="just">
              <a:buFont typeface="Arial" panose="020B0604020202020204" pitchFamily="34" charset="0"/>
              <a:buChar char="•"/>
            </a:pPr>
            <a:r>
              <a:rPr lang="it-IT" sz="2600" b="1" dirty="0"/>
              <a:t>Sanitario-clinico</a:t>
            </a:r>
            <a:r>
              <a:rPr lang="it-IT" sz="2600" dirty="0"/>
              <a:t>: condizioni mediche, stato funzionale, comorbidità, terapie in atto;</a:t>
            </a:r>
          </a:p>
          <a:p>
            <a:pPr algn="just">
              <a:buFont typeface="Arial" panose="020B0604020202020204" pitchFamily="34" charset="0"/>
              <a:buChar char="•"/>
            </a:pPr>
            <a:r>
              <a:rPr lang="it-IT" sz="2600" b="1" dirty="0"/>
              <a:t>Psicologico-cognitivo</a:t>
            </a:r>
            <a:r>
              <a:rPr lang="it-IT" sz="2600" dirty="0"/>
              <a:t>: stato mentale, funzioni cognitive, vissuto emotivo;</a:t>
            </a:r>
          </a:p>
          <a:p>
            <a:pPr algn="just">
              <a:buFont typeface="Arial" panose="020B0604020202020204" pitchFamily="34" charset="0"/>
              <a:buChar char="•"/>
            </a:pPr>
            <a:r>
              <a:rPr lang="it-IT" sz="2600" b="1" dirty="0"/>
              <a:t>Funzionale</a:t>
            </a:r>
            <a:r>
              <a:rPr lang="it-IT" sz="2600" dirty="0"/>
              <a:t>: grado di autonomia nelle attività della vita quotidiana (ADL/IADL);</a:t>
            </a:r>
          </a:p>
          <a:p>
            <a:pPr algn="just">
              <a:buFont typeface="Arial" panose="020B0604020202020204" pitchFamily="34" charset="0"/>
              <a:buChar char="•"/>
            </a:pPr>
            <a:r>
              <a:rPr lang="it-IT" sz="2600" b="1" dirty="0"/>
              <a:t>Sociale</a:t>
            </a:r>
            <a:r>
              <a:rPr lang="it-IT" sz="2600" dirty="0"/>
              <a:t>: rete familiare, relazioni sociali, condizioni abitative ed economiche;</a:t>
            </a:r>
          </a:p>
          <a:p>
            <a:pPr algn="just">
              <a:buFont typeface="Arial" panose="020B0604020202020204" pitchFamily="34" charset="0"/>
              <a:buChar char="•"/>
            </a:pPr>
            <a:r>
              <a:rPr lang="it-IT" sz="2600" b="1" dirty="0"/>
              <a:t>Ambientale</a:t>
            </a:r>
            <a:r>
              <a:rPr lang="it-IT" sz="2600" dirty="0"/>
              <a:t>: barriere architettoniche, accessibilità, servizi territoriali disponibili.</a:t>
            </a:r>
          </a:p>
          <a:p>
            <a:endParaRPr lang="it-IT" dirty="0"/>
          </a:p>
        </p:txBody>
      </p:sp>
      <p:sp>
        <p:nvSpPr>
          <p:cNvPr id="2" name="CasellaDiTesto 1">
            <a:extLst>
              <a:ext uri="{FF2B5EF4-FFF2-40B4-BE49-F238E27FC236}">
                <a16:creationId xmlns:a16="http://schemas.microsoft.com/office/drawing/2014/main" id="{0B2F5166-EFAE-46BB-87BE-28273B8A227B}"/>
              </a:ext>
            </a:extLst>
          </p:cNvPr>
          <p:cNvSpPr txBox="1"/>
          <p:nvPr/>
        </p:nvSpPr>
        <p:spPr>
          <a:xfrm flipH="1">
            <a:off x="4364809" y="554407"/>
            <a:ext cx="7043617" cy="646331"/>
          </a:xfrm>
          <a:prstGeom prst="rect">
            <a:avLst/>
          </a:prstGeom>
          <a:noFill/>
        </p:spPr>
        <p:txBody>
          <a:bodyPr wrap="square" rtlCol="0">
            <a:spAutoFit/>
          </a:bodyPr>
          <a:lstStyle/>
          <a:p>
            <a:pPr algn="ctr"/>
            <a:r>
              <a:rPr lang="it-IT" sz="3600" b="1" dirty="0">
                <a:latin typeface="+mj-lt"/>
              </a:rPr>
              <a:t>VALUTAZIONE MULTIDIMENSIONALE</a:t>
            </a:r>
          </a:p>
        </p:txBody>
      </p:sp>
    </p:spTree>
    <p:extLst>
      <p:ext uri="{BB962C8B-B14F-4D97-AF65-F5344CB8AC3E}">
        <p14:creationId xmlns:p14="http://schemas.microsoft.com/office/powerpoint/2010/main" val="27786167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EFACC9-E13C-4E52-A1F9-28751D08A153}"/>
              </a:ext>
            </a:extLst>
          </p:cNvPr>
          <p:cNvSpPr>
            <a:spLocks noGrp="1"/>
          </p:cNvSpPr>
          <p:nvPr>
            <p:ph type="title"/>
          </p:nvPr>
        </p:nvSpPr>
        <p:spPr>
          <a:xfrm>
            <a:off x="4364809" y="457201"/>
            <a:ext cx="7043617" cy="1091682"/>
          </a:xfrm>
        </p:spPr>
        <p:txBody>
          <a:bodyPr/>
          <a:lstStyle/>
          <a:p>
            <a:pPr algn="ctr"/>
            <a:r>
              <a:rPr lang="it-IT" b="1" dirty="0"/>
              <a:t>L’ </a:t>
            </a:r>
            <a:r>
              <a:rPr lang="it-IT" b="1" dirty="0" err="1"/>
              <a:t>icf</a:t>
            </a:r>
            <a:r>
              <a:rPr lang="it-IT" b="1" dirty="0"/>
              <a:t> come guida nella valutazione multidisciplinare</a:t>
            </a:r>
            <a:endParaRPr lang="it-IT" dirty="0"/>
          </a:p>
        </p:txBody>
      </p:sp>
      <p:sp>
        <p:nvSpPr>
          <p:cNvPr id="4" name="Segnaposto contenuto 3">
            <a:extLst>
              <a:ext uri="{FF2B5EF4-FFF2-40B4-BE49-F238E27FC236}">
                <a16:creationId xmlns:a16="http://schemas.microsoft.com/office/drawing/2014/main" id="{DB108F15-4FC2-42DA-BD20-1CB8CE3C3140}"/>
              </a:ext>
            </a:extLst>
          </p:cNvPr>
          <p:cNvSpPr>
            <a:spLocks noGrp="1"/>
          </p:cNvSpPr>
          <p:nvPr>
            <p:ph idx="11"/>
          </p:nvPr>
        </p:nvSpPr>
        <p:spPr>
          <a:xfrm>
            <a:off x="3854245" y="1632156"/>
            <a:ext cx="7865807" cy="4409828"/>
          </a:xfrm>
        </p:spPr>
        <p:txBody>
          <a:bodyPr>
            <a:normAutofit/>
          </a:bodyPr>
          <a:lstStyle/>
          <a:p>
            <a:pPr algn="just"/>
            <a:r>
              <a:rPr lang="it-IT" dirty="0"/>
              <a:t>L'ICF, acronimo di </a:t>
            </a:r>
            <a:r>
              <a:rPr lang="it-IT" b="1" dirty="0"/>
              <a:t>International </a:t>
            </a:r>
            <a:r>
              <a:rPr lang="it-IT" b="1" dirty="0" err="1"/>
              <a:t>Classification</a:t>
            </a:r>
            <a:r>
              <a:rPr lang="it-IT" b="1" dirty="0"/>
              <a:t> of </a:t>
            </a:r>
            <a:r>
              <a:rPr lang="it-IT" b="1" dirty="0" err="1"/>
              <a:t>Functioning</a:t>
            </a:r>
            <a:r>
              <a:rPr lang="it-IT" b="1" dirty="0"/>
              <a:t>, </a:t>
            </a:r>
            <a:r>
              <a:rPr lang="it-IT" b="1" dirty="0" err="1"/>
              <a:t>Disability</a:t>
            </a:r>
            <a:r>
              <a:rPr lang="it-IT" b="1" dirty="0"/>
              <a:t> and Health</a:t>
            </a:r>
            <a:r>
              <a:rPr lang="it-IT" dirty="0"/>
              <a:t> (Classificazione Internazionale del Funzionamento, della Disabilità e della Salute), è un sistema di classificazione sviluppato dall'Organizzazione Mondiale della Sanità (OMS). Essa fornisce un modello comprensivo per descrivere e comprendere la salute e la disabilità in un contesto globale. </a:t>
            </a:r>
          </a:p>
          <a:p>
            <a:pPr algn="just"/>
            <a:endParaRPr lang="it-IT" dirty="0"/>
          </a:p>
          <a:p>
            <a:pPr marL="342900" indent="-342900" algn="just">
              <a:buFont typeface="Arial" panose="020B0604020202020204" pitchFamily="34" charset="0"/>
              <a:buChar char="•"/>
            </a:pPr>
            <a:r>
              <a:rPr lang="it-IT" dirty="0"/>
              <a:t>Approccio </a:t>
            </a:r>
            <a:r>
              <a:rPr lang="it-IT" dirty="0" err="1"/>
              <a:t>bio</a:t>
            </a:r>
            <a:r>
              <a:rPr lang="it-IT" dirty="0"/>
              <a:t>-psico-sociale condiviso</a:t>
            </a:r>
          </a:p>
          <a:p>
            <a:pPr marL="342900" indent="-342900" algn="just">
              <a:buFont typeface="Arial" panose="020B0604020202020204" pitchFamily="34" charset="0"/>
              <a:buChar char="•"/>
            </a:pPr>
            <a:r>
              <a:rPr lang="it-IT" dirty="0"/>
              <a:t>Focalizzazione sul funzionamento, non solo sulla patologia</a:t>
            </a:r>
          </a:p>
          <a:p>
            <a:pPr marL="342900" indent="-342900" algn="just">
              <a:buFont typeface="Arial" panose="020B0604020202020204" pitchFamily="34" charset="0"/>
              <a:buChar char="•"/>
            </a:pPr>
            <a:r>
              <a:rPr lang="it-IT" dirty="0"/>
              <a:t>Linguaggio comune tra i professionisti</a:t>
            </a:r>
          </a:p>
          <a:p>
            <a:pPr algn="just"/>
            <a:endParaRPr lang="it-IT" dirty="0"/>
          </a:p>
        </p:txBody>
      </p:sp>
    </p:spTree>
    <p:extLst>
      <p:ext uri="{BB962C8B-B14F-4D97-AF65-F5344CB8AC3E}">
        <p14:creationId xmlns:p14="http://schemas.microsoft.com/office/powerpoint/2010/main" val="161137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E1D19F-A4D8-416B-A457-89605F3CF310}"/>
              </a:ext>
            </a:extLst>
          </p:cNvPr>
          <p:cNvSpPr>
            <a:spLocks noGrp="1"/>
          </p:cNvSpPr>
          <p:nvPr>
            <p:ph type="title"/>
          </p:nvPr>
        </p:nvSpPr>
        <p:spPr>
          <a:xfrm>
            <a:off x="4187009" y="262468"/>
            <a:ext cx="7043617" cy="1219199"/>
          </a:xfrm>
        </p:spPr>
        <p:txBody>
          <a:bodyPr/>
          <a:lstStyle/>
          <a:p>
            <a:r>
              <a:rPr lang="it-IT" dirty="0"/>
              <a:t>UVBR – Unità di Valutazione del Bisogno Riabilitativo</a:t>
            </a:r>
          </a:p>
        </p:txBody>
      </p:sp>
      <p:sp>
        <p:nvSpPr>
          <p:cNvPr id="3" name="Segnaposto numero diapositiva 2">
            <a:extLst>
              <a:ext uri="{FF2B5EF4-FFF2-40B4-BE49-F238E27FC236}">
                <a16:creationId xmlns:a16="http://schemas.microsoft.com/office/drawing/2014/main" id="{DE031853-65EE-4830-BE53-491075716552}"/>
              </a:ext>
            </a:extLst>
          </p:cNvPr>
          <p:cNvSpPr>
            <a:spLocks noGrp="1"/>
          </p:cNvSpPr>
          <p:nvPr>
            <p:ph type="sldNum" sz="quarter" idx="10"/>
          </p:nvPr>
        </p:nvSpPr>
        <p:spPr>
          <a:xfrm>
            <a:off x="10260675" y="457199"/>
            <a:ext cx="987552" cy="471489"/>
          </a:xfrm>
        </p:spPr>
        <p:txBody>
          <a:bodyPr/>
          <a:lstStyle/>
          <a:p>
            <a:pPr rtl="0"/>
            <a:fld id="{48F63A3B-78C7-47BE-AE5E-E10140E04643}" type="slidenum">
              <a:rPr lang="it-IT" smtClean="0"/>
              <a:pPr rtl="0"/>
              <a:t>3</a:t>
            </a:fld>
            <a:endParaRPr lang="it-IT" dirty="0"/>
          </a:p>
        </p:txBody>
      </p:sp>
      <p:sp>
        <p:nvSpPr>
          <p:cNvPr id="4" name="Segnaposto contenuto 3">
            <a:extLst>
              <a:ext uri="{FF2B5EF4-FFF2-40B4-BE49-F238E27FC236}">
                <a16:creationId xmlns:a16="http://schemas.microsoft.com/office/drawing/2014/main" id="{3616EE61-EC2D-45A2-BC8F-B1A3D43F3910}"/>
              </a:ext>
            </a:extLst>
          </p:cNvPr>
          <p:cNvSpPr>
            <a:spLocks noGrp="1"/>
          </p:cNvSpPr>
          <p:nvPr>
            <p:ph idx="11"/>
          </p:nvPr>
        </p:nvSpPr>
        <p:spPr>
          <a:xfrm>
            <a:off x="4187007" y="1676398"/>
            <a:ext cx="7061219" cy="4724403"/>
          </a:xfrm>
        </p:spPr>
        <p:txBody>
          <a:bodyPr>
            <a:normAutofit/>
          </a:bodyPr>
          <a:lstStyle/>
          <a:p>
            <a:pPr algn="just"/>
            <a:r>
              <a:rPr lang="it-IT" dirty="0"/>
              <a:t>🔹 </a:t>
            </a:r>
            <a:r>
              <a:rPr lang="it-IT" b="1" dirty="0"/>
              <a:t>Cos’è:</a:t>
            </a:r>
          </a:p>
          <a:p>
            <a:pPr algn="just"/>
            <a:r>
              <a:rPr lang="it-IT" dirty="0"/>
              <a:t>È un’équipe multidisciplinare istituita a livello territoriale o ospedaliero che ha il compito di </a:t>
            </a:r>
            <a:r>
              <a:rPr lang="it-IT" b="1" dirty="0"/>
              <a:t>valutare il bisogno riabilitativo</a:t>
            </a:r>
            <a:r>
              <a:rPr lang="it-IT" dirty="0"/>
              <a:t> delle persone con disabilità o esiti di patologie invalidanti.</a:t>
            </a:r>
          </a:p>
          <a:p>
            <a:pPr algn="just"/>
            <a:endParaRPr lang="it-IT" dirty="0"/>
          </a:p>
          <a:p>
            <a:pPr algn="just"/>
            <a:r>
              <a:rPr lang="it-IT" dirty="0"/>
              <a:t>🔹 </a:t>
            </a:r>
            <a:r>
              <a:rPr lang="it-IT" b="1" dirty="0"/>
              <a:t>A cosa serve:</a:t>
            </a:r>
            <a:endParaRPr lang="it-IT" dirty="0"/>
          </a:p>
          <a:p>
            <a:pPr algn="just">
              <a:buFont typeface="Arial" panose="020B0604020202020204" pitchFamily="34" charset="0"/>
              <a:buChar char="•"/>
            </a:pPr>
            <a:r>
              <a:rPr lang="it-IT" dirty="0"/>
              <a:t>Determina l’</a:t>
            </a:r>
            <a:r>
              <a:rPr lang="it-IT" b="1" dirty="0"/>
              <a:t>appropriatezza</a:t>
            </a:r>
            <a:r>
              <a:rPr lang="it-IT" dirty="0"/>
              <a:t> e il </a:t>
            </a:r>
            <a:r>
              <a:rPr lang="it-IT" b="1" dirty="0"/>
              <a:t>livello di intensità</a:t>
            </a:r>
            <a:r>
              <a:rPr lang="it-IT" dirty="0"/>
              <a:t> del trattamento riabilitativo;</a:t>
            </a:r>
          </a:p>
          <a:p>
            <a:pPr algn="just">
              <a:buFont typeface="Arial" panose="020B0604020202020204" pitchFamily="34" charset="0"/>
              <a:buChar char="•"/>
            </a:pPr>
            <a:r>
              <a:rPr lang="it-IT" dirty="0"/>
              <a:t>Definisce il </a:t>
            </a:r>
            <a:r>
              <a:rPr lang="it-IT" b="1" dirty="0"/>
              <a:t>percorso assistenziale</a:t>
            </a:r>
            <a:r>
              <a:rPr lang="it-IT" dirty="0"/>
              <a:t> personalizzato;</a:t>
            </a:r>
          </a:p>
          <a:p>
            <a:pPr algn="just">
              <a:buFont typeface="Arial" panose="020B0604020202020204" pitchFamily="34" charset="0"/>
              <a:buChar char="•"/>
            </a:pPr>
            <a:r>
              <a:rPr lang="it-IT" dirty="0"/>
              <a:t>Favorisce l’</a:t>
            </a:r>
            <a:r>
              <a:rPr lang="it-IT" b="1" dirty="0"/>
              <a:t>integrazione tra ospedale e territorio.</a:t>
            </a:r>
            <a:endParaRPr lang="it-IT" dirty="0"/>
          </a:p>
          <a:p>
            <a:endParaRPr lang="it-IT" dirty="0"/>
          </a:p>
        </p:txBody>
      </p:sp>
    </p:spTree>
    <p:extLst>
      <p:ext uri="{BB962C8B-B14F-4D97-AF65-F5344CB8AC3E}">
        <p14:creationId xmlns:p14="http://schemas.microsoft.com/office/powerpoint/2010/main" val="16755053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584E1C-0A1A-49CB-94CD-EA464D93B2EC}"/>
              </a:ext>
            </a:extLst>
          </p:cNvPr>
          <p:cNvSpPr>
            <a:spLocks noGrp="1"/>
          </p:cNvSpPr>
          <p:nvPr>
            <p:ph type="title"/>
          </p:nvPr>
        </p:nvSpPr>
        <p:spPr>
          <a:xfrm>
            <a:off x="4364809" y="419878"/>
            <a:ext cx="7043617" cy="905069"/>
          </a:xfrm>
        </p:spPr>
        <p:txBody>
          <a:bodyPr/>
          <a:lstStyle/>
          <a:p>
            <a:pPr algn="ctr"/>
            <a:r>
              <a:rPr lang="it-IT" b="1" dirty="0"/>
              <a:t>Nella pratica riabilitativa</a:t>
            </a:r>
          </a:p>
        </p:txBody>
      </p:sp>
      <p:sp>
        <p:nvSpPr>
          <p:cNvPr id="4" name="Segnaposto contenuto 3">
            <a:extLst>
              <a:ext uri="{FF2B5EF4-FFF2-40B4-BE49-F238E27FC236}">
                <a16:creationId xmlns:a16="http://schemas.microsoft.com/office/drawing/2014/main" id="{B8016E38-D517-4712-9202-70FF13F568BF}"/>
              </a:ext>
            </a:extLst>
          </p:cNvPr>
          <p:cNvSpPr>
            <a:spLocks noGrp="1"/>
          </p:cNvSpPr>
          <p:nvPr>
            <p:ph idx="11"/>
          </p:nvPr>
        </p:nvSpPr>
        <p:spPr>
          <a:xfrm>
            <a:off x="4364808" y="1866900"/>
            <a:ext cx="7043618" cy="4175083"/>
          </a:xfrm>
        </p:spPr>
        <p:txBody>
          <a:bodyPr/>
          <a:lstStyle/>
          <a:p>
            <a:pPr marL="342900" indent="-342900">
              <a:buFont typeface="Arial" panose="020B0604020202020204" pitchFamily="34" charset="0"/>
              <a:buChar char="•"/>
            </a:pPr>
            <a:r>
              <a:rPr lang="it-IT" dirty="0"/>
              <a:t>Permette di strutturare il progetto riabilitativo su base funzionale</a:t>
            </a:r>
          </a:p>
          <a:p>
            <a:pPr marL="342900" indent="-342900">
              <a:buFont typeface="Arial" panose="020B0604020202020204" pitchFamily="34" charset="0"/>
              <a:buChar char="•"/>
            </a:pPr>
            <a:endParaRPr lang="it-IT" dirty="0"/>
          </a:p>
          <a:p>
            <a:pPr marL="342900" indent="-342900">
              <a:buFont typeface="Arial" panose="020B0604020202020204" pitchFamily="34" charset="0"/>
              <a:buChar char="•"/>
            </a:pPr>
            <a:r>
              <a:rPr lang="it-IT" dirty="0"/>
              <a:t>Supporta la definizione di obiettivi realistici e misurabili</a:t>
            </a:r>
          </a:p>
          <a:p>
            <a:pPr marL="342900" indent="-342900">
              <a:buFont typeface="Arial" panose="020B0604020202020204" pitchFamily="34" charset="0"/>
              <a:buChar char="•"/>
            </a:pPr>
            <a:endParaRPr lang="it-IT" dirty="0"/>
          </a:p>
          <a:p>
            <a:pPr marL="342900" indent="-342900">
              <a:buFont typeface="Arial" panose="020B0604020202020204" pitchFamily="34" charset="0"/>
              <a:buChar char="•"/>
            </a:pPr>
            <a:r>
              <a:rPr lang="it-IT" dirty="0"/>
              <a:t>Facilita la comunicazione tra i membri dell’ equipe e con la persona</a:t>
            </a:r>
          </a:p>
        </p:txBody>
      </p:sp>
    </p:spTree>
    <p:extLst>
      <p:ext uri="{BB962C8B-B14F-4D97-AF65-F5344CB8AC3E}">
        <p14:creationId xmlns:p14="http://schemas.microsoft.com/office/powerpoint/2010/main" val="39489340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43549FB7-5534-497B-A04C-21F901922FF3}"/>
              </a:ext>
            </a:extLst>
          </p:cNvPr>
          <p:cNvSpPr>
            <a:spLocks noGrp="1"/>
          </p:cNvSpPr>
          <p:nvPr>
            <p:ph idx="11"/>
          </p:nvPr>
        </p:nvSpPr>
        <p:spPr>
          <a:xfrm>
            <a:off x="3648269" y="307911"/>
            <a:ext cx="8304245" cy="4450702"/>
          </a:xfrm>
        </p:spPr>
        <p:txBody>
          <a:bodyPr>
            <a:noAutofit/>
          </a:bodyPr>
          <a:lstStyle/>
          <a:p>
            <a:r>
              <a:rPr lang="it-IT" sz="1800" dirty="0"/>
              <a:t>Nella classificazione ICF, ogni codice alfanumerico è composto da una lettera seguita da numeri. La lettera iniziale identifica la componente specifica nel funzionamento o del contesto:</a:t>
            </a:r>
            <a:endParaRPr lang="it-IT" sz="1500" dirty="0"/>
          </a:p>
          <a:p>
            <a:pPr marL="285750" indent="-285750">
              <a:buFont typeface="Arial" panose="020B0604020202020204" pitchFamily="34" charset="0"/>
              <a:buChar char="•"/>
            </a:pPr>
            <a:r>
              <a:rPr lang="it-IT" sz="2300" b="1" dirty="0"/>
              <a:t>b</a:t>
            </a:r>
            <a:r>
              <a:rPr lang="it-IT" sz="1500" b="1" dirty="0"/>
              <a:t>   </a:t>
            </a:r>
            <a:r>
              <a:rPr lang="it-IT" sz="1800" i="1" u="sng" dirty="0"/>
              <a:t>Funzioni corporee </a:t>
            </a:r>
            <a:r>
              <a:rPr lang="it-IT" sz="1800" i="1" dirty="0"/>
              <a:t>: </a:t>
            </a:r>
            <a:r>
              <a:rPr lang="it-IT" sz="1800" dirty="0"/>
              <a:t>fisiologia dei sistemi corporei (es. forza muscolare, dolore)</a:t>
            </a:r>
          </a:p>
          <a:p>
            <a:pPr marL="285750" indent="-285750">
              <a:buFont typeface="Arial" panose="020B0604020202020204" pitchFamily="34" charset="0"/>
              <a:buChar char="•"/>
            </a:pPr>
            <a:r>
              <a:rPr lang="it-IT" sz="2300" b="1" dirty="0"/>
              <a:t>s</a:t>
            </a:r>
            <a:r>
              <a:rPr lang="it-IT" sz="1500" dirty="0"/>
              <a:t>   </a:t>
            </a:r>
            <a:r>
              <a:rPr lang="it-IT" sz="1800" i="1" u="sng" dirty="0"/>
              <a:t>Strutture corporee </a:t>
            </a:r>
            <a:r>
              <a:rPr lang="it-IT" sz="1800" dirty="0"/>
              <a:t>: parti anatomiche (es. articolazioni, organi)</a:t>
            </a:r>
          </a:p>
          <a:p>
            <a:pPr marL="285750" indent="-285750">
              <a:buFont typeface="Arial" panose="020B0604020202020204" pitchFamily="34" charset="0"/>
              <a:buChar char="•"/>
            </a:pPr>
            <a:r>
              <a:rPr lang="it-IT" sz="2300" b="1" dirty="0"/>
              <a:t>d</a:t>
            </a:r>
            <a:r>
              <a:rPr lang="it-IT" sz="1500" dirty="0"/>
              <a:t>   </a:t>
            </a:r>
            <a:r>
              <a:rPr lang="it-IT" sz="1800" i="1" u="sng" dirty="0"/>
              <a:t>Attività e partecipazione </a:t>
            </a:r>
            <a:r>
              <a:rPr lang="it-IT" sz="1800" dirty="0"/>
              <a:t>: azioni individuali e coinvolgimento nella vita sociale (es.           camminare, lavorare)</a:t>
            </a:r>
          </a:p>
          <a:p>
            <a:pPr marL="285750" indent="-285750">
              <a:buFont typeface="Arial" panose="020B0604020202020204" pitchFamily="34" charset="0"/>
              <a:buChar char="•"/>
            </a:pPr>
            <a:r>
              <a:rPr lang="it-IT" sz="2300" b="1" dirty="0"/>
              <a:t>e</a:t>
            </a:r>
            <a:r>
              <a:rPr lang="it-IT" sz="1500" dirty="0"/>
              <a:t>   </a:t>
            </a:r>
            <a:r>
              <a:rPr lang="it-IT" sz="1800" i="1" u="sng" dirty="0"/>
              <a:t>Fattori ambientali </a:t>
            </a:r>
            <a:r>
              <a:rPr lang="it-IT" sz="1800" dirty="0"/>
              <a:t>: elementi esterni che influenzano il funzionamento (es. supporto familiare, barriere architettoniche)</a:t>
            </a:r>
            <a:endParaRPr lang="it-IT" sz="1500" dirty="0"/>
          </a:p>
          <a:p>
            <a:r>
              <a:rPr lang="it-IT" sz="1600" dirty="0"/>
              <a:t>Ad esempio, il codice </a:t>
            </a:r>
            <a:r>
              <a:rPr lang="it-IT" sz="1600" b="1" dirty="0"/>
              <a:t>b280</a:t>
            </a:r>
            <a:r>
              <a:rPr lang="it-IT" sz="1600" dirty="0"/>
              <a:t> si riferisce alle sensazioni di dolore, </a:t>
            </a:r>
            <a:r>
              <a:rPr lang="it-IT" sz="1600" b="1" dirty="0"/>
              <a:t>s730</a:t>
            </a:r>
            <a:r>
              <a:rPr lang="it-IT" sz="1600" dirty="0"/>
              <a:t> struttura degli arti inferiori, mentre </a:t>
            </a:r>
            <a:r>
              <a:rPr lang="it-IT" sz="1600" b="1" dirty="0"/>
              <a:t>d450</a:t>
            </a:r>
            <a:r>
              <a:rPr lang="it-IT" sz="1600" dirty="0"/>
              <a:t> riguarda il camminare</a:t>
            </a:r>
          </a:p>
          <a:p>
            <a:endParaRPr lang="it-IT" sz="1500" dirty="0"/>
          </a:p>
          <a:p>
            <a:r>
              <a:rPr lang="it-IT" sz="1800" dirty="0"/>
              <a:t>Dopo la lettera e i numeri, si aggiunge un qualificatore, preceduto da un punto, che indica il grado di difficoltà o compromissione:</a:t>
            </a:r>
          </a:p>
          <a:p>
            <a:endParaRPr lang="it-IT" sz="1500" dirty="0"/>
          </a:p>
          <a:p>
            <a:endParaRPr lang="it-IT" sz="1500" dirty="0"/>
          </a:p>
        </p:txBody>
      </p:sp>
      <p:sp>
        <p:nvSpPr>
          <p:cNvPr id="6" name="CasellaDiTesto 5">
            <a:extLst>
              <a:ext uri="{FF2B5EF4-FFF2-40B4-BE49-F238E27FC236}">
                <a16:creationId xmlns:a16="http://schemas.microsoft.com/office/drawing/2014/main" id="{F493557C-F870-B02C-EFD6-F9C428A61DF4}"/>
              </a:ext>
            </a:extLst>
          </p:cNvPr>
          <p:cNvSpPr txBox="1"/>
          <p:nvPr/>
        </p:nvSpPr>
        <p:spPr>
          <a:xfrm>
            <a:off x="3713583" y="4666280"/>
            <a:ext cx="3853543" cy="1477328"/>
          </a:xfrm>
          <a:prstGeom prst="rect">
            <a:avLst/>
          </a:prstGeom>
          <a:noFill/>
        </p:spPr>
        <p:txBody>
          <a:bodyPr wrap="square" rtlCol="0">
            <a:spAutoFit/>
          </a:bodyPr>
          <a:lstStyle/>
          <a:p>
            <a:pPr marL="285750" indent="-285750">
              <a:buFont typeface="Arial" panose="020B0604020202020204" pitchFamily="34" charset="0"/>
              <a:buChar char="•"/>
            </a:pPr>
            <a:r>
              <a:rPr lang="it-IT" sz="1800" b="1" dirty="0"/>
              <a:t>0  </a:t>
            </a:r>
            <a:r>
              <a:rPr lang="it-IT" sz="1800" dirty="0"/>
              <a:t>: nessun problema</a:t>
            </a:r>
          </a:p>
          <a:p>
            <a:pPr marL="285750" indent="-285750">
              <a:buFont typeface="Arial" panose="020B0604020202020204" pitchFamily="34" charset="0"/>
              <a:buChar char="•"/>
            </a:pPr>
            <a:r>
              <a:rPr lang="it-IT" sz="1800" b="1" dirty="0"/>
              <a:t>1  </a:t>
            </a:r>
            <a:r>
              <a:rPr lang="it-IT" sz="1800" dirty="0"/>
              <a:t>: problema lieve (5-24%)</a:t>
            </a:r>
          </a:p>
          <a:p>
            <a:pPr marL="285750" indent="-285750">
              <a:buFont typeface="Arial" panose="020B0604020202020204" pitchFamily="34" charset="0"/>
              <a:buChar char="•"/>
            </a:pPr>
            <a:r>
              <a:rPr lang="it-IT" sz="1800" b="1" dirty="0"/>
              <a:t>2  </a:t>
            </a:r>
            <a:r>
              <a:rPr lang="it-IT" sz="1800" dirty="0"/>
              <a:t>: problema moderato (25-49%)</a:t>
            </a:r>
          </a:p>
          <a:p>
            <a:pPr marL="285750" indent="-285750">
              <a:buFont typeface="Arial" panose="020B0604020202020204" pitchFamily="34" charset="0"/>
              <a:buChar char="•"/>
            </a:pPr>
            <a:r>
              <a:rPr lang="it-IT" sz="1800" b="1" dirty="0"/>
              <a:t>3  </a:t>
            </a:r>
            <a:r>
              <a:rPr lang="it-IT" sz="1800" dirty="0"/>
              <a:t>: problema grave (50-95%)</a:t>
            </a:r>
          </a:p>
          <a:p>
            <a:pPr marL="285750" indent="-285750">
              <a:buFont typeface="Arial" panose="020B0604020202020204" pitchFamily="34" charset="0"/>
              <a:buChar char="•"/>
            </a:pPr>
            <a:r>
              <a:rPr lang="it-IT" sz="1800" b="1" dirty="0"/>
              <a:t>4  </a:t>
            </a:r>
            <a:r>
              <a:rPr lang="it-IT" sz="1800" dirty="0"/>
              <a:t>: problema completo (96-100%)</a:t>
            </a:r>
          </a:p>
        </p:txBody>
      </p:sp>
      <p:sp>
        <p:nvSpPr>
          <p:cNvPr id="7" name="CasellaDiTesto 6">
            <a:extLst>
              <a:ext uri="{FF2B5EF4-FFF2-40B4-BE49-F238E27FC236}">
                <a16:creationId xmlns:a16="http://schemas.microsoft.com/office/drawing/2014/main" id="{DDE85CCA-FBE6-B4C1-E8B1-437C85F30F22}"/>
              </a:ext>
            </a:extLst>
          </p:cNvPr>
          <p:cNvSpPr txBox="1"/>
          <p:nvPr/>
        </p:nvSpPr>
        <p:spPr>
          <a:xfrm>
            <a:off x="7529803" y="4702630"/>
            <a:ext cx="3918857" cy="646331"/>
          </a:xfrm>
          <a:prstGeom prst="rect">
            <a:avLst/>
          </a:prstGeom>
          <a:noFill/>
        </p:spPr>
        <p:txBody>
          <a:bodyPr wrap="square" rtlCol="0">
            <a:spAutoFit/>
          </a:bodyPr>
          <a:lstStyle/>
          <a:p>
            <a:pPr marL="285750" indent="-285750">
              <a:buFont typeface="Arial" panose="020B0604020202020204" pitchFamily="34" charset="0"/>
              <a:buChar char="•"/>
            </a:pPr>
            <a:r>
              <a:rPr lang="it-IT" sz="1800" b="1" dirty="0"/>
              <a:t>8 </a:t>
            </a:r>
            <a:r>
              <a:rPr lang="it-IT" sz="1800" dirty="0"/>
              <a:t> : Non specificato</a:t>
            </a:r>
          </a:p>
          <a:p>
            <a:pPr marL="285750" indent="-285750">
              <a:buFont typeface="Arial" panose="020B0604020202020204" pitchFamily="34" charset="0"/>
              <a:buChar char="•"/>
            </a:pPr>
            <a:r>
              <a:rPr lang="it-IT" sz="1800" b="1" dirty="0"/>
              <a:t>9</a:t>
            </a:r>
            <a:r>
              <a:rPr lang="it-IT" sz="1800" dirty="0"/>
              <a:t>  : Non applicabile</a:t>
            </a:r>
          </a:p>
        </p:txBody>
      </p:sp>
      <p:sp>
        <p:nvSpPr>
          <p:cNvPr id="8" name="CasellaDiTesto 7">
            <a:extLst>
              <a:ext uri="{FF2B5EF4-FFF2-40B4-BE49-F238E27FC236}">
                <a16:creationId xmlns:a16="http://schemas.microsoft.com/office/drawing/2014/main" id="{BE298106-8D0C-3D26-8EC5-656492FA435A}"/>
              </a:ext>
            </a:extLst>
          </p:cNvPr>
          <p:cNvSpPr txBox="1"/>
          <p:nvPr/>
        </p:nvSpPr>
        <p:spPr>
          <a:xfrm>
            <a:off x="3713583" y="6265879"/>
            <a:ext cx="7996335" cy="338554"/>
          </a:xfrm>
          <a:prstGeom prst="rect">
            <a:avLst/>
          </a:prstGeom>
          <a:noFill/>
        </p:spPr>
        <p:txBody>
          <a:bodyPr wrap="square" rtlCol="0">
            <a:spAutoFit/>
          </a:bodyPr>
          <a:lstStyle/>
          <a:p>
            <a:r>
              <a:rPr lang="it-IT" sz="1600" dirty="0"/>
              <a:t>Ad esempio d450.</a:t>
            </a:r>
            <a:r>
              <a:rPr lang="it-IT" sz="1600" b="1" dirty="0"/>
              <a:t>2</a:t>
            </a:r>
            <a:r>
              <a:rPr lang="it-IT" sz="1600" dirty="0"/>
              <a:t> indica una difficoltà moderata nel camminare</a:t>
            </a:r>
          </a:p>
        </p:txBody>
      </p:sp>
    </p:spTree>
    <p:extLst>
      <p:ext uri="{BB962C8B-B14F-4D97-AF65-F5344CB8AC3E}">
        <p14:creationId xmlns:p14="http://schemas.microsoft.com/office/powerpoint/2010/main" val="3245042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8B82E45E-6047-47A2-8FCF-5A5B3DC3BFD9}"/>
              </a:ext>
            </a:extLst>
          </p:cNvPr>
          <p:cNvSpPr>
            <a:spLocks noGrp="1"/>
          </p:cNvSpPr>
          <p:nvPr>
            <p:ph idx="11"/>
          </p:nvPr>
        </p:nvSpPr>
        <p:spPr>
          <a:xfrm>
            <a:off x="3797559" y="242596"/>
            <a:ext cx="8173617" cy="6484775"/>
          </a:xfrm>
        </p:spPr>
        <p:txBody>
          <a:bodyPr>
            <a:normAutofit fontScale="70000" lnSpcReduction="20000"/>
          </a:bodyPr>
          <a:lstStyle/>
          <a:p>
            <a:r>
              <a:rPr lang="it-IT" sz="3400" b="1" dirty="0"/>
              <a:t>d – Attività e partecipazione</a:t>
            </a:r>
          </a:p>
          <a:p>
            <a:endParaRPr lang="it-IT" dirty="0"/>
          </a:p>
          <a:p>
            <a:r>
              <a:rPr lang="it-IT" sz="2900" dirty="0"/>
              <a:t>Questa componente valuta ciò che una persona </a:t>
            </a:r>
          </a:p>
          <a:p>
            <a:pPr marL="342900" indent="-342900">
              <a:buFontTx/>
              <a:buChar char="-"/>
            </a:pPr>
            <a:r>
              <a:rPr lang="it-IT" sz="2900" dirty="0"/>
              <a:t>«sa fare» (</a:t>
            </a:r>
            <a:r>
              <a:rPr lang="it-IT" sz="2900" i="1" dirty="0"/>
              <a:t>attività</a:t>
            </a:r>
            <a:r>
              <a:rPr lang="it-IT" sz="2900" dirty="0"/>
              <a:t>)</a:t>
            </a:r>
          </a:p>
          <a:p>
            <a:pPr marL="342900" indent="-342900">
              <a:buFontTx/>
              <a:buChar char="-"/>
            </a:pPr>
            <a:r>
              <a:rPr lang="it-IT" sz="2900" dirty="0"/>
              <a:t>«fa realmente nella vita </a:t>
            </a:r>
            <a:r>
              <a:rPr lang="it-IT" sz="2900" dirty="0" err="1"/>
              <a:t>quitidiana</a:t>
            </a:r>
            <a:r>
              <a:rPr lang="it-IT" sz="2900" dirty="0"/>
              <a:t> (</a:t>
            </a:r>
            <a:r>
              <a:rPr lang="it-IT" sz="2900" i="1" dirty="0"/>
              <a:t>partecipazione</a:t>
            </a:r>
            <a:r>
              <a:rPr lang="it-IT" sz="2900" dirty="0"/>
              <a:t>)</a:t>
            </a:r>
          </a:p>
          <a:p>
            <a:r>
              <a:rPr lang="it-IT" sz="2900" dirty="0"/>
              <a:t> L’ICF unifica i due concetti perché spesso sono strettamente collegati: una limitazione nell’attività può causare restrizioni nella partecipazione sociale.</a:t>
            </a:r>
          </a:p>
          <a:p>
            <a:endParaRPr lang="it-IT" sz="2900" dirty="0"/>
          </a:p>
          <a:p>
            <a:r>
              <a:rPr lang="it-IT" sz="2900" dirty="0"/>
              <a:t>Esempi di categorie</a:t>
            </a:r>
          </a:p>
          <a:p>
            <a:pPr marL="457200" indent="-457200">
              <a:buFont typeface="Arial" panose="020B0604020202020204" pitchFamily="34" charset="0"/>
              <a:buChar char="•"/>
            </a:pPr>
            <a:r>
              <a:rPr lang="it-IT" sz="2900" dirty="0"/>
              <a:t>d410 cambiare posizione del corpo</a:t>
            </a:r>
          </a:p>
          <a:p>
            <a:pPr marL="457200" indent="-457200">
              <a:buFont typeface="Arial" panose="020B0604020202020204" pitchFamily="34" charset="0"/>
              <a:buChar char="•"/>
            </a:pPr>
            <a:r>
              <a:rPr lang="it-IT" sz="2900" dirty="0"/>
              <a:t>d450 camminare</a:t>
            </a:r>
          </a:p>
          <a:p>
            <a:pPr marL="457200" indent="-457200">
              <a:buFont typeface="Arial" panose="020B0604020202020204" pitchFamily="34" charset="0"/>
              <a:buChar char="•"/>
            </a:pPr>
            <a:r>
              <a:rPr lang="it-IT" sz="2900" dirty="0"/>
              <a:t>d550 alimentarsi</a:t>
            </a:r>
          </a:p>
          <a:p>
            <a:pPr marL="457200" indent="-457200">
              <a:buFont typeface="Arial" panose="020B0604020202020204" pitchFamily="34" charset="0"/>
              <a:buChar char="•"/>
            </a:pPr>
            <a:r>
              <a:rPr lang="it-IT" sz="2900" dirty="0"/>
              <a:t>d850 lavorare</a:t>
            </a:r>
          </a:p>
          <a:p>
            <a:pPr marL="457200" indent="-457200">
              <a:buFont typeface="Arial" panose="020B0604020202020204" pitchFamily="34" charset="0"/>
              <a:buChar char="•"/>
            </a:pPr>
            <a:r>
              <a:rPr lang="it-IT" sz="2900" dirty="0"/>
              <a:t>d920 tempo libero</a:t>
            </a:r>
          </a:p>
          <a:p>
            <a:endParaRPr lang="it-IT" sz="2900" dirty="0"/>
          </a:p>
          <a:p>
            <a:r>
              <a:rPr lang="it-IT" sz="2900" dirty="0"/>
              <a:t>si utilizzano due qualificatori distinti:</a:t>
            </a:r>
          </a:p>
          <a:p>
            <a:endParaRPr lang="it-IT" sz="2900" dirty="0"/>
          </a:p>
          <a:p>
            <a:pPr marL="457200" indent="-457200">
              <a:buFont typeface="Wingdings" panose="05000000000000000000" pitchFamily="2" charset="2"/>
              <a:buChar char="§"/>
            </a:pPr>
            <a:r>
              <a:rPr lang="it-IT" sz="3100" b="1" dirty="0"/>
              <a:t>Capacità</a:t>
            </a:r>
            <a:r>
              <a:rPr lang="it-IT" sz="2900" dirty="0"/>
              <a:t>: descrive l’abilità di una persona di eseguire un compito in un ambiente standardizzato, senza assistenza o adattamenti</a:t>
            </a:r>
          </a:p>
          <a:p>
            <a:pPr marL="457200" indent="-457200">
              <a:buFont typeface="Wingdings" panose="05000000000000000000" pitchFamily="2" charset="2"/>
              <a:buChar char="§"/>
            </a:pPr>
            <a:endParaRPr lang="it-IT" sz="2900" b="1" dirty="0"/>
          </a:p>
          <a:p>
            <a:pPr marL="457200" indent="-457200">
              <a:buFont typeface="Wingdings" panose="05000000000000000000" pitchFamily="2" charset="2"/>
              <a:buChar char="§"/>
            </a:pPr>
            <a:r>
              <a:rPr lang="it-IT" sz="3100" b="1" dirty="0"/>
              <a:t>Performance</a:t>
            </a:r>
            <a:r>
              <a:rPr lang="it-IT" sz="2900" dirty="0"/>
              <a:t>: rappresenta ciò che la persona effettivamente fa nel suo ambiente attuale, considerando eventuali supporti o barriere</a:t>
            </a:r>
          </a:p>
          <a:p>
            <a:endParaRPr lang="it-IT" dirty="0"/>
          </a:p>
        </p:txBody>
      </p:sp>
    </p:spTree>
    <p:extLst>
      <p:ext uri="{BB962C8B-B14F-4D97-AF65-F5344CB8AC3E}">
        <p14:creationId xmlns:p14="http://schemas.microsoft.com/office/powerpoint/2010/main" val="10708678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5D9ED9-5033-4A50-B8C5-E0CE1CFC7F00}"/>
              </a:ext>
            </a:extLst>
          </p:cNvPr>
          <p:cNvSpPr>
            <a:spLocks noGrp="1"/>
          </p:cNvSpPr>
          <p:nvPr>
            <p:ph type="title"/>
          </p:nvPr>
        </p:nvSpPr>
        <p:spPr>
          <a:xfrm>
            <a:off x="4364809" y="214604"/>
            <a:ext cx="7043617" cy="699795"/>
          </a:xfrm>
        </p:spPr>
        <p:txBody>
          <a:bodyPr/>
          <a:lstStyle/>
          <a:p>
            <a:pPr algn="ctr"/>
            <a:r>
              <a:rPr lang="it-IT" b="1" dirty="0"/>
              <a:t>Qualificatori usati</a:t>
            </a:r>
          </a:p>
        </p:txBody>
      </p:sp>
      <p:sp>
        <p:nvSpPr>
          <p:cNvPr id="4" name="Segnaposto contenuto 3">
            <a:extLst>
              <a:ext uri="{FF2B5EF4-FFF2-40B4-BE49-F238E27FC236}">
                <a16:creationId xmlns:a16="http://schemas.microsoft.com/office/drawing/2014/main" id="{4A863D6F-0E48-4D8D-82B0-525974E1CA92}"/>
              </a:ext>
            </a:extLst>
          </p:cNvPr>
          <p:cNvSpPr>
            <a:spLocks noGrp="1"/>
          </p:cNvSpPr>
          <p:nvPr>
            <p:ph idx="11"/>
          </p:nvPr>
        </p:nvSpPr>
        <p:spPr>
          <a:xfrm>
            <a:off x="3881535" y="1045029"/>
            <a:ext cx="7688424" cy="5598367"/>
          </a:xfrm>
        </p:spPr>
        <p:txBody>
          <a:bodyPr>
            <a:normAutofit fontScale="92500" lnSpcReduction="20000"/>
          </a:bodyPr>
          <a:lstStyle/>
          <a:p>
            <a:r>
              <a:rPr lang="it-IT" dirty="0"/>
              <a:t>Misurano la </a:t>
            </a:r>
            <a:r>
              <a:rPr lang="it-IT" b="1" dirty="0"/>
              <a:t>difficoltà</a:t>
            </a:r>
            <a:r>
              <a:rPr lang="it-IT" dirty="0"/>
              <a:t> riscontrata:</a:t>
            </a:r>
          </a:p>
          <a:p>
            <a:endParaRPr lang="it-IT" dirty="0"/>
          </a:p>
          <a:p>
            <a:pPr marL="342900" indent="-342900">
              <a:buFont typeface="Arial" panose="020B0604020202020204" pitchFamily="34" charset="0"/>
              <a:buChar char="•"/>
            </a:pPr>
            <a:r>
              <a:rPr lang="it-IT" dirty="0"/>
              <a:t>0 = nessuna difficoltà</a:t>
            </a:r>
          </a:p>
          <a:p>
            <a:pPr marL="342900" indent="-342900">
              <a:buFont typeface="Arial" panose="020B0604020202020204" pitchFamily="34" charset="0"/>
              <a:buChar char="•"/>
            </a:pPr>
            <a:r>
              <a:rPr lang="it-IT" dirty="0"/>
              <a:t>1 = lieve difficoltà (5-24%)</a:t>
            </a:r>
          </a:p>
          <a:p>
            <a:pPr marL="342900" indent="-342900">
              <a:buFont typeface="Arial" panose="020B0604020202020204" pitchFamily="34" charset="0"/>
              <a:buChar char="•"/>
            </a:pPr>
            <a:r>
              <a:rPr lang="it-IT" dirty="0"/>
              <a:t>2 = moderata (25-49%)</a:t>
            </a:r>
          </a:p>
          <a:p>
            <a:pPr marL="342900" indent="-342900">
              <a:buFont typeface="Arial" panose="020B0604020202020204" pitchFamily="34" charset="0"/>
              <a:buChar char="•"/>
            </a:pPr>
            <a:r>
              <a:rPr lang="it-IT" dirty="0"/>
              <a:t>3 = grave (50-95%)</a:t>
            </a:r>
          </a:p>
          <a:p>
            <a:pPr marL="342900" indent="-342900">
              <a:buFont typeface="Arial" panose="020B0604020202020204" pitchFamily="34" charset="0"/>
              <a:buChar char="•"/>
            </a:pPr>
            <a:r>
              <a:rPr lang="it-IT" dirty="0"/>
              <a:t>4 = completa (96-100%)</a:t>
            </a:r>
          </a:p>
          <a:p>
            <a:pPr marL="342900" indent="-342900">
              <a:buFont typeface="Arial" panose="020B0604020202020204" pitchFamily="34" charset="0"/>
              <a:buChar char="•"/>
            </a:pPr>
            <a:r>
              <a:rPr lang="it-IT" dirty="0"/>
              <a:t>8 = non specificato</a:t>
            </a:r>
          </a:p>
          <a:p>
            <a:pPr marL="342900" indent="-342900">
              <a:buFont typeface="Arial" panose="020B0604020202020204" pitchFamily="34" charset="0"/>
              <a:buChar char="•"/>
            </a:pPr>
            <a:r>
              <a:rPr lang="it-IT" dirty="0"/>
              <a:t>9 = non applicabile</a:t>
            </a:r>
          </a:p>
          <a:p>
            <a:endParaRPr lang="it-IT" dirty="0"/>
          </a:p>
          <a:p>
            <a:r>
              <a:rPr lang="it-IT" dirty="0"/>
              <a:t>esempio:</a:t>
            </a:r>
          </a:p>
          <a:p>
            <a:endParaRPr lang="it-IT" i="1" dirty="0"/>
          </a:p>
          <a:p>
            <a:r>
              <a:rPr lang="it-IT" i="1" dirty="0"/>
              <a:t>d450 (camminare)</a:t>
            </a:r>
          </a:p>
          <a:p>
            <a:endParaRPr lang="it-IT" dirty="0"/>
          </a:p>
          <a:p>
            <a:r>
              <a:rPr lang="it-IT" b="1" dirty="0"/>
              <a:t>Capacità </a:t>
            </a:r>
            <a:r>
              <a:rPr lang="it-IT" dirty="0"/>
              <a:t>: d450.</a:t>
            </a:r>
            <a:r>
              <a:rPr lang="it-IT" b="1" u="sng" dirty="0"/>
              <a:t>3</a:t>
            </a:r>
            <a:r>
              <a:rPr lang="it-IT" dirty="0"/>
              <a:t> (grave difficoltà senza ausili)</a:t>
            </a:r>
          </a:p>
          <a:p>
            <a:endParaRPr lang="it-IT" dirty="0"/>
          </a:p>
          <a:p>
            <a:r>
              <a:rPr lang="it-IT" b="1" dirty="0"/>
              <a:t>Performance </a:t>
            </a:r>
            <a:r>
              <a:rPr lang="it-IT" dirty="0"/>
              <a:t>: d450.</a:t>
            </a:r>
            <a:r>
              <a:rPr lang="it-IT" b="1" u="sng" dirty="0"/>
              <a:t>1</a:t>
            </a:r>
            <a:r>
              <a:rPr lang="it-IT" dirty="0"/>
              <a:t> (lieve difficoltà con deambulatore e ambiente favorevole</a:t>
            </a:r>
          </a:p>
          <a:p>
            <a:endParaRPr lang="it-IT" dirty="0"/>
          </a:p>
        </p:txBody>
      </p:sp>
    </p:spTree>
    <p:extLst>
      <p:ext uri="{BB962C8B-B14F-4D97-AF65-F5344CB8AC3E}">
        <p14:creationId xmlns:p14="http://schemas.microsoft.com/office/powerpoint/2010/main" val="9436322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A81FB4CA-6D69-46FC-B2B1-B678931CA36A}"/>
              </a:ext>
            </a:extLst>
          </p:cNvPr>
          <p:cNvSpPr>
            <a:spLocks noGrp="1"/>
          </p:cNvSpPr>
          <p:nvPr>
            <p:ph idx="11"/>
          </p:nvPr>
        </p:nvSpPr>
        <p:spPr>
          <a:xfrm>
            <a:off x="3769567" y="270588"/>
            <a:ext cx="8070980" cy="6307493"/>
          </a:xfrm>
        </p:spPr>
        <p:txBody>
          <a:bodyPr>
            <a:normAutofit fontScale="92500" lnSpcReduction="20000"/>
          </a:bodyPr>
          <a:lstStyle/>
          <a:p>
            <a:r>
              <a:rPr lang="it-IT" sz="2800" b="1" dirty="0"/>
              <a:t>e – Fattori Ambientali</a:t>
            </a:r>
          </a:p>
          <a:p>
            <a:pPr algn="just"/>
            <a:endParaRPr lang="it-IT" dirty="0"/>
          </a:p>
          <a:p>
            <a:pPr algn="just"/>
            <a:r>
              <a:rPr lang="it-IT" dirty="0"/>
              <a:t>Tutti gli elementi </a:t>
            </a:r>
            <a:r>
              <a:rPr lang="it-IT" b="1" dirty="0"/>
              <a:t>esterni</a:t>
            </a:r>
            <a:r>
              <a:rPr lang="it-IT" dirty="0"/>
              <a:t> </a:t>
            </a:r>
            <a:r>
              <a:rPr lang="it-IT" b="1" dirty="0"/>
              <a:t>alla</a:t>
            </a:r>
            <a:r>
              <a:rPr lang="it-IT" dirty="0"/>
              <a:t> </a:t>
            </a:r>
            <a:r>
              <a:rPr lang="it-IT" b="1" dirty="0"/>
              <a:t>persona</a:t>
            </a:r>
            <a:r>
              <a:rPr lang="it-IT" dirty="0"/>
              <a:t> che influenzano in modo positivo o negativo il suo funzionamento e la sua partecipazione sociale. Possono essere:</a:t>
            </a:r>
          </a:p>
          <a:p>
            <a:pPr algn="just"/>
            <a:endParaRPr lang="it-IT" dirty="0"/>
          </a:p>
          <a:p>
            <a:pPr marL="342900" indent="-342900" algn="just">
              <a:buFont typeface="Arial" panose="020B0604020202020204" pitchFamily="34" charset="0"/>
              <a:buChar char="•"/>
            </a:pPr>
            <a:r>
              <a:rPr lang="it-IT" i="1" u="sng" dirty="0"/>
              <a:t>Fisici</a:t>
            </a:r>
            <a:r>
              <a:rPr lang="it-IT" dirty="0"/>
              <a:t> : barriere architettoniche, clima, illuminazione, ausili tecnici</a:t>
            </a:r>
          </a:p>
          <a:p>
            <a:pPr marL="342900" indent="-342900" algn="just">
              <a:buFont typeface="Arial" panose="020B0604020202020204" pitchFamily="34" charset="0"/>
              <a:buChar char="•"/>
            </a:pPr>
            <a:r>
              <a:rPr lang="it-IT" i="1" u="sng" dirty="0"/>
              <a:t>Sociali </a:t>
            </a:r>
            <a:r>
              <a:rPr lang="it-IT" dirty="0"/>
              <a:t>: relazioni familiari, supporto da amici o caregiver</a:t>
            </a:r>
          </a:p>
          <a:p>
            <a:pPr marL="342900" indent="-342900" algn="just">
              <a:buFont typeface="Arial" panose="020B0604020202020204" pitchFamily="34" charset="0"/>
              <a:buChar char="•"/>
            </a:pPr>
            <a:r>
              <a:rPr lang="it-IT" i="1" u="sng" dirty="0"/>
              <a:t>Attitudinali </a:t>
            </a:r>
            <a:r>
              <a:rPr lang="it-IT" dirty="0"/>
              <a:t>: atteggiamenti della società, discriminazioni, supporto motivazionale</a:t>
            </a:r>
          </a:p>
          <a:p>
            <a:pPr marL="342900" indent="-342900" algn="just">
              <a:buFont typeface="Arial" panose="020B0604020202020204" pitchFamily="34" charset="0"/>
              <a:buChar char="•"/>
            </a:pPr>
            <a:r>
              <a:rPr lang="it-IT" i="1" u="sng" dirty="0"/>
              <a:t>Istituzionali </a:t>
            </a:r>
            <a:r>
              <a:rPr lang="it-IT" dirty="0"/>
              <a:t>: accesso ai servizi sanitari, politiche sanitarie, assistenza</a:t>
            </a:r>
          </a:p>
          <a:p>
            <a:pPr algn="just"/>
            <a:endParaRPr lang="it-IT" dirty="0"/>
          </a:p>
          <a:p>
            <a:pPr algn="just"/>
            <a:r>
              <a:rPr lang="it-IT" dirty="0"/>
              <a:t>Questi fattori possono agire come:</a:t>
            </a:r>
          </a:p>
          <a:p>
            <a:pPr algn="just"/>
            <a:endParaRPr lang="it-IT" dirty="0"/>
          </a:p>
          <a:p>
            <a:pPr marL="342900" indent="-342900" algn="just">
              <a:buFont typeface="Wingdings" panose="05000000000000000000" pitchFamily="2" charset="2"/>
              <a:buChar char="§"/>
            </a:pPr>
            <a:r>
              <a:rPr lang="it-IT" b="1" dirty="0"/>
              <a:t>Facilitatori</a:t>
            </a:r>
            <a:r>
              <a:rPr lang="it-IT" dirty="0"/>
              <a:t>: Migliorano o permettono il funzionamento (es. deambulatore, rete di supporto sociale, servizio riabilitativo efficace)</a:t>
            </a:r>
          </a:p>
          <a:p>
            <a:pPr marL="342900" indent="-342900" algn="just">
              <a:buFont typeface="Wingdings" panose="05000000000000000000" pitchFamily="2" charset="2"/>
              <a:buChar char="§"/>
            </a:pPr>
            <a:endParaRPr lang="it-IT" b="1" dirty="0"/>
          </a:p>
          <a:p>
            <a:pPr marL="342900" indent="-342900" algn="just">
              <a:buFont typeface="Wingdings" panose="05000000000000000000" pitchFamily="2" charset="2"/>
              <a:buChar char="§"/>
            </a:pPr>
            <a:r>
              <a:rPr lang="it-IT" b="1" dirty="0"/>
              <a:t>Barriere</a:t>
            </a:r>
            <a:r>
              <a:rPr lang="it-IT" dirty="0"/>
              <a:t>: ostacolano o peggiorano la partecipazione o l’autonomia ( es. scale senza ascensore, atteggiamenti negativi, mancanza di trasporti o servizi)</a:t>
            </a:r>
          </a:p>
          <a:p>
            <a:pPr marL="342900" indent="-342900">
              <a:buFontTx/>
              <a:buChar char="-"/>
            </a:pPr>
            <a:endParaRPr lang="it-IT" dirty="0"/>
          </a:p>
        </p:txBody>
      </p:sp>
    </p:spTree>
    <p:extLst>
      <p:ext uri="{BB962C8B-B14F-4D97-AF65-F5344CB8AC3E}">
        <p14:creationId xmlns:p14="http://schemas.microsoft.com/office/powerpoint/2010/main" val="34379767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E1E512-FD6A-44D5-8637-B0ADA542FCEF}"/>
              </a:ext>
            </a:extLst>
          </p:cNvPr>
          <p:cNvSpPr>
            <a:spLocks noGrp="1"/>
          </p:cNvSpPr>
          <p:nvPr>
            <p:ph type="title"/>
          </p:nvPr>
        </p:nvSpPr>
        <p:spPr>
          <a:xfrm>
            <a:off x="4364809" y="307910"/>
            <a:ext cx="7043617" cy="681135"/>
          </a:xfrm>
        </p:spPr>
        <p:txBody>
          <a:bodyPr/>
          <a:lstStyle/>
          <a:p>
            <a:pPr algn="ctr"/>
            <a:r>
              <a:rPr lang="it-IT" b="1" dirty="0"/>
              <a:t>Qualificatori usati</a:t>
            </a:r>
          </a:p>
        </p:txBody>
      </p:sp>
      <p:sp>
        <p:nvSpPr>
          <p:cNvPr id="4" name="Segnaposto contenuto 3">
            <a:extLst>
              <a:ext uri="{FF2B5EF4-FFF2-40B4-BE49-F238E27FC236}">
                <a16:creationId xmlns:a16="http://schemas.microsoft.com/office/drawing/2014/main" id="{927AEA99-8826-4730-ADAC-783808C916DC}"/>
              </a:ext>
            </a:extLst>
          </p:cNvPr>
          <p:cNvSpPr>
            <a:spLocks noGrp="1"/>
          </p:cNvSpPr>
          <p:nvPr>
            <p:ph idx="11"/>
          </p:nvPr>
        </p:nvSpPr>
        <p:spPr>
          <a:xfrm>
            <a:off x="4040155" y="1101012"/>
            <a:ext cx="7688425" cy="4940972"/>
          </a:xfrm>
        </p:spPr>
        <p:txBody>
          <a:bodyPr>
            <a:normAutofit/>
          </a:bodyPr>
          <a:lstStyle/>
          <a:p>
            <a:r>
              <a:rPr lang="it-IT" dirty="0"/>
              <a:t>Possono essere </a:t>
            </a:r>
            <a:r>
              <a:rPr lang="it-IT" b="1" dirty="0"/>
              <a:t>Barriere</a:t>
            </a:r>
            <a:r>
              <a:rPr lang="it-IT" dirty="0"/>
              <a:t> (-) o </a:t>
            </a:r>
            <a:r>
              <a:rPr lang="it-IT" b="1" dirty="0"/>
              <a:t>Facilitatori</a:t>
            </a:r>
            <a:r>
              <a:rPr lang="it-IT" dirty="0"/>
              <a:t> (+):</a:t>
            </a:r>
          </a:p>
          <a:p>
            <a:endParaRPr lang="it-IT" b="1" dirty="0"/>
          </a:p>
          <a:p>
            <a:pPr marL="342900" indent="-342900">
              <a:buFont typeface="Arial" panose="020B0604020202020204" pitchFamily="34" charset="0"/>
              <a:buChar char="•"/>
            </a:pPr>
            <a:r>
              <a:rPr lang="it-IT" dirty="0"/>
              <a:t>+1/-1 = lieve</a:t>
            </a:r>
          </a:p>
          <a:p>
            <a:pPr marL="342900" indent="-342900">
              <a:buFont typeface="Arial" panose="020B0604020202020204" pitchFamily="34" charset="0"/>
              <a:buChar char="•"/>
            </a:pPr>
            <a:r>
              <a:rPr lang="it-IT" dirty="0"/>
              <a:t>+2/-2 = moderato</a:t>
            </a:r>
          </a:p>
          <a:p>
            <a:pPr marL="342900" indent="-342900">
              <a:buFont typeface="Arial" panose="020B0604020202020204" pitchFamily="34" charset="0"/>
              <a:buChar char="•"/>
            </a:pPr>
            <a:r>
              <a:rPr lang="it-IT" dirty="0"/>
              <a:t>+3/-3 = rilevante</a:t>
            </a:r>
          </a:p>
          <a:p>
            <a:pPr marL="342900" indent="-342900">
              <a:buFont typeface="Arial" panose="020B0604020202020204" pitchFamily="34" charset="0"/>
              <a:buChar char="•"/>
            </a:pPr>
            <a:r>
              <a:rPr lang="it-IT" dirty="0"/>
              <a:t>+4/-4 = completo</a:t>
            </a:r>
          </a:p>
          <a:p>
            <a:endParaRPr lang="it-IT" dirty="0"/>
          </a:p>
          <a:p>
            <a:r>
              <a:rPr lang="it-IT" dirty="0"/>
              <a:t>esempi: </a:t>
            </a:r>
          </a:p>
          <a:p>
            <a:r>
              <a:rPr lang="it-IT" dirty="0"/>
              <a:t> </a:t>
            </a:r>
          </a:p>
          <a:p>
            <a:r>
              <a:rPr lang="it-IT" i="1" dirty="0"/>
              <a:t>e115</a:t>
            </a:r>
            <a:r>
              <a:rPr lang="it-IT" b="1" i="1" dirty="0"/>
              <a:t>+2</a:t>
            </a:r>
            <a:r>
              <a:rPr lang="it-IT" i="1" dirty="0"/>
              <a:t> </a:t>
            </a:r>
            <a:r>
              <a:rPr lang="it-IT" dirty="0"/>
              <a:t>: Deambulatore come</a:t>
            </a:r>
            <a:r>
              <a:rPr lang="it-IT" b="1" dirty="0"/>
              <a:t> facilitatore moderato</a:t>
            </a:r>
          </a:p>
          <a:p>
            <a:endParaRPr lang="it-IT" b="1" dirty="0"/>
          </a:p>
          <a:p>
            <a:r>
              <a:rPr lang="it-IT" i="1" dirty="0"/>
              <a:t>e150 </a:t>
            </a:r>
            <a:r>
              <a:rPr lang="it-IT" b="1" i="1" dirty="0"/>
              <a:t>-3 </a:t>
            </a:r>
            <a:r>
              <a:rPr lang="it-IT" dirty="0"/>
              <a:t>: Scala senza ascensore come </a:t>
            </a:r>
            <a:r>
              <a:rPr lang="it-IT" b="1" dirty="0"/>
              <a:t>barriera grave</a:t>
            </a:r>
          </a:p>
        </p:txBody>
      </p:sp>
    </p:spTree>
    <p:extLst>
      <p:ext uri="{BB962C8B-B14F-4D97-AF65-F5344CB8AC3E}">
        <p14:creationId xmlns:p14="http://schemas.microsoft.com/office/powerpoint/2010/main" val="35646136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D188F1-68DB-40C7-956E-A13EB43D3D65}"/>
              </a:ext>
            </a:extLst>
          </p:cNvPr>
          <p:cNvSpPr>
            <a:spLocks noGrp="1"/>
          </p:cNvSpPr>
          <p:nvPr>
            <p:ph type="title"/>
          </p:nvPr>
        </p:nvSpPr>
        <p:spPr>
          <a:xfrm>
            <a:off x="4364809" y="559837"/>
            <a:ext cx="7043617" cy="1026368"/>
          </a:xfrm>
        </p:spPr>
        <p:txBody>
          <a:bodyPr/>
          <a:lstStyle/>
          <a:p>
            <a:pPr algn="ctr"/>
            <a:r>
              <a:rPr lang="it-IT" b="1" dirty="0"/>
              <a:t>Perché è importante distinguerle?</a:t>
            </a:r>
            <a:br>
              <a:rPr lang="it-IT" b="1" dirty="0"/>
            </a:br>
            <a:endParaRPr lang="it-IT" b="1" dirty="0"/>
          </a:p>
        </p:txBody>
      </p:sp>
      <p:sp>
        <p:nvSpPr>
          <p:cNvPr id="4" name="Segnaposto contenuto 3">
            <a:extLst>
              <a:ext uri="{FF2B5EF4-FFF2-40B4-BE49-F238E27FC236}">
                <a16:creationId xmlns:a16="http://schemas.microsoft.com/office/drawing/2014/main" id="{49884106-035E-4FB1-B2E6-DD847781BF9B}"/>
              </a:ext>
            </a:extLst>
          </p:cNvPr>
          <p:cNvSpPr>
            <a:spLocks noGrp="1"/>
          </p:cNvSpPr>
          <p:nvPr>
            <p:ph idx="11"/>
          </p:nvPr>
        </p:nvSpPr>
        <p:spPr>
          <a:xfrm>
            <a:off x="3928188" y="1520890"/>
            <a:ext cx="7931020" cy="4521094"/>
          </a:xfrm>
        </p:spPr>
        <p:txBody>
          <a:bodyPr>
            <a:normAutofit/>
          </a:bodyPr>
          <a:lstStyle/>
          <a:p>
            <a:pPr marL="342900" indent="-342900" algn="just">
              <a:buFont typeface="Arial" panose="020B0604020202020204" pitchFamily="34" charset="0"/>
              <a:buChar char="•"/>
            </a:pPr>
            <a:r>
              <a:rPr lang="it-IT" dirty="0"/>
              <a:t>Aiuta a identificare quanto l’ambiente incida sulle limitazioni della persona</a:t>
            </a:r>
          </a:p>
          <a:p>
            <a:pPr marL="342900" indent="-342900" algn="just">
              <a:buFont typeface="Arial" panose="020B0604020202020204" pitchFamily="34" charset="0"/>
              <a:buChar char="•"/>
            </a:pPr>
            <a:endParaRPr lang="it-IT" dirty="0"/>
          </a:p>
          <a:p>
            <a:pPr marL="342900" indent="-342900" algn="just">
              <a:buFont typeface="Arial" panose="020B0604020202020204" pitchFamily="34" charset="0"/>
              <a:buChar char="•"/>
            </a:pPr>
            <a:r>
              <a:rPr lang="it-IT" dirty="0"/>
              <a:t>Permette di valutare l’efficacia degli interventi (es. ausilio che migliora la performance ma non modifica la capacità)</a:t>
            </a:r>
          </a:p>
          <a:p>
            <a:pPr marL="342900" indent="-342900" algn="just">
              <a:buFont typeface="Arial" panose="020B0604020202020204" pitchFamily="34" charset="0"/>
              <a:buChar char="•"/>
            </a:pPr>
            <a:endParaRPr lang="it-IT" dirty="0"/>
          </a:p>
          <a:p>
            <a:pPr marL="342900" indent="-342900" algn="just">
              <a:buFont typeface="Arial" panose="020B0604020202020204" pitchFamily="34" charset="0"/>
              <a:buChar char="•"/>
            </a:pPr>
            <a:r>
              <a:rPr lang="it-IT" dirty="0"/>
              <a:t>Orienta le decisioni riabilitative: Potenziare le capacità o ottimizzare i facilitatori ambientali</a:t>
            </a:r>
          </a:p>
          <a:p>
            <a:endParaRPr lang="it-IT" dirty="0"/>
          </a:p>
        </p:txBody>
      </p:sp>
    </p:spTree>
    <p:extLst>
      <p:ext uri="{BB962C8B-B14F-4D97-AF65-F5344CB8AC3E}">
        <p14:creationId xmlns:p14="http://schemas.microsoft.com/office/powerpoint/2010/main" val="39916828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61B341-09E7-487E-A3A4-1F306D8C2D05}"/>
              </a:ext>
            </a:extLst>
          </p:cNvPr>
          <p:cNvSpPr>
            <a:spLocks noGrp="1"/>
          </p:cNvSpPr>
          <p:nvPr>
            <p:ph type="title"/>
          </p:nvPr>
        </p:nvSpPr>
        <p:spPr>
          <a:xfrm>
            <a:off x="4364809" y="326572"/>
            <a:ext cx="7043617" cy="569167"/>
          </a:xfrm>
        </p:spPr>
        <p:txBody>
          <a:bodyPr/>
          <a:lstStyle/>
          <a:p>
            <a:pPr algn="ctr"/>
            <a:r>
              <a:rPr lang="it-IT" b="1" dirty="0" err="1"/>
              <a:t>icf</a:t>
            </a:r>
            <a:endParaRPr lang="it-IT" b="1" dirty="0"/>
          </a:p>
        </p:txBody>
      </p:sp>
      <p:sp>
        <p:nvSpPr>
          <p:cNvPr id="4" name="Segnaposto contenuto 3">
            <a:extLst>
              <a:ext uri="{FF2B5EF4-FFF2-40B4-BE49-F238E27FC236}">
                <a16:creationId xmlns:a16="http://schemas.microsoft.com/office/drawing/2014/main" id="{C0D726AF-32E3-4860-96D8-B7FE9C0E25B0}"/>
              </a:ext>
            </a:extLst>
          </p:cNvPr>
          <p:cNvSpPr>
            <a:spLocks noGrp="1"/>
          </p:cNvSpPr>
          <p:nvPr>
            <p:ph idx="11"/>
          </p:nvPr>
        </p:nvSpPr>
        <p:spPr>
          <a:xfrm>
            <a:off x="3965509" y="1119673"/>
            <a:ext cx="7819053" cy="5411755"/>
          </a:xfrm>
        </p:spPr>
        <p:txBody>
          <a:bodyPr>
            <a:normAutofit lnSpcReduction="10000"/>
          </a:bodyPr>
          <a:lstStyle/>
          <a:p>
            <a:pPr marL="342900" indent="-342900" algn="just">
              <a:buFont typeface="Arial" panose="020B0604020202020204" pitchFamily="34" charset="0"/>
              <a:buChar char="•"/>
            </a:pPr>
            <a:r>
              <a:rPr lang="it-IT" dirty="0"/>
              <a:t>È uno </a:t>
            </a:r>
            <a:r>
              <a:rPr lang="it-IT" b="1" dirty="0"/>
              <a:t>strumento</a:t>
            </a:r>
            <a:r>
              <a:rPr lang="it-IT" dirty="0"/>
              <a:t> </a:t>
            </a:r>
            <a:r>
              <a:rPr lang="it-IT" b="1" dirty="0"/>
              <a:t>universale</a:t>
            </a:r>
            <a:r>
              <a:rPr lang="it-IT" dirty="0"/>
              <a:t> per descrivere il funzionamento, la disabilità e i fattori che li influenzano</a:t>
            </a:r>
          </a:p>
          <a:p>
            <a:pPr marL="342900" indent="-342900" algn="just">
              <a:buFont typeface="Arial" panose="020B0604020202020204" pitchFamily="34" charset="0"/>
              <a:buChar char="•"/>
            </a:pPr>
            <a:endParaRPr lang="it-IT" dirty="0"/>
          </a:p>
          <a:p>
            <a:pPr marL="342900" indent="-342900" algn="just">
              <a:buFont typeface="Arial" panose="020B0604020202020204" pitchFamily="34" charset="0"/>
              <a:buChar char="•"/>
            </a:pPr>
            <a:r>
              <a:rPr lang="it-IT" dirty="0"/>
              <a:t>Va oltre la diagnosi, considerando </a:t>
            </a:r>
            <a:r>
              <a:rPr lang="it-IT" b="1" dirty="0"/>
              <a:t>la persona nel suo contesto di vita</a:t>
            </a:r>
          </a:p>
          <a:p>
            <a:pPr marL="342900" indent="-342900" algn="just">
              <a:buFont typeface="Arial" panose="020B0604020202020204" pitchFamily="34" charset="0"/>
              <a:buChar char="•"/>
            </a:pPr>
            <a:endParaRPr lang="it-IT" dirty="0"/>
          </a:p>
          <a:p>
            <a:pPr marL="342900" indent="-342900" algn="just">
              <a:buFont typeface="Arial" panose="020B0604020202020204" pitchFamily="34" charset="0"/>
              <a:buChar char="•"/>
            </a:pPr>
            <a:r>
              <a:rPr lang="it-IT" dirty="0"/>
              <a:t>La valutazione integrata di attività (d) e fattori ambientali (e) permette interventi più </a:t>
            </a:r>
            <a:r>
              <a:rPr lang="it-IT" b="1" dirty="0"/>
              <a:t>mirati, personalizzati e significativi</a:t>
            </a:r>
          </a:p>
          <a:p>
            <a:pPr marL="342900" indent="-342900" algn="just">
              <a:buFont typeface="Arial" panose="020B0604020202020204" pitchFamily="34" charset="0"/>
              <a:buChar char="•"/>
            </a:pPr>
            <a:endParaRPr lang="it-IT" dirty="0"/>
          </a:p>
          <a:p>
            <a:pPr marL="342900" indent="-342900" algn="just">
              <a:buFont typeface="Arial" panose="020B0604020202020204" pitchFamily="34" charset="0"/>
              <a:buChar char="•"/>
            </a:pPr>
            <a:r>
              <a:rPr lang="it-IT" dirty="0"/>
              <a:t>È fondamentale in ambito </a:t>
            </a:r>
            <a:r>
              <a:rPr lang="it-IT" b="1" dirty="0"/>
              <a:t>riabilitativo</a:t>
            </a:r>
            <a:r>
              <a:rPr lang="it-IT" dirty="0"/>
              <a:t>, </a:t>
            </a:r>
            <a:r>
              <a:rPr lang="it-IT" b="1" dirty="0"/>
              <a:t>sociale</a:t>
            </a:r>
            <a:r>
              <a:rPr lang="it-IT" dirty="0"/>
              <a:t>, </a:t>
            </a:r>
            <a:r>
              <a:rPr lang="it-IT" b="1" dirty="0"/>
              <a:t>educativo</a:t>
            </a:r>
            <a:r>
              <a:rPr lang="it-IT" dirty="0"/>
              <a:t> </a:t>
            </a:r>
            <a:r>
              <a:rPr lang="it-IT" b="1" dirty="0"/>
              <a:t>e</a:t>
            </a:r>
            <a:r>
              <a:rPr lang="it-IT" dirty="0"/>
              <a:t> </a:t>
            </a:r>
            <a:r>
              <a:rPr lang="it-IT" b="1" dirty="0"/>
              <a:t>sanitario</a:t>
            </a:r>
          </a:p>
          <a:p>
            <a:pPr marL="342900" indent="-342900" algn="just">
              <a:buFont typeface="Arial" panose="020B0604020202020204" pitchFamily="34" charset="0"/>
              <a:buChar char="•"/>
            </a:pPr>
            <a:endParaRPr lang="it-IT" b="1" dirty="0"/>
          </a:p>
          <a:p>
            <a:pPr marL="342900" indent="-342900" algn="just">
              <a:buFont typeface="Arial" panose="020B0604020202020204" pitchFamily="34" charset="0"/>
              <a:buChar char="•"/>
            </a:pPr>
            <a:r>
              <a:rPr lang="it-IT" b="1" dirty="0"/>
              <a:t>Non classifica la persona, ma la sua interazione con l’ambiente</a:t>
            </a:r>
          </a:p>
        </p:txBody>
      </p:sp>
    </p:spTree>
    <p:extLst>
      <p:ext uri="{BB962C8B-B14F-4D97-AF65-F5344CB8AC3E}">
        <p14:creationId xmlns:p14="http://schemas.microsoft.com/office/powerpoint/2010/main" val="6324170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F71EC9C7-01A3-48F1-87BA-CB7C18364ED2}"/>
              </a:ext>
            </a:extLst>
          </p:cNvPr>
          <p:cNvSpPr>
            <a:spLocks noGrp="1"/>
          </p:cNvSpPr>
          <p:nvPr>
            <p:ph idx="11"/>
          </p:nvPr>
        </p:nvSpPr>
        <p:spPr>
          <a:xfrm>
            <a:off x="3816220" y="681136"/>
            <a:ext cx="7912360" cy="5360848"/>
          </a:xfrm>
        </p:spPr>
        <p:txBody>
          <a:bodyPr/>
          <a:lstStyle/>
          <a:p>
            <a:pPr algn="just"/>
            <a:endParaRPr lang="it-IT" dirty="0"/>
          </a:p>
          <a:p>
            <a:pPr algn="just"/>
            <a:endParaRPr lang="it-IT" dirty="0"/>
          </a:p>
          <a:p>
            <a:pPr algn="just"/>
            <a:r>
              <a:rPr lang="it-IT" dirty="0"/>
              <a:t>La valutazione UVBR si inserisce in un percorso multidimensionale e multiprofessionale, dove l'ICF rappresenta il riferimento concettuale per analizzare lo stato di salute e il funzionamento del paziente.</a:t>
            </a:r>
          </a:p>
          <a:p>
            <a:pPr algn="just"/>
            <a:endParaRPr lang="it-IT" dirty="0"/>
          </a:p>
          <a:p>
            <a:pPr algn="just"/>
            <a:r>
              <a:rPr lang="it-IT" dirty="0"/>
              <a:t>Dopo aver descritto i domini ICF, passiamo ora agli strumenti specifici utilizzati dal fisioterapista per quantificare le condizioni motorie, cognitive e funzionali del paziente.</a:t>
            </a:r>
          </a:p>
        </p:txBody>
      </p:sp>
    </p:spTree>
    <p:extLst>
      <p:ext uri="{BB962C8B-B14F-4D97-AF65-F5344CB8AC3E}">
        <p14:creationId xmlns:p14="http://schemas.microsoft.com/office/powerpoint/2010/main" val="32821644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32D14F-7F82-7E58-D548-70A2B87FEB0E}"/>
              </a:ext>
            </a:extLst>
          </p:cNvPr>
          <p:cNvSpPr>
            <a:spLocks noGrp="1"/>
          </p:cNvSpPr>
          <p:nvPr>
            <p:ph type="title"/>
          </p:nvPr>
        </p:nvSpPr>
        <p:spPr>
          <a:xfrm>
            <a:off x="3928189" y="233267"/>
            <a:ext cx="7837714" cy="1259631"/>
          </a:xfrm>
        </p:spPr>
        <p:txBody>
          <a:bodyPr/>
          <a:lstStyle/>
          <a:p>
            <a:pPr algn="ctr"/>
            <a:r>
              <a:rPr lang="it-IT" sz="3600" b="1" dirty="0"/>
              <a:t>Le scale di valutazione: strumenti fondamentali della VMD</a:t>
            </a:r>
            <a:endParaRPr lang="it-IT" dirty="0"/>
          </a:p>
        </p:txBody>
      </p:sp>
      <p:sp>
        <p:nvSpPr>
          <p:cNvPr id="4" name="Segnaposto contenuto 3">
            <a:extLst>
              <a:ext uri="{FF2B5EF4-FFF2-40B4-BE49-F238E27FC236}">
                <a16:creationId xmlns:a16="http://schemas.microsoft.com/office/drawing/2014/main" id="{5C837B5D-7FE1-8426-5921-63D5B06C1C49}"/>
              </a:ext>
            </a:extLst>
          </p:cNvPr>
          <p:cNvSpPr>
            <a:spLocks noGrp="1"/>
          </p:cNvSpPr>
          <p:nvPr>
            <p:ph idx="11"/>
          </p:nvPr>
        </p:nvSpPr>
        <p:spPr>
          <a:xfrm>
            <a:off x="3816220" y="1604864"/>
            <a:ext cx="8033658" cy="4973217"/>
          </a:xfrm>
        </p:spPr>
        <p:txBody>
          <a:bodyPr/>
          <a:lstStyle/>
          <a:p>
            <a:pPr algn="just"/>
            <a:r>
              <a:rPr lang="it-IT" dirty="0"/>
              <a:t>La </a:t>
            </a:r>
            <a:r>
              <a:rPr lang="it-IT" b="1" dirty="0"/>
              <a:t>misurazione</a:t>
            </a:r>
            <a:r>
              <a:rPr lang="it-IT" dirty="0"/>
              <a:t> gioca un ruolo centrale nell’ambito della riabilitazione</a:t>
            </a:r>
          </a:p>
          <a:p>
            <a:pPr algn="just"/>
            <a:r>
              <a:rPr lang="it-IT" dirty="0"/>
              <a:t>Le scale di valutazione nella VMD rappresentano strumenti clinici standardizzati con i quali attribuiamo un </a:t>
            </a:r>
            <a:r>
              <a:rPr lang="it-IT" b="1" dirty="0"/>
              <a:t>punteggio</a:t>
            </a:r>
            <a:r>
              <a:rPr lang="it-IT" dirty="0"/>
              <a:t> al paziente per ottenere un valore </a:t>
            </a:r>
            <a:r>
              <a:rPr lang="it-IT" b="1" dirty="0"/>
              <a:t>più</a:t>
            </a:r>
            <a:r>
              <a:rPr lang="it-IT" dirty="0"/>
              <a:t> </a:t>
            </a:r>
            <a:r>
              <a:rPr lang="it-IT" b="1" dirty="0"/>
              <a:t>concreto</a:t>
            </a:r>
            <a:r>
              <a:rPr lang="it-IT" dirty="0"/>
              <a:t> e </a:t>
            </a:r>
            <a:r>
              <a:rPr lang="it-IT" b="1" dirty="0"/>
              <a:t>meno soggettivo </a:t>
            </a:r>
            <a:r>
              <a:rPr lang="it-IT" dirty="0"/>
              <a:t>sulle sue condizioni.</a:t>
            </a:r>
          </a:p>
          <a:p>
            <a:pPr algn="just"/>
            <a:endParaRPr lang="it-IT" dirty="0"/>
          </a:p>
          <a:p>
            <a:pPr algn="just"/>
            <a:r>
              <a:rPr lang="it-IT" dirty="0"/>
              <a:t>Tale valutazione permette di </a:t>
            </a:r>
            <a:r>
              <a:rPr lang="it-IT" b="1" u="sng" dirty="0"/>
              <a:t>programmare in modo corretto il progetto riabilitativo</a:t>
            </a:r>
            <a:r>
              <a:rPr lang="it-IT" dirty="0"/>
              <a:t>, </a:t>
            </a:r>
            <a:r>
              <a:rPr lang="it-IT" b="1" u="sng" dirty="0"/>
              <a:t>definire gli </a:t>
            </a:r>
            <a:r>
              <a:rPr lang="it-IT" b="1" u="sng" dirty="0" err="1"/>
              <a:t>outcome</a:t>
            </a:r>
            <a:r>
              <a:rPr lang="it-IT" dirty="0"/>
              <a:t>, garantire </a:t>
            </a:r>
            <a:r>
              <a:rPr lang="it-IT" b="1" dirty="0"/>
              <a:t>appropriatezza</a:t>
            </a:r>
            <a:r>
              <a:rPr lang="it-IT" dirty="0"/>
              <a:t> e </a:t>
            </a:r>
            <a:r>
              <a:rPr lang="it-IT" b="1" dirty="0"/>
              <a:t>adeguatezza</a:t>
            </a:r>
            <a:r>
              <a:rPr lang="it-IT" dirty="0"/>
              <a:t> nei tempi e al termine del trattamento.</a:t>
            </a:r>
          </a:p>
        </p:txBody>
      </p:sp>
    </p:spTree>
    <p:extLst>
      <p:ext uri="{BB962C8B-B14F-4D97-AF65-F5344CB8AC3E}">
        <p14:creationId xmlns:p14="http://schemas.microsoft.com/office/powerpoint/2010/main" val="4013722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BCBB5AE5-8594-48EB-B906-B29BCEF56285}"/>
              </a:ext>
            </a:extLst>
          </p:cNvPr>
          <p:cNvSpPr>
            <a:spLocks noGrp="1"/>
          </p:cNvSpPr>
          <p:nvPr>
            <p:ph idx="11"/>
          </p:nvPr>
        </p:nvSpPr>
        <p:spPr>
          <a:xfrm>
            <a:off x="4106454" y="999067"/>
            <a:ext cx="7560326" cy="6096000"/>
          </a:xfrm>
        </p:spPr>
        <p:txBody>
          <a:bodyPr>
            <a:normAutofit fontScale="92500" lnSpcReduction="10000"/>
          </a:bodyPr>
          <a:lstStyle/>
          <a:p>
            <a:pPr algn="just"/>
            <a:r>
              <a:rPr lang="it-IT" dirty="0"/>
              <a:t>L’équipe multidisciplinare è costituita da professionisti appartenenti a differenti ambiti formativi e operativi, che collaborano in modo sinergico nella presa in carico globale del paziente. Le figure principali sono:</a:t>
            </a:r>
          </a:p>
          <a:p>
            <a:pPr algn="just"/>
            <a:endParaRPr lang="it-IT" dirty="0"/>
          </a:p>
          <a:p>
            <a:pPr algn="just">
              <a:buFont typeface="Arial" panose="020B0604020202020204" pitchFamily="34" charset="0"/>
              <a:buChar char="•"/>
            </a:pPr>
            <a:r>
              <a:rPr lang="it-IT" b="1" dirty="0"/>
              <a:t>Medico fisiatra</a:t>
            </a:r>
            <a:r>
              <a:rPr lang="it-IT" dirty="0"/>
              <a:t>: responsabile clinico del progetto riabilitativo; valuta, imposta e monitora il PRI;</a:t>
            </a:r>
          </a:p>
          <a:p>
            <a:pPr algn="just">
              <a:buFont typeface="Arial" panose="020B0604020202020204" pitchFamily="34" charset="0"/>
              <a:buChar char="•"/>
            </a:pPr>
            <a:r>
              <a:rPr lang="it-IT" b="1" dirty="0"/>
              <a:t>Fisioterapista</a:t>
            </a:r>
            <a:r>
              <a:rPr lang="it-IT" dirty="0"/>
              <a:t>: interviene sul recupero motorio e funzionale;</a:t>
            </a:r>
          </a:p>
          <a:p>
            <a:pPr algn="just">
              <a:buFont typeface="Arial" panose="020B0604020202020204" pitchFamily="34" charset="0"/>
              <a:buChar char="•"/>
            </a:pPr>
            <a:r>
              <a:rPr lang="it-IT" b="1" dirty="0"/>
              <a:t>Terapista occupazionale</a:t>
            </a:r>
            <a:r>
              <a:rPr lang="it-IT" dirty="0"/>
              <a:t>: supporta le autonomie nella vita quotidiana e nell’ambiente domestico;</a:t>
            </a:r>
          </a:p>
          <a:p>
            <a:pPr algn="just">
              <a:buFont typeface="Arial" panose="020B0604020202020204" pitchFamily="34" charset="0"/>
              <a:buChar char="•"/>
            </a:pPr>
            <a:r>
              <a:rPr lang="it-IT" b="1" dirty="0"/>
              <a:t>Psicologo</a:t>
            </a:r>
            <a:r>
              <a:rPr lang="it-IT" dirty="0"/>
              <a:t>: si occupa del sostegno emotivo e della valutazione cognitiva;</a:t>
            </a:r>
          </a:p>
          <a:p>
            <a:pPr algn="just">
              <a:buFont typeface="Arial" panose="020B0604020202020204" pitchFamily="34" charset="0"/>
              <a:buChar char="•"/>
            </a:pPr>
            <a:r>
              <a:rPr lang="it-IT" b="1" dirty="0"/>
              <a:t>Infermiere</a:t>
            </a:r>
            <a:r>
              <a:rPr lang="it-IT" dirty="0"/>
              <a:t>: gestisce gli aspetti clinico-assistenziali e farmacologici;</a:t>
            </a:r>
          </a:p>
          <a:p>
            <a:pPr algn="just">
              <a:buFont typeface="Arial" panose="020B0604020202020204" pitchFamily="34" charset="0"/>
              <a:buChar char="•"/>
            </a:pPr>
            <a:r>
              <a:rPr lang="it-IT" b="1" dirty="0"/>
              <a:t>Assistente sociale</a:t>
            </a:r>
            <a:r>
              <a:rPr lang="it-IT" dirty="0"/>
              <a:t>: analizza il contesto socio-economico, attiva risorse territoriali e facilita la continuità assistenziale;</a:t>
            </a:r>
          </a:p>
          <a:p>
            <a:pPr algn="just">
              <a:buFont typeface="Arial" panose="020B0604020202020204" pitchFamily="34" charset="0"/>
              <a:buChar char="•"/>
            </a:pPr>
            <a:r>
              <a:rPr lang="it-IT" b="1" dirty="0"/>
              <a:t>Logopedista</a:t>
            </a:r>
            <a:r>
              <a:rPr lang="it-IT" dirty="0"/>
              <a:t> (se indicato): interviene in caso di disturbi del linguaggio, della deglutizione o cognitivi-linguistici.</a:t>
            </a:r>
          </a:p>
          <a:p>
            <a:endParaRPr lang="it-IT" sz="1400" dirty="0"/>
          </a:p>
        </p:txBody>
      </p:sp>
      <p:sp>
        <p:nvSpPr>
          <p:cNvPr id="3" name="Titolo 1">
            <a:extLst>
              <a:ext uri="{FF2B5EF4-FFF2-40B4-BE49-F238E27FC236}">
                <a16:creationId xmlns:a16="http://schemas.microsoft.com/office/drawing/2014/main" id="{BFC0B6A6-A1FF-1167-2A43-A9237250A236}"/>
              </a:ext>
            </a:extLst>
          </p:cNvPr>
          <p:cNvSpPr>
            <a:spLocks noGrp="1"/>
          </p:cNvSpPr>
          <p:nvPr>
            <p:ph type="title"/>
          </p:nvPr>
        </p:nvSpPr>
        <p:spPr>
          <a:xfrm>
            <a:off x="4106454" y="-80432"/>
            <a:ext cx="7043617" cy="1219199"/>
          </a:xfrm>
        </p:spPr>
        <p:txBody>
          <a:bodyPr/>
          <a:lstStyle/>
          <a:p>
            <a:r>
              <a:rPr lang="it-IT" dirty="0"/>
              <a:t>Equipe multidisciplinare</a:t>
            </a:r>
          </a:p>
        </p:txBody>
      </p:sp>
    </p:spTree>
    <p:extLst>
      <p:ext uri="{BB962C8B-B14F-4D97-AF65-F5344CB8AC3E}">
        <p14:creationId xmlns:p14="http://schemas.microsoft.com/office/powerpoint/2010/main" val="39058642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1A4C88-BABB-40B7-89A7-C076D50FDD26}"/>
              </a:ext>
            </a:extLst>
          </p:cNvPr>
          <p:cNvSpPr>
            <a:spLocks noGrp="1"/>
          </p:cNvSpPr>
          <p:nvPr>
            <p:ph type="title"/>
          </p:nvPr>
        </p:nvSpPr>
        <p:spPr>
          <a:xfrm>
            <a:off x="4002833" y="317243"/>
            <a:ext cx="7520473" cy="783770"/>
          </a:xfrm>
        </p:spPr>
        <p:txBody>
          <a:bodyPr/>
          <a:lstStyle/>
          <a:p>
            <a:pPr algn="ctr"/>
            <a:r>
              <a:rPr lang="it-IT" b="1" dirty="0"/>
              <a:t>Esempi di scale e strumenti utilizzati</a:t>
            </a:r>
          </a:p>
        </p:txBody>
      </p:sp>
      <p:graphicFrame>
        <p:nvGraphicFramePr>
          <p:cNvPr id="6" name="Segnaposto contenuto 5">
            <a:extLst>
              <a:ext uri="{FF2B5EF4-FFF2-40B4-BE49-F238E27FC236}">
                <a16:creationId xmlns:a16="http://schemas.microsoft.com/office/drawing/2014/main" id="{4ABBBC57-E63A-4630-94F9-75C184B4C27A}"/>
              </a:ext>
            </a:extLst>
          </p:cNvPr>
          <p:cNvGraphicFramePr>
            <a:graphicFrameLocks noGrp="1"/>
          </p:cNvGraphicFramePr>
          <p:nvPr>
            <p:ph idx="11"/>
            <p:extLst>
              <p:ext uri="{D42A27DB-BD31-4B8C-83A1-F6EECF244321}">
                <p14:modId xmlns:p14="http://schemas.microsoft.com/office/powerpoint/2010/main" val="2327065513"/>
              </p:ext>
            </p:extLst>
          </p:nvPr>
        </p:nvGraphicFramePr>
        <p:xfrm>
          <a:off x="4124131" y="1231641"/>
          <a:ext cx="7399176" cy="5075856"/>
        </p:xfrm>
        <a:graphic>
          <a:graphicData uri="http://schemas.openxmlformats.org/drawingml/2006/table">
            <a:tbl>
              <a:tblPr/>
              <a:tblGrid>
                <a:gridCol w="2451152">
                  <a:extLst>
                    <a:ext uri="{9D8B030D-6E8A-4147-A177-3AD203B41FA5}">
                      <a16:colId xmlns:a16="http://schemas.microsoft.com/office/drawing/2014/main" val="3104788890"/>
                    </a:ext>
                  </a:extLst>
                </a:gridCol>
                <a:gridCol w="2474012">
                  <a:extLst>
                    <a:ext uri="{9D8B030D-6E8A-4147-A177-3AD203B41FA5}">
                      <a16:colId xmlns:a16="http://schemas.microsoft.com/office/drawing/2014/main" val="2980407785"/>
                    </a:ext>
                  </a:extLst>
                </a:gridCol>
                <a:gridCol w="2474012">
                  <a:extLst>
                    <a:ext uri="{9D8B030D-6E8A-4147-A177-3AD203B41FA5}">
                      <a16:colId xmlns:a16="http://schemas.microsoft.com/office/drawing/2014/main" val="729316883"/>
                    </a:ext>
                  </a:extLst>
                </a:gridCol>
              </a:tblGrid>
              <a:tr h="845976">
                <a:tc>
                  <a:txBody>
                    <a:bodyPr/>
                    <a:lstStyle/>
                    <a:p>
                      <a:pPr algn="ctr"/>
                      <a:r>
                        <a:rPr lang="it-IT" sz="2400" b="1" dirty="0"/>
                        <a:t>Ambito</a:t>
                      </a:r>
                    </a:p>
                  </a:txBody>
                  <a:tcPr marL="66262" marR="66262" marT="33131" marB="33131" anchor="ctr">
                    <a:lnL>
                      <a:noFill/>
                    </a:lnL>
                    <a:lnR>
                      <a:noFill/>
                    </a:lnR>
                    <a:lnT>
                      <a:noFill/>
                    </a:lnT>
                    <a:lnB>
                      <a:noFill/>
                    </a:lnB>
                  </a:tcPr>
                </a:tc>
                <a:tc>
                  <a:txBody>
                    <a:bodyPr/>
                    <a:lstStyle/>
                    <a:p>
                      <a:pPr algn="ctr"/>
                      <a:r>
                        <a:rPr lang="it-IT" sz="2400" b="1" dirty="0"/>
                        <a:t>Scala/Strumento</a:t>
                      </a:r>
                    </a:p>
                  </a:txBody>
                  <a:tcPr marL="66262" marR="66262" marT="33131" marB="33131" anchor="ctr">
                    <a:lnL>
                      <a:noFill/>
                    </a:lnL>
                    <a:lnR>
                      <a:noFill/>
                    </a:lnR>
                    <a:lnT>
                      <a:noFill/>
                    </a:lnT>
                    <a:lnB>
                      <a:noFill/>
                    </a:lnB>
                  </a:tcPr>
                </a:tc>
                <a:tc>
                  <a:txBody>
                    <a:bodyPr/>
                    <a:lstStyle/>
                    <a:p>
                      <a:pPr algn="ctr"/>
                      <a:r>
                        <a:rPr lang="it-IT" sz="2400" b="1" dirty="0"/>
                        <a:t>Scopo</a:t>
                      </a:r>
                    </a:p>
                  </a:txBody>
                  <a:tcPr marL="66262" marR="66262" marT="33131" marB="33131" anchor="ctr">
                    <a:lnL>
                      <a:noFill/>
                    </a:lnL>
                    <a:lnR>
                      <a:noFill/>
                    </a:lnR>
                    <a:lnT>
                      <a:noFill/>
                    </a:lnT>
                    <a:lnB>
                      <a:noFill/>
                    </a:lnB>
                  </a:tcPr>
                </a:tc>
                <a:extLst>
                  <a:ext uri="{0D108BD9-81ED-4DB2-BD59-A6C34878D82A}">
                    <a16:rowId xmlns:a16="http://schemas.microsoft.com/office/drawing/2014/main" val="4217346471"/>
                  </a:ext>
                </a:extLst>
              </a:tr>
              <a:tr h="845976">
                <a:tc>
                  <a:txBody>
                    <a:bodyPr/>
                    <a:lstStyle/>
                    <a:p>
                      <a:pPr algn="ctr"/>
                      <a:r>
                        <a:rPr lang="it-IT" sz="1800" dirty="0"/>
                        <a:t>Forza muscolare</a:t>
                      </a:r>
                    </a:p>
                  </a:txBody>
                  <a:tcPr marL="66262" marR="66262" marT="33131" marB="33131" anchor="ctr">
                    <a:lnL>
                      <a:noFill/>
                    </a:lnL>
                    <a:lnR>
                      <a:noFill/>
                    </a:lnR>
                    <a:lnT>
                      <a:noFill/>
                    </a:lnT>
                    <a:lnB>
                      <a:noFill/>
                    </a:lnB>
                  </a:tcPr>
                </a:tc>
                <a:tc>
                  <a:txBody>
                    <a:bodyPr/>
                    <a:lstStyle/>
                    <a:p>
                      <a:pPr algn="ctr"/>
                      <a:r>
                        <a:rPr lang="it-IT" sz="1800" i="1" dirty="0"/>
                        <a:t>MRC</a:t>
                      </a:r>
                    </a:p>
                  </a:txBody>
                  <a:tcPr marL="66262" marR="66262" marT="33131" marB="33131" anchor="ctr">
                    <a:lnL>
                      <a:noFill/>
                    </a:lnL>
                    <a:lnR>
                      <a:noFill/>
                    </a:lnR>
                    <a:lnT>
                      <a:noFill/>
                    </a:lnT>
                    <a:lnB>
                      <a:noFill/>
                    </a:lnB>
                  </a:tcPr>
                </a:tc>
                <a:tc>
                  <a:txBody>
                    <a:bodyPr/>
                    <a:lstStyle/>
                    <a:p>
                      <a:pPr algn="ctr"/>
                      <a:r>
                        <a:rPr lang="it-IT" sz="1800"/>
                        <a:t>Valutazione forza arti</a:t>
                      </a:r>
                    </a:p>
                  </a:txBody>
                  <a:tcPr marL="66262" marR="66262" marT="33131" marB="33131" anchor="ctr">
                    <a:lnL>
                      <a:noFill/>
                    </a:lnL>
                    <a:lnR>
                      <a:noFill/>
                    </a:lnR>
                    <a:lnT>
                      <a:noFill/>
                    </a:lnT>
                    <a:lnB>
                      <a:noFill/>
                    </a:lnB>
                  </a:tcPr>
                </a:tc>
                <a:extLst>
                  <a:ext uri="{0D108BD9-81ED-4DB2-BD59-A6C34878D82A}">
                    <a16:rowId xmlns:a16="http://schemas.microsoft.com/office/drawing/2014/main" val="1388237846"/>
                  </a:ext>
                </a:extLst>
              </a:tr>
              <a:tr h="845976">
                <a:tc>
                  <a:txBody>
                    <a:bodyPr/>
                    <a:lstStyle/>
                    <a:p>
                      <a:pPr algn="ctr"/>
                      <a:r>
                        <a:rPr lang="it-IT" sz="1800" dirty="0"/>
                        <a:t>Autonomia funzionale</a:t>
                      </a:r>
                    </a:p>
                  </a:txBody>
                  <a:tcPr marL="66262" marR="66262" marT="33131" marB="33131" anchor="ctr">
                    <a:lnL>
                      <a:noFill/>
                    </a:lnL>
                    <a:lnR>
                      <a:noFill/>
                    </a:lnR>
                    <a:lnT>
                      <a:noFill/>
                    </a:lnT>
                    <a:lnB>
                      <a:noFill/>
                    </a:lnB>
                  </a:tcPr>
                </a:tc>
                <a:tc>
                  <a:txBody>
                    <a:bodyPr/>
                    <a:lstStyle/>
                    <a:p>
                      <a:pPr algn="ctr"/>
                      <a:r>
                        <a:rPr lang="it-IT" sz="1800" i="1" dirty="0" err="1"/>
                        <a:t>Barthel</a:t>
                      </a:r>
                      <a:r>
                        <a:rPr lang="it-IT" sz="1800" i="1" dirty="0"/>
                        <a:t> Index</a:t>
                      </a:r>
                    </a:p>
                  </a:txBody>
                  <a:tcPr marL="66262" marR="66262" marT="33131" marB="33131" anchor="ctr">
                    <a:lnL>
                      <a:noFill/>
                    </a:lnL>
                    <a:lnR>
                      <a:noFill/>
                    </a:lnR>
                    <a:lnT>
                      <a:noFill/>
                    </a:lnT>
                    <a:lnB>
                      <a:noFill/>
                    </a:lnB>
                  </a:tcPr>
                </a:tc>
                <a:tc>
                  <a:txBody>
                    <a:bodyPr/>
                    <a:lstStyle/>
                    <a:p>
                      <a:pPr algn="ctr"/>
                      <a:r>
                        <a:rPr lang="it-IT" sz="1800" dirty="0"/>
                        <a:t>Grado di dipendenza</a:t>
                      </a:r>
                    </a:p>
                  </a:txBody>
                  <a:tcPr marL="66262" marR="66262" marT="33131" marB="33131" anchor="ctr">
                    <a:lnL>
                      <a:noFill/>
                    </a:lnL>
                    <a:lnR>
                      <a:noFill/>
                    </a:lnR>
                    <a:lnT>
                      <a:noFill/>
                    </a:lnT>
                    <a:lnB>
                      <a:noFill/>
                    </a:lnB>
                  </a:tcPr>
                </a:tc>
                <a:extLst>
                  <a:ext uri="{0D108BD9-81ED-4DB2-BD59-A6C34878D82A}">
                    <a16:rowId xmlns:a16="http://schemas.microsoft.com/office/drawing/2014/main" val="2263743841"/>
                  </a:ext>
                </a:extLst>
              </a:tr>
              <a:tr h="845976">
                <a:tc>
                  <a:txBody>
                    <a:bodyPr/>
                    <a:lstStyle/>
                    <a:p>
                      <a:pPr algn="ctr"/>
                      <a:r>
                        <a:rPr lang="it-IT" sz="1800" dirty="0"/>
                        <a:t>Equilibrio e andatura</a:t>
                      </a:r>
                    </a:p>
                  </a:txBody>
                  <a:tcPr marL="66262" marR="66262" marT="33131" marB="33131" anchor="ctr">
                    <a:lnL>
                      <a:noFill/>
                    </a:lnL>
                    <a:lnR>
                      <a:noFill/>
                    </a:lnR>
                    <a:lnT>
                      <a:noFill/>
                    </a:lnT>
                    <a:lnB>
                      <a:noFill/>
                    </a:lnB>
                  </a:tcPr>
                </a:tc>
                <a:tc>
                  <a:txBody>
                    <a:bodyPr/>
                    <a:lstStyle/>
                    <a:p>
                      <a:pPr algn="ctr"/>
                      <a:r>
                        <a:rPr lang="it-IT" sz="1800" i="1" dirty="0"/>
                        <a:t>Tinetti</a:t>
                      </a:r>
                    </a:p>
                  </a:txBody>
                  <a:tcPr marL="66262" marR="66262" marT="33131" marB="33131" anchor="ctr">
                    <a:lnL>
                      <a:noFill/>
                    </a:lnL>
                    <a:lnR>
                      <a:noFill/>
                    </a:lnR>
                    <a:lnT>
                      <a:noFill/>
                    </a:lnT>
                    <a:lnB>
                      <a:noFill/>
                    </a:lnB>
                  </a:tcPr>
                </a:tc>
                <a:tc>
                  <a:txBody>
                    <a:bodyPr/>
                    <a:lstStyle/>
                    <a:p>
                      <a:pPr algn="ctr"/>
                      <a:r>
                        <a:rPr lang="it-IT" sz="1800" dirty="0"/>
                        <a:t>Rischio cadute</a:t>
                      </a:r>
                    </a:p>
                  </a:txBody>
                  <a:tcPr marL="66262" marR="66262" marT="33131" marB="33131" anchor="ctr">
                    <a:lnL>
                      <a:noFill/>
                    </a:lnL>
                    <a:lnR>
                      <a:noFill/>
                    </a:lnR>
                    <a:lnT>
                      <a:noFill/>
                    </a:lnT>
                    <a:lnB>
                      <a:noFill/>
                    </a:lnB>
                  </a:tcPr>
                </a:tc>
                <a:extLst>
                  <a:ext uri="{0D108BD9-81ED-4DB2-BD59-A6C34878D82A}">
                    <a16:rowId xmlns:a16="http://schemas.microsoft.com/office/drawing/2014/main" val="2810153520"/>
                  </a:ext>
                </a:extLst>
              </a:tr>
              <a:tr h="845976">
                <a:tc>
                  <a:txBody>
                    <a:bodyPr/>
                    <a:lstStyle/>
                    <a:p>
                      <a:pPr algn="ctr"/>
                      <a:r>
                        <a:rPr lang="it-IT" sz="1800" dirty="0"/>
                        <a:t>Cognitivo</a:t>
                      </a:r>
                    </a:p>
                  </a:txBody>
                  <a:tcPr marL="66262" marR="66262" marT="33131" marB="33131" anchor="ctr">
                    <a:lnL>
                      <a:noFill/>
                    </a:lnL>
                    <a:lnR>
                      <a:noFill/>
                    </a:lnR>
                    <a:lnT>
                      <a:noFill/>
                    </a:lnT>
                    <a:lnB>
                      <a:noFill/>
                    </a:lnB>
                  </a:tcPr>
                </a:tc>
                <a:tc>
                  <a:txBody>
                    <a:bodyPr/>
                    <a:lstStyle/>
                    <a:p>
                      <a:pPr algn="ctr"/>
                      <a:r>
                        <a:rPr lang="it-IT" sz="1800" i="1" dirty="0"/>
                        <a:t>MMSE</a:t>
                      </a:r>
                    </a:p>
                  </a:txBody>
                  <a:tcPr marL="66262" marR="66262" marT="33131" marB="33131" anchor="ctr">
                    <a:lnL>
                      <a:noFill/>
                    </a:lnL>
                    <a:lnR>
                      <a:noFill/>
                    </a:lnR>
                    <a:lnT>
                      <a:noFill/>
                    </a:lnT>
                    <a:lnB>
                      <a:noFill/>
                    </a:lnB>
                  </a:tcPr>
                </a:tc>
                <a:tc>
                  <a:txBody>
                    <a:bodyPr/>
                    <a:lstStyle/>
                    <a:p>
                      <a:pPr algn="ctr"/>
                      <a:r>
                        <a:rPr lang="it-IT" sz="1800" dirty="0"/>
                        <a:t>Screening cognitivo globale</a:t>
                      </a:r>
                    </a:p>
                  </a:txBody>
                  <a:tcPr marL="66262" marR="66262" marT="33131" marB="33131" anchor="ctr">
                    <a:lnL>
                      <a:noFill/>
                    </a:lnL>
                    <a:lnR>
                      <a:noFill/>
                    </a:lnR>
                    <a:lnT>
                      <a:noFill/>
                    </a:lnT>
                    <a:lnB>
                      <a:noFill/>
                    </a:lnB>
                  </a:tcPr>
                </a:tc>
                <a:extLst>
                  <a:ext uri="{0D108BD9-81ED-4DB2-BD59-A6C34878D82A}">
                    <a16:rowId xmlns:a16="http://schemas.microsoft.com/office/drawing/2014/main" val="3934572954"/>
                  </a:ext>
                </a:extLst>
              </a:tr>
              <a:tr h="845976">
                <a:tc>
                  <a:txBody>
                    <a:bodyPr/>
                    <a:lstStyle/>
                    <a:p>
                      <a:pPr algn="ctr"/>
                      <a:r>
                        <a:rPr lang="it-IT" sz="1800"/>
                        <a:t>Tono muscolare</a:t>
                      </a:r>
                    </a:p>
                  </a:txBody>
                  <a:tcPr marL="66262" marR="66262" marT="33131" marB="33131" anchor="ctr">
                    <a:lnL>
                      <a:noFill/>
                    </a:lnL>
                    <a:lnR>
                      <a:noFill/>
                    </a:lnR>
                    <a:lnT>
                      <a:noFill/>
                    </a:lnT>
                    <a:lnB>
                      <a:noFill/>
                    </a:lnB>
                  </a:tcPr>
                </a:tc>
                <a:tc>
                  <a:txBody>
                    <a:bodyPr/>
                    <a:lstStyle/>
                    <a:p>
                      <a:pPr algn="ctr"/>
                      <a:r>
                        <a:rPr lang="it-IT" sz="1800" i="1" dirty="0"/>
                        <a:t>Scala di </a:t>
                      </a:r>
                      <a:r>
                        <a:rPr lang="it-IT" sz="1800" i="1" dirty="0" err="1"/>
                        <a:t>Ashworth</a:t>
                      </a:r>
                      <a:endParaRPr lang="it-IT" sz="1800" i="1" dirty="0"/>
                    </a:p>
                  </a:txBody>
                  <a:tcPr marL="66262" marR="66262" marT="33131" marB="33131" anchor="ctr">
                    <a:lnL>
                      <a:noFill/>
                    </a:lnL>
                    <a:lnR>
                      <a:noFill/>
                    </a:lnR>
                    <a:lnT>
                      <a:noFill/>
                    </a:lnT>
                    <a:lnB>
                      <a:noFill/>
                    </a:lnB>
                  </a:tcPr>
                </a:tc>
                <a:tc>
                  <a:txBody>
                    <a:bodyPr/>
                    <a:lstStyle/>
                    <a:p>
                      <a:pPr algn="ctr"/>
                      <a:r>
                        <a:rPr lang="it-IT" sz="1800" dirty="0"/>
                        <a:t>Presenza di spasticità</a:t>
                      </a:r>
                    </a:p>
                  </a:txBody>
                  <a:tcPr marL="66262" marR="66262" marT="33131" marB="33131" anchor="ctr">
                    <a:lnL>
                      <a:noFill/>
                    </a:lnL>
                    <a:lnR>
                      <a:noFill/>
                    </a:lnR>
                    <a:lnT>
                      <a:noFill/>
                    </a:lnT>
                    <a:lnB>
                      <a:noFill/>
                    </a:lnB>
                  </a:tcPr>
                </a:tc>
                <a:extLst>
                  <a:ext uri="{0D108BD9-81ED-4DB2-BD59-A6C34878D82A}">
                    <a16:rowId xmlns:a16="http://schemas.microsoft.com/office/drawing/2014/main" val="3835751436"/>
                  </a:ext>
                </a:extLst>
              </a:tr>
            </a:tbl>
          </a:graphicData>
        </a:graphic>
      </p:graphicFrame>
    </p:spTree>
    <p:extLst>
      <p:ext uri="{BB962C8B-B14F-4D97-AF65-F5344CB8AC3E}">
        <p14:creationId xmlns:p14="http://schemas.microsoft.com/office/powerpoint/2010/main" val="9021591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4395D2-FAAE-4C1E-A83E-DBFC677220A5}"/>
              </a:ext>
            </a:extLst>
          </p:cNvPr>
          <p:cNvSpPr>
            <a:spLocks noGrp="1"/>
          </p:cNvSpPr>
          <p:nvPr>
            <p:ph type="title"/>
          </p:nvPr>
        </p:nvSpPr>
        <p:spPr>
          <a:xfrm>
            <a:off x="3776135" y="242597"/>
            <a:ext cx="8167050" cy="830423"/>
          </a:xfrm>
        </p:spPr>
        <p:txBody>
          <a:bodyPr/>
          <a:lstStyle/>
          <a:p>
            <a:pPr algn="ctr"/>
            <a:r>
              <a:rPr lang="it-IT" b="1" dirty="0"/>
              <a:t>MMSE: Mini-</a:t>
            </a:r>
            <a:r>
              <a:rPr lang="it-IT" b="1" dirty="0" err="1"/>
              <a:t>Mental</a:t>
            </a:r>
            <a:r>
              <a:rPr lang="it-IT" b="1" dirty="0"/>
              <a:t> State </a:t>
            </a:r>
            <a:r>
              <a:rPr lang="it-IT" b="1" dirty="0" err="1"/>
              <a:t>Examination</a:t>
            </a:r>
            <a:endParaRPr lang="it-IT" dirty="0"/>
          </a:p>
        </p:txBody>
      </p:sp>
      <p:sp>
        <p:nvSpPr>
          <p:cNvPr id="4" name="Segnaposto contenuto 3">
            <a:extLst>
              <a:ext uri="{FF2B5EF4-FFF2-40B4-BE49-F238E27FC236}">
                <a16:creationId xmlns:a16="http://schemas.microsoft.com/office/drawing/2014/main" id="{21A9754B-BE94-4E7A-8542-C4670CCA64EA}"/>
              </a:ext>
            </a:extLst>
          </p:cNvPr>
          <p:cNvSpPr>
            <a:spLocks noGrp="1"/>
          </p:cNvSpPr>
          <p:nvPr>
            <p:ph idx="11"/>
          </p:nvPr>
        </p:nvSpPr>
        <p:spPr>
          <a:xfrm>
            <a:off x="3776134" y="1324947"/>
            <a:ext cx="3781662" cy="1352939"/>
          </a:xfrm>
        </p:spPr>
        <p:txBody>
          <a:bodyPr>
            <a:normAutofit lnSpcReduction="10000"/>
          </a:bodyPr>
          <a:lstStyle/>
          <a:p>
            <a:r>
              <a:rPr lang="it-IT" sz="1800" b="1" dirty="0"/>
              <a:t>Obiettivo</a:t>
            </a:r>
            <a:r>
              <a:rPr lang="it-IT" sz="1800" dirty="0"/>
              <a:t>: Screening cognitivo globale</a:t>
            </a:r>
          </a:p>
          <a:p>
            <a:r>
              <a:rPr lang="it-IT" sz="1800" dirty="0"/>
              <a:t/>
            </a:r>
            <a:br>
              <a:rPr lang="it-IT" sz="1800" dirty="0"/>
            </a:br>
            <a:r>
              <a:rPr lang="it-IT" sz="1800" b="1" dirty="0"/>
              <a:t>Durata</a:t>
            </a:r>
            <a:r>
              <a:rPr lang="it-IT" sz="1800" dirty="0"/>
              <a:t>: 10 minuti</a:t>
            </a:r>
          </a:p>
          <a:p>
            <a:r>
              <a:rPr lang="it-IT" sz="1800" dirty="0"/>
              <a:t/>
            </a:r>
            <a:br>
              <a:rPr lang="it-IT" sz="1800" dirty="0"/>
            </a:br>
            <a:r>
              <a:rPr lang="it-IT" sz="1800" b="1" dirty="0"/>
              <a:t>Punteggio massimo</a:t>
            </a:r>
            <a:r>
              <a:rPr lang="it-IT" sz="1800" dirty="0"/>
              <a:t>: 30</a:t>
            </a:r>
          </a:p>
          <a:p>
            <a:endParaRPr lang="it-IT" dirty="0"/>
          </a:p>
        </p:txBody>
      </p:sp>
      <p:graphicFrame>
        <p:nvGraphicFramePr>
          <p:cNvPr id="5" name="Tabella 4">
            <a:extLst>
              <a:ext uri="{FF2B5EF4-FFF2-40B4-BE49-F238E27FC236}">
                <a16:creationId xmlns:a16="http://schemas.microsoft.com/office/drawing/2014/main" id="{A2B92F93-3C67-4253-ADC7-F04819930839}"/>
              </a:ext>
            </a:extLst>
          </p:cNvPr>
          <p:cNvGraphicFramePr>
            <a:graphicFrameLocks noGrp="1"/>
          </p:cNvGraphicFramePr>
          <p:nvPr>
            <p:extLst>
              <p:ext uri="{D42A27DB-BD31-4B8C-83A1-F6EECF244321}">
                <p14:modId xmlns:p14="http://schemas.microsoft.com/office/powerpoint/2010/main" val="3844127220"/>
              </p:ext>
            </p:extLst>
          </p:nvPr>
        </p:nvGraphicFramePr>
        <p:xfrm>
          <a:off x="3886200" y="2929813"/>
          <a:ext cx="6858000" cy="3581056"/>
        </p:xfrm>
        <a:graphic>
          <a:graphicData uri="http://schemas.openxmlformats.org/drawingml/2006/table">
            <a:tbl>
              <a:tblPr/>
              <a:tblGrid>
                <a:gridCol w="3429000">
                  <a:extLst>
                    <a:ext uri="{9D8B030D-6E8A-4147-A177-3AD203B41FA5}">
                      <a16:colId xmlns:a16="http://schemas.microsoft.com/office/drawing/2014/main" val="1002052954"/>
                    </a:ext>
                  </a:extLst>
                </a:gridCol>
                <a:gridCol w="3429000">
                  <a:extLst>
                    <a:ext uri="{9D8B030D-6E8A-4147-A177-3AD203B41FA5}">
                      <a16:colId xmlns:a16="http://schemas.microsoft.com/office/drawing/2014/main" val="253693957"/>
                    </a:ext>
                  </a:extLst>
                </a:gridCol>
              </a:tblGrid>
              <a:tr h="447632">
                <a:tc>
                  <a:txBody>
                    <a:bodyPr/>
                    <a:lstStyle/>
                    <a:p>
                      <a:r>
                        <a:rPr lang="it-IT"/>
                        <a:t>Area</a:t>
                      </a:r>
                    </a:p>
                  </a:txBody>
                  <a:tcPr anchor="ctr">
                    <a:lnL>
                      <a:noFill/>
                    </a:lnL>
                    <a:lnR>
                      <a:noFill/>
                    </a:lnR>
                    <a:lnT>
                      <a:noFill/>
                    </a:lnT>
                    <a:lnB>
                      <a:noFill/>
                    </a:lnB>
                  </a:tcPr>
                </a:tc>
                <a:tc>
                  <a:txBody>
                    <a:bodyPr/>
                    <a:lstStyle/>
                    <a:p>
                      <a:r>
                        <a:rPr lang="it-IT"/>
                        <a:t>Max</a:t>
                      </a:r>
                    </a:p>
                  </a:txBody>
                  <a:tcPr anchor="ctr">
                    <a:lnL>
                      <a:noFill/>
                    </a:lnL>
                    <a:lnR>
                      <a:noFill/>
                    </a:lnR>
                    <a:lnT>
                      <a:noFill/>
                    </a:lnT>
                    <a:lnB>
                      <a:noFill/>
                    </a:lnB>
                  </a:tcPr>
                </a:tc>
                <a:extLst>
                  <a:ext uri="{0D108BD9-81ED-4DB2-BD59-A6C34878D82A}">
                    <a16:rowId xmlns:a16="http://schemas.microsoft.com/office/drawing/2014/main" val="3241470143"/>
                  </a:ext>
                </a:extLst>
              </a:tr>
              <a:tr h="447632">
                <a:tc>
                  <a:txBody>
                    <a:bodyPr/>
                    <a:lstStyle/>
                    <a:p>
                      <a:r>
                        <a:rPr lang="it-IT" dirty="0"/>
                        <a:t>Orientamento S/T</a:t>
                      </a:r>
                    </a:p>
                  </a:txBody>
                  <a:tcPr anchor="ctr">
                    <a:lnL>
                      <a:noFill/>
                    </a:lnL>
                    <a:lnR>
                      <a:noFill/>
                    </a:lnR>
                    <a:lnT>
                      <a:noFill/>
                    </a:lnT>
                    <a:lnB>
                      <a:noFill/>
                    </a:lnB>
                  </a:tcPr>
                </a:tc>
                <a:tc>
                  <a:txBody>
                    <a:bodyPr/>
                    <a:lstStyle/>
                    <a:p>
                      <a:r>
                        <a:rPr lang="it-IT" dirty="0"/>
                        <a:t>10</a:t>
                      </a:r>
                    </a:p>
                  </a:txBody>
                  <a:tcPr anchor="ctr">
                    <a:lnL>
                      <a:noFill/>
                    </a:lnL>
                    <a:lnR>
                      <a:noFill/>
                    </a:lnR>
                    <a:lnT>
                      <a:noFill/>
                    </a:lnT>
                    <a:lnB>
                      <a:noFill/>
                    </a:lnB>
                  </a:tcPr>
                </a:tc>
                <a:extLst>
                  <a:ext uri="{0D108BD9-81ED-4DB2-BD59-A6C34878D82A}">
                    <a16:rowId xmlns:a16="http://schemas.microsoft.com/office/drawing/2014/main" val="3846546816"/>
                  </a:ext>
                </a:extLst>
              </a:tr>
              <a:tr h="447632">
                <a:tc>
                  <a:txBody>
                    <a:bodyPr/>
                    <a:lstStyle/>
                    <a:p>
                      <a:r>
                        <a:rPr lang="it-IT" dirty="0"/>
                        <a:t>Registrazione di parole</a:t>
                      </a:r>
                    </a:p>
                  </a:txBody>
                  <a:tcPr anchor="ctr">
                    <a:lnL>
                      <a:noFill/>
                    </a:lnL>
                    <a:lnR>
                      <a:noFill/>
                    </a:lnR>
                    <a:lnT>
                      <a:noFill/>
                    </a:lnT>
                    <a:lnB>
                      <a:noFill/>
                    </a:lnB>
                  </a:tcPr>
                </a:tc>
                <a:tc>
                  <a:txBody>
                    <a:bodyPr/>
                    <a:lstStyle/>
                    <a:p>
                      <a:r>
                        <a:rPr lang="it-IT" dirty="0"/>
                        <a:t>3</a:t>
                      </a:r>
                    </a:p>
                  </a:txBody>
                  <a:tcPr anchor="ctr">
                    <a:lnL>
                      <a:noFill/>
                    </a:lnL>
                    <a:lnR>
                      <a:noFill/>
                    </a:lnR>
                    <a:lnT>
                      <a:noFill/>
                    </a:lnT>
                    <a:lnB>
                      <a:noFill/>
                    </a:lnB>
                  </a:tcPr>
                </a:tc>
                <a:extLst>
                  <a:ext uri="{0D108BD9-81ED-4DB2-BD59-A6C34878D82A}">
                    <a16:rowId xmlns:a16="http://schemas.microsoft.com/office/drawing/2014/main" val="3896480106"/>
                  </a:ext>
                </a:extLst>
              </a:tr>
              <a:tr h="447632">
                <a:tc>
                  <a:txBody>
                    <a:bodyPr/>
                    <a:lstStyle/>
                    <a:p>
                      <a:r>
                        <a:rPr lang="it-IT" dirty="0"/>
                        <a:t>Attenzione e Calcolo</a:t>
                      </a:r>
                    </a:p>
                  </a:txBody>
                  <a:tcPr anchor="ctr">
                    <a:lnL>
                      <a:noFill/>
                    </a:lnL>
                    <a:lnR>
                      <a:noFill/>
                    </a:lnR>
                    <a:lnT>
                      <a:noFill/>
                    </a:lnT>
                    <a:lnB>
                      <a:noFill/>
                    </a:lnB>
                  </a:tcPr>
                </a:tc>
                <a:tc>
                  <a:txBody>
                    <a:bodyPr/>
                    <a:lstStyle/>
                    <a:p>
                      <a:r>
                        <a:rPr lang="it-IT"/>
                        <a:t>5</a:t>
                      </a:r>
                    </a:p>
                  </a:txBody>
                  <a:tcPr anchor="ctr">
                    <a:lnL>
                      <a:noFill/>
                    </a:lnL>
                    <a:lnR>
                      <a:noFill/>
                    </a:lnR>
                    <a:lnT>
                      <a:noFill/>
                    </a:lnT>
                    <a:lnB>
                      <a:noFill/>
                    </a:lnB>
                  </a:tcPr>
                </a:tc>
                <a:extLst>
                  <a:ext uri="{0D108BD9-81ED-4DB2-BD59-A6C34878D82A}">
                    <a16:rowId xmlns:a16="http://schemas.microsoft.com/office/drawing/2014/main" val="4191101535"/>
                  </a:ext>
                </a:extLst>
              </a:tr>
              <a:tr h="447632">
                <a:tc>
                  <a:txBody>
                    <a:bodyPr/>
                    <a:lstStyle/>
                    <a:p>
                      <a:r>
                        <a:rPr lang="it-IT" dirty="0"/>
                        <a:t>Richiamo parole</a:t>
                      </a:r>
                    </a:p>
                  </a:txBody>
                  <a:tcPr anchor="ctr">
                    <a:lnL>
                      <a:noFill/>
                    </a:lnL>
                    <a:lnR>
                      <a:noFill/>
                    </a:lnR>
                    <a:lnT>
                      <a:noFill/>
                    </a:lnT>
                    <a:lnB>
                      <a:noFill/>
                    </a:lnB>
                  </a:tcPr>
                </a:tc>
                <a:tc>
                  <a:txBody>
                    <a:bodyPr/>
                    <a:lstStyle/>
                    <a:p>
                      <a:r>
                        <a:rPr lang="it-IT"/>
                        <a:t>3</a:t>
                      </a:r>
                    </a:p>
                  </a:txBody>
                  <a:tcPr anchor="ctr">
                    <a:lnL>
                      <a:noFill/>
                    </a:lnL>
                    <a:lnR>
                      <a:noFill/>
                    </a:lnR>
                    <a:lnT>
                      <a:noFill/>
                    </a:lnT>
                    <a:lnB>
                      <a:noFill/>
                    </a:lnB>
                  </a:tcPr>
                </a:tc>
                <a:extLst>
                  <a:ext uri="{0D108BD9-81ED-4DB2-BD59-A6C34878D82A}">
                    <a16:rowId xmlns:a16="http://schemas.microsoft.com/office/drawing/2014/main" val="3425583645"/>
                  </a:ext>
                </a:extLst>
              </a:tr>
              <a:tr h="447632">
                <a:tc>
                  <a:txBody>
                    <a:bodyPr/>
                    <a:lstStyle/>
                    <a:p>
                      <a:r>
                        <a:rPr lang="it-IT"/>
                        <a:t>Linguaggio</a:t>
                      </a:r>
                    </a:p>
                  </a:txBody>
                  <a:tcPr anchor="ctr">
                    <a:lnL>
                      <a:noFill/>
                    </a:lnL>
                    <a:lnR>
                      <a:noFill/>
                    </a:lnR>
                    <a:lnT>
                      <a:noFill/>
                    </a:lnT>
                    <a:lnB>
                      <a:noFill/>
                    </a:lnB>
                  </a:tcPr>
                </a:tc>
                <a:tc>
                  <a:txBody>
                    <a:bodyPr/>
                    <a:lstStyle/>
                    <a:p>
                      <a:r>
                        <a:rPr lang="it-IT"/>
                        <a:t>8</a:t>
                      </a:r>
                    </a:p>
                  </a:txBody>
                  <a:tcPr anchor="ctr">
                    <a:lnL>
                      <a:noFill/>
                    </a:lnL>
                    <a:lnR>
                      <a:noFill/>
                    </a:lnR>
                    <a:lnT>
                      <a:noFill/>
                    </a:lnT>
                    <a:lnB>
                      <a:noFill/>
                    </a:lnB>
                  </a:tcPr>
                </a:tc>
                <a:extLst>
                  <a:ext uri="{0D108BD9-81ED-4DB2-BD59-A6C34878D82A}">
                    <a16:rowId xmlns:a16="http://schemas.microsoft.com/office/drawing/2014/main" val="2720285983"/>
                  </a:ext>
                </a:extLst>
              </a:tr>
              <a:tr h="447632">
                <a:tc>
                  <a:txBody>
                    <a:bodyPr/>
                    <a:lstStyle/>
                    <a:p>
                      <a:r>
                        <a:rPr lang="it-IT" dirty="0"/>
                        <a:t>Prassia costruttiva (Copia figure)</a:t>
                      </a:r>
                    </a:p>
                  </a:txBody>
                  <a:tcPr anchor="ctr">
                    <a:lnL>
                      <a:noFill/>
                    </a:lnL>
                    <a:lnR>
                      <a:noFill/>
                    </a:lnR>
                    <a:lnT>
                      <a:noFill/>
                    </a:lnT>
                    <a:lnB>
                      <a:noFill/>
                    </a:lnB>
                  </a:tcPr>
                </a:tc>
                <a:tc>
                  <a:txBody>
                    <a:bodyPr/>
                    <a:lstStyle/>
                    <a:p>
                      <a:r>
                        <a:rPr lang="it-IT" dirty="0"/>
                        <a:t>1</a:t>
                      </a:r>
                    </a:p>
                  </a:txBody>
                  <a:tcPr anchor="ctr">
                    <a:lnL>
                      <a:noFill/>
                    </a:lnL>
                    <a:lnR>
                      <a:noFill/>
                    </a:lnR>
                    <a:lnT>
                      <a:noFill/>
                    </a:lnT>
                    <a:lnB>
                      <a:noFill/>
                    </a:lnB>
                  </a:tcPr>
                </a:tc>
                <a:extLst>
                  <a:ext uri="{0D108BD9-81ED-4DB2-BD59-A6C34878D82A}">
                    <a16:rowId xmlns:a16="http://schemas.microsoft.com/office/drawing/2014/main" val="1364524003"/>
                  </a:ext>
                </a:extLst>
              </a:tr>
              <a:tr h="447632">
                <a:tc>
                  <a:txBody>
                    <a:bodyPr/>
                    <a:lstStyle/>
                    <a:p>
                      <a:r>
                        <a:rPr lang="it-IT" b="1" dirty="0"/>
                        <a:t>Totale</a:t>
                      </a:r>
                      <a:endParaRPr lang="it-IT" dirty="0"/>
                    </a:p>
                  </a:txBody>
                  <a:tcPr anchor="ctr">
                    <a:lnL>
                      <a:noFill/>
                    </a:lnL>
                    <a:lnR>
                      <a:noFill/>
                    </a:lnR>
                    <a:lnT>
                      <a:noFill/>
                    </a:lnT>
                    <a:lnB>
                      <a:noFill/>
                    </a:lnB>
                  </a:tcPr>
                </a:tc>
                <a:tc>
                  <a:txBody>
                    <a:bodyPr/>
                    <a:lstStyle/>
                    <a:p>
                      <a:r>
                        <a:rPr lang="it-IT" b="1" dirty="0"/>
                        <a:t>30</a:t>
                      </a:r>
                    </a:p>
                  </a:txBody>
                  <a:tcPr anchor="ctr">
                    <a:lnL>
                      <a:noFill/>
                    </a:lnL>
                    <a:lnR>
                      <a:noFill/>
                    </a:lnR>
                    <a:lnT>
                      <a:noFill/>
                    </a:lnT>
                    <a:lnB>
                      <a:noFill/>
                    </a:lnB>
                  </a:tcPr>
                </a:tc>
                <a:extLst>
                  <a:ext uri="{0D108BD9-81ED-4DB2-BD59-A6C34878D82A}">
                    <a16:rowId xmlns:a16="http://schemas.microsoft.com/office/drawing/2014/main" val="3003340391"/>
                  </a:ext>
                </a:extLst>
              </a:tr>
            </a:tbl>
          </a:graphicData>
        </a:graphic>
      </p:graphicFrame>
      <p:sp>
        <p:nvSpPr>
          <p:cNvPr id="3" name="CasellaDiTesto 2">
            <a:extLst>
              <a:ext uri="{FF2B5EF4-FFF2-40B4-BE49-F238E27FC236}">
                <a16:creationId xmlns:a16="http://schemas.microsoft.com/office/drawing/2014/main" id="{F2ECD13B-933C-437F-8A9C-EB615F5EC024}"/>
              </a:ext>
            </a:extLst>
          </p:cNvPr>
          <p:cNvSpPr txBox="1"/>
          <p:nvPr/>
        </p:nvSpPr>
        <p:spPr>
          <a:xfrm>
            <a:off x="7865706" y="1324947"/>
            <a:ext cx="3895186" cy="1477328"/>
          </a:xfrm>
          <a:prstGeom prst="rect">
            <a:avLst/>
          </a:prstGeom>
          <a:noFill/>
        </p:spPr>
        <p:txBody>
          <a:bodyPr wrap="square" rtlCol="0">
            <a:spAutoFit/>
          </a:bodyPr>
          <a:lstStyle/>
          <a:p>
            <a:r>
              <a:rPr lang="it-IT" b="1" dirty="0"/>
              <a:t>Interpretazione</a:t>
            </a:r>
            <a:r>
              <a:rPr lang="it-IT" dirty="0"/>
              <a:t>:</a:t>
            </a:r>
          </a:p>
          <a:p>
            <a:endParaRPr lang="it-IT" dirty="0"/>
          </a:p>
          <a:p>
            <a:pPr>
              <a:buFont typeface="Arial" panose="020B0604020202020204" pitchFamily="34" charset="0"/>
              <a:buChar char="•"/>
            </a:pPr>
            <a:r>
              <a:rPr lang="it-IT" dirty="0"/>
              <a:t> ≥24 : normale</a:t>
            </a:r>
          </a:p>
          <a:p>
            <a:pPr>
              <a:buFont typeface="Arial" panose="020B0604020202020204" pitchFamily="34" charset="0"/>
              <a:buChar char="•"/>
            </a:pPr>
            <a:r>
              <a:rPr lang="it-IT" dirty="0"/>
              <a:t> 18–23 : deficit lieve-moderato</a:t>
            </a:r>
          </a:p>
          <a:p>
            <a:pPr>
              <a:buFont typeface="Arial" panose="020B0604020202020204" pitchFamily="34" charset="0"/>
              <a:buChar char="•"/>
            </a:pPr>
            <a:r>
              <a:rPr lang="it-IT" dirty="0"/>
              <a:t> &lt;17 : deterioramento severo</a:t>
            </a:r>
          </a:p>
        </p:txBody>
      </p:sp>
    </p:spTree>
    <p:extLst>
      <p:ext uri="{BB962C8B-B14F-4D97-AF65-F5344CB8AC3E}">
        <p14:creationId xmlns:p14="http://schemas.microsoft.com/office/powerpoint/2010/main" val="32486304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5B8981-D2DC-4FEE-9284-ADE599D6708E}"/>
              </a:ext>
            </a:extLst>
          </p:cNvPr>
          <p:cNvSpPr>
            <a:spLocks noGrp="1"/>
          </p:cNvSpPr>
          <p:nvPr>
            <p:ph type="title"/>
          </p:nvPr>
        </p:nvSpPr>
        <p:spPr>
          <a:xfrm>
            <a:off x="4364808" y="307860"/>
            <a:ext cx="7043617" cy="847955"/>
          </a:xfrm>
        </p:spPr>
        <p:txBody>
          <a:bodyPr/>
          <a:lstStyle/>
          <a:p>
            <a:r>
              <a:rPr lang="en-US" b="1" dirty="0"/>
              <a:t>ROM: Range of Motion </a:t>
            </a:r>
            <a:r>
              <a:rPr lang="en-US" b="1" dirty="0" err="1"/>
              <a:t>articolare</a:t>
            </a:r>
            <a:endParaRPr lang="it-IT" dirty="0"/>
          </a:p>
        </p:txBody>
      </p:sp>
      <p:sp>
        <p:nvSpPr>
          <p:cNvPr id="4" name="Segnaposto contenuto 3">
            <a:extLst>
              <a:ext uri="{FF2B5EF4-FFF2-40B4-BE49-F238E27FC236}">
                <a16:creationId xmlns:a16="http://schemas.microsoft.com/office/drawing/2014/main" id="{A0670FBB-C444-43CD-8C3D-60F27350DAFC}"/>
              </a:ext>
            </a:extLst>
          </p:cNvPr>
          <p:cNvSpPr>
            <a:spLocks noGrp="1"/>
          </p:cNvSpPr>
          <p:nvPr>
            <p:ph idx="11"/>
          </p:nvPr>
        </p:nvSpPr>
        <p:spPr>
          <a:xfrm>
            <a:off x="3801533" y="1231641"/>
            <a:ext cx="8132320" cy="4810343"/>
          </a:xfrm>
        </p:spPr>
        <p:txBody>
          <a:bodyPr/>
          <a:lstStyle/>
          <a:p>
            <a:r>
              <a:rPr lang="it-IT" b="1" dirty="0"/>
              <a:t>Obiettivo</a:t>
            </a:r>
            <a:r>
              <a:rPr lang="it-IT" dirty="0"/>
              <a:t>: Misurare limitazioni articolari funzionali</a:t>
            </a:r>
            <a:br>
              <a:rPr lang="it-IT" dirty="0"/>
            </a:br>
            <a:r>
              <a:rPr lang="it-IT" b="1" dirty="0"/>
              <a:t>Metodo</a:t>
            </a:r>
            <a:r>
              <a:rPr lang="it-IT" dirty="0"/>
              <a:t>: Goniometro (attivo/passivo)</a:t>
            </a:r>
          </a:p>
          <a:p>
            <a:endParaRPr lang="it-IT" dirty="0"/>
          </a:p>
        </p:txBody>
      </p:sp>
      <p:graphicFrame>
        <p:nvGraphicFramePr>
          <p:cNvPr id="5" name="Tabella 4">
            <a:extLst>
              <a:ext uri="{FF2B5EF4-FFF2-40B4-BE49-F238E27FC236}">
                <a16:creationId xmlns:a16="http://schemas.microsoft.com/office/drawing/2014/main" id="{59BB7016-95A3-40EE-A913-2EF05916B021}"/>
              </a:ext>
            </a:extLst>
          </p:cNvPr>
          <p:cNvGraphicFramePr>
            <a:graphicFrameLocks noGrp="1"/>
          </p:cNvGraphicFramePr>
          <p:nvPr>
            <p:extLst>
              <p:ext uri="{D42A27DB-BD31-4B8C-83A1-F6EECF244321}">
                <p14:modId xmlns:p14="http://schemas.microsoft.com/office/powerpoint/2010/main" val="4181190945"/>
              </p:ext>
            </p:extLst>
          </p:nvPr>
        </p:nvGraphicFramePr>
        <p:xfrm>
          <a:off x="4068146" y="2267339"/>
          <a:ext cx="3573624" cy="4142791"/>
        </p:xfrm>
        <a:graphic>
          <a:graphicData uri="http://schemas.openxmlformats.org/drawingml/2006/table">
            <a:tbl>
              <a:tblPr/>
              <a:tblGrid>
                <a:gridCol w="1786812">
                  <a:extLst>
                    <a:ext uri="{9D8B030D-6E8A-4147-A177-3AD203B41FA5}">
                      <a16:colId xmlns:a16="http://schemas.microsoft.com/office/drawing/2014/main" val="1970430788"/>
                    </a:ext>
                  </a:extLst>
                </a:gridCol>
                <a:gridCol w="1786812">
                  <a:extLst>
                    <a:ext uri="{9D8B030D-6E8A-4147-A177-3AD203B41FA5}">
                      <a16:colId xmlns:a16="http://schemas.microsoft.com/office/drawing/2014/main" val="857993882"/>
                    </a:ext>
                  </a:extLst>
                </a:gridCol>
              </a:tblGrid>
              <a:tr h="852928">
                <a:tc>
                  <a:txBody>
                    <a:bodyPr/>
                    <a:lstStyle/>
                    <a:p>
                      <a:r>
                        <a:rPr lang="it-IT" sz="1800" b="1" dirty="0"/>
                        <a:t>Articolazione</a:t>
                      </a:r>
                    </a:p>
                  </a:txBody>
                  <a:tcPr anchor="ctr">
                    <a:lnL>
                      <a:noFill/>
                    </a:lnL>
                    <a:lnR>
                      <a:noFill/>
                    </a:lnR>
                    <a:lnT>
                      <a:noFill/>
                    </a:lnT>
                    <a:lnB>
                      <a:noFill/>
                    </a:lnB>
                  </a:tcPr>
                </a:tc>
                <a:tc>
                  <a:txBody>
                    <a:bodyPr/>
                    <a:lstStyle/>
                    <a:p>
                      <a:r>
                        <a:rPr lang="it-IT" sz="1800" b="1" dirty="0"/>
                        <a:t>Movimenti principali</a:t>
                      </a:r>
                    </a:p>
                  </a:txBody>
                  <a:tcPr anchor="ctr">
                    <a:lnL>
                      <a:noFill/>
                    </a:lnL>
                    <a:lnR>
                      <a:noFill/>
                    </a:lnR>
                    <a:lnT>
                      <a:noFill/>
                    </a:lnT>
                    <a:lnB>
                      <a:noFill/>
                    </a:lnB>
                  </a:tcPr>
                </a:tc>
                <a:extLst>
                  <a:ext uri="{0D108BD9-81ED-4DB2-BD59-A6C34878D82A}">
                    <a16:rowId xmlns:a16="http://schemas.microsoft.com/office/drawing/2014/main" val="242179929"/>
                  </a:ext>
                </a:extLst>
              </a:tr>
              <a:tr h="852928">
                <a:tc>
                  <a:txBody>
                    <a:bodyPr/>
                    <a:lstStyle/>
                    <a:p>
                      <a:r>
                        <a:rPr lang="it-IT" sz="1800" dirty="0"/>
                        <a:t>Spalla</a:t>
                      </a:r>
                    </a:p>
                  </a:txBody>
                  <a:tcPr anchor="ctr">
                    <a:lnL>
                      <a:noFill/>
                    </a:lnL>
                    <a:lnR>
                      <a:noFill/>
                    </a:lnR>
                    <a:lnT>
                      <a:noFill/>
                    </a:lnT>
                    <a:lnB>
                      <a:noFill/>
                    </a:lnB>
                  </a:tcPr>
                </a:tc>
                <a:tc>
                  <a:txBody>
                    <a:bodyPr/>
                    <a:lstStyle/>
                    <a:p>
                      <a:r>
                        <a:rPr lang="en-US" sz="1800" dirty="0"/>
                        <a:t>Flex, Abd, Rot. int/</a:t>
                      </a:r>
                      <a:r>
                        <a:rPr lang="en-US" sz="1800" dirty="0" err="1"/>
                        <a:t>ext</a:t>
                      </a:r>
                      <a:endParaRPr lang="en-US" sz="1800" dirty="0"/>
                    </a:p>
                  </a:txBody>
                  <a:tcPr anchor="ctr">
                    <a:lnL>
                      <a:noFill/>
                    </a:lnL>
                    <a:lnR>
                      <a:noFill/>
                    </a:lnR>
                    <a:lnT>
                      <a:noFill/>
                    </a:lnT>
                    <a:lnB>
                      <a:noFill/>
                    </a:lnB>
                  </a:tcPr>
                </a:tc>
                <a:extLst>
                  <a:ext uri="{0D108BD9-81ED-4DB2-BD59-A6C34878D82A}">
                    <a16:rowId xmlns:a16="http://schemas.microsoft.com/office/drawing/2014/main" val="2091008209"/>
                  </a:ext>
                </a:extLst>
              </a:tr>
              <a:tr h="487387">
                <a:tc>
                  <a:txBody>
                    <a:bodyPr/>
                    <a:lstStyle/>
                    <a:p>
                      <a:r>
                        <a:rPr lang="it-IT" sz="1800"/>
                        <a:t>Gomito</a:t>
                      </a:r>
                    </a:p>
                  </a:txBody>
                  <a:tcPr anchor="ctr">
                    <a:lnL>
                      <a:noFill/>
                    </a:lnL>
                    <a:lnR>
                      <a:noFill/>
                    </a:lnR>
                    <a:lnT>
                      <a:noFill/>
                    </a:lnT>
                    <a:lnB>
                      <a:noFill/>
                    </a:lnB>
                  </a:tcPr>
                </a:tc>
                <a:tc>
                  <a:txBody>
                    <a:bodyPr/>
                    <a:lstStyle/>
                    <a:p>
                      <a:r>
                        <a:rPr lang="it-IT" sz="1800"/>
                        <a:t>Flex / Est</a:t>
                      </a:r>
                    </a:p>
                  </a:txBody>
                  <a:tcPr anchor="ctr">
                    <a:lnL>
                      <a:noFill/>
                    </a:lnL>
                    <a:lnR>
                      <a:noFill/>
                    </a:lnR>
                    <a:lnT>
                      <a:noFill/>
                    </a:lnT>
                    <a:lnB>
                      <a:noFill/>
                    </a:lnB>
                  </a:tcPr>
                </a:tc>
                <a:extLst>
                  <a:ext uri="{0D108BD9-81ED-4DB2-BD59-A6C34878D82A}">
                    <a16:rowId xmlns:a16="http://schemas.microsoft.com/office/drawing/2014/main" val="3248220297"/>
                  </a:ext>
                </a:extLst>
              </a:tr>
              <a:tr h="487387">
                <a:tc>
                  <a:txBody>
                    <a:bodyPr/>
                    <a:lstStyle/>
                    <a:p>
                      <a:r>
                        <a:rPr lang="it-IT" sz="1800"/>
                        <a:t>Polso</a:t>
                      </a:r>
                    </a:p>
                  </a:txBody>
                  <a:tcPr anchor="ctr">
                    <a:lnL>
                      <a:noFill/>
                    </a:lnL>
                    <a:lnR>
                      <a:noFill/>
                    </a:lnR>
                    <a:lnT>
                      <a:noFill/>
                    </a:lnT>
                    <a:lnB>
                      <a:noFill/>
                    </a:lnB>
                  </a:tcPr>
                </a:tc>
                <a:tc>
                  <a:txBody>
                    <a:bodyPr/>
                    <a:lstStyle/>
                    <a:p>
                      <a:r>
                        <a:rPr lang="it-IT" sz="1800"/>
                        <a:t>Flex / Est</a:t>
                      </a:r>
                    </a:p>
                  </a:txBody>
                  <a:tcPr anchor="ctr">
                    <a:lnL>
                      <a:noFill/>
                    </a:lnL>
                    <a:lnR>
                      <a:noFill/>
                    </a:lnR>
                    <a:lnT>
                      <a:noFill/>
                    </a:lnT>
                    <a:lnB>
                      <a:noFill/>
                    </a:lnB>
                  </a:tcPr>
                </a:tc>
                <a:extLst>
                  <a:ext uri="{0D108BD9-81ED-4DB2-BD59-A6C34878D82A}">
                    <a16:rowId xmlns:a16="http://schemas.microsoft.com/office/drawing/2014/main" val="3471766656"/>
                  </a:ext>
                </a:extLst>
              </a:tr>
              <a:tr h="487387">
                <a:tc>
                  <a:txBody>
                    <a:bodyPr/>
                    <a:lstStyle/>
                    <a:p>
                      <a:r>
                        <a:rPr lang="it-IT" sz="1800"/>
                        <a:t>Anca</a:t>
                      </a:r>
                    </a:p>
                  </a:txBody>
                  <a:tcPr anchor="ctr">
                    <a:lnL>
                      <a:noFill/>
                    </a:lnL>
                    <a:lnR>
                      <a:noFill/>
                    </a:lnR>
                    <a:lnT>
                      <a:noFill/>
                    </a:lnT>
                    <a:lnB>
                      <a:noFill/>
                    </a:lnB>
                  </a:tcPr>
                </a:tc>
                <a:tc>
                  <a:txBody>
                    <a:bodyPr/>
                    <a:lstStyle/>
                    <a:p>
                      <a:r>
                        <a:rPr lang="it-IT" sz="1800"/>
                        <a:t>Flex / Abd / Est</a:t>
                      </a:r>
                    </a:p>
                  </a:txBody>
                  <a:tcPr anchor="ctr">
                    <a:lnL>
                      <a:noFill/>
                    </a:lnL>
                    <a:lnR>
                      <a:noFill/>
                    </a:lnR>
                    <a:lnT>
                      <a:noFill/>
                    </a:lnT>
                    <a:lnB>
                      <a:noFill/>
                    </a:lnB>
                  </a:tcPr>
                </a:tc>
                <a:extLst>
                  <a:ext uri="{0D108BD9-81ED-4DB2-BD59-A6C34878D82A}">
                    <a16:rowId xmlns:a16="http://schemas.microsoft.com/office/drawing/2014/main" val="3931615568"/>
                  </a:ext>
                </a:extLst>
              </a:tr>
              <a:tr h="487387">
                <a:tc>
                  <a:txBody>
                    <a:bodyPr/>
                    <a:lstStyle/>
                    <a:p>
                      <a:r>
                        <a:rPr lang="it-IT" sz="1800" dirty="0"/>
                        <a:t>Ginocchio</a:t>
                      </a:r>
                    </a:p>
                  </a:txBody>
                  <a:tcPr anchor="ctr">
                    <a:lnL>
                      <a:noFill/>
                    </a:lnL>
                    <a:lnR>
                      <a:noFill/>
                    </a:lnR>
                    <a:lnT>
                      <a:noFill/>
                    </a:lnT>
                    <a:lnB>
                      <a:noFill/>
                    </a:lnB>
                  </a:tcPr>
                </a:tc>
                <a:tc>
                  <a:txBody>
                    <a:bodyPr/>
                    <a:lstStyle/>
                    <a:p>
                      <a:r>
                        <a:rPr lang="it-IT" sz="1800"/>
                        <a:t>Flex / Est</a:t>
                      </a:r>
                    </a:p>
                  </a:txBody>
                  <a:tcPr anchor="ctr">
                    <a:lnL>
                      <a:noFill/>
                    </a:lnL>
                    <a:lnR>
                      <a:noFill/>
                    </a:lnR>
                    <a:lnT>
                      <a:noFill/>
                    </a:lnT>
                    <a:lnB>
                      <a:noFill/>
                    </a:lnB>
                  </a:tcPr>
                </a:tc>
                <a:extLst>
                  <a:ext uri="{0D108BD9-81ED-4DB2-BD59-A6C34878D82A}">
                    <a16:rowId xmlns:a16="http://schemas.microsoft.com/office/drawing/2014/main" val="2136058299"/>
                  </a:ext>
                </a:extLst>
              </a:tr>
              <a:tr h="487387">
                <a:tc>
                  <a:txBody>
                    <a:bodyPr/>
                    <a:lstStyle/>
                    <a:p>
                      <a:r>
                        <a:rPr lang="it-IT" sz="1800"/>
                        <a:t>Caviglia</a:t>
                      </a:r>
                    </a:p>
                  </a:txBody>
                  <a:tcPr anchor="ctr">
                    <a:lnL>
                      <a:noFill/>
                    </a:lnL>
                    <a:lnR>
                      <a:noFill/>
                    </a:lnR>
                    <a:lnT>
                      <a:noFill/>
                    </a:lnT>
                    <a:lnB>
                      <a:noFill/>
                    </a:lnB>
                  </a:tcPr>
                </a:tc>
                <a:tc>
                  <a:txBody>
                    <a:bodyPr/>
                    <a:lstStyle/>
                    <a:p>
                      <a:r>
                        <a:rPr lang="it-IT" sz="1800" dirty="0" err="1"/>
                        <a:t>Dorsifl</a:t>
                      </a:r>
                      <a:r>
                        <a:rPr lang="it-IT" sz="1800" dirty="0"/>
                        <a:t> / </a:t>
                      </a:r>
                      <a:r>
                        <a:rPr lang="it-IT" sz="1800" dirty="0" err="1"/>
                        <a:t>Plantifl</a:t>
                      </a:r>
                      <a:endParaRPr lang="it-IT" sz="1800" dirty="0"/>
                    </a:p>
                  </a:txBody>
                  <a:tcPr anchor="ctr">
                    <a:lnL>
                      <a:noFill/>
                    </a:lnL>
                    <a:lnR>
                      <a:noFill/>
                    </a:lnR>
                    <a:lnT>
                      <a:noFill/>
                    </a:lnT>
                    <a:lnB>
                      <a:noFill/>
                    </a:lnB>
                  </a:tcPr>
                </a:tc>
                <a:extLst>
                  <a:ext uri="{0D108BD9-81ED-4DB2-BD59-A6C34878D82A}">
                    <a16:rowId xmlns:a16="http://schemas.microsoft.com/office/drawing/2014/main" val="2960712441"/>
                  </a:ext>
                </a:extLst>
              </a:tr>
            </a:tbl>
          </a:graphicData>
        </a:graphic>
      </p:graphicFrame>
      <p:pic>
        <p:nvPicPr>
          <p:cNvPr id="7" name="Immagine 6" descr="Immagine che contiene schizzo, disegno&#10;&#10;Il contenuto generato dall'IA potrebbe non essere corretto.">
            <a:extLst>
              <a:ext uri="{FF2B5EF4-FFF2-40B4-BE49-F238E27FC236}">
                <a16:creationId xmlns:a16="http://schemas.microsoft.com/office/drawing/2014/main" id="{8F58B864-C4ED-CAFB-CCB3-AA18FF5D7F6B}"/>
              </a:ext>
            </a:extLst>
          </p:cNvPr>
          <p:cNvPicPr>
            <a:picLocks noChangeAspect="1"/>
          </p:cNvPicPr>
          <p:nvPr/>
        </p:nvPicPr>
        <p:blipFill>
          <a:blip r:embed="rId2"/>
          <a:stretch>
            <a:fillRect/>
          </a:stretch>
        </p:blipFill>
        <p:spPr>
          <a:xfrm>
            <a:off x="8220269" y="2366001"/>
            <a:ext cx="2967135" cy="4044129"/>
          </a:xfrm>
          <a:prstGeom prst="rect">
            <a:avLst/>
          </a:prstGeom>
        </p:spPr>
      </p:pic>
    </p:spTree>
    <p:extLst>
      <p:ext uri="{BB962C8B-B14F-4D97-AF65-F5344CB8AC3E}">
        <p14:creationId xmlns:p14="http://schemas.microsoft.com/office/powerpoint/2010/main" val="14106397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875BC6-AAEB-453F-AF02-8DCF321B149F}"/>
              </a:ext>
            </a:extLst>
          </p:cNvPr>
          <p:cNvSpPr>
            <a:spLocks noGrp="1"/>
          </p:cNvSpPr>
          <p:nvPr>
            <p:ph type="title"/>
          </p:nvPr>
        </p:nvSpPr>
        <p:spPr>
          <a:xfrm>
            <a:off x="4364809" y="353481"/>
            <a:ext cx="7043617" cy="703793"/>
          </a:xfrm>
        </p:spPr>
        <p:txBody>
          <a:bodyPr/>
          <a:lstStyle/>
          <a:p>
            <a:pPr algn="ctr"/>
            <a:r>
              <a:rPr lang="it-IT" b="1" dirty="0"/>
              <a:t>MRC: Forza muscolare</a:t>
            </a:r>
            <a:endParaRPr lang="it-IT" dirty="0"/>
          </a:p>
        </p:txBody>
      </p:sp>
      <p:sp>
        <p:nvSpPr>
          <p:cNvPr id="4" name="Segnaposto contenuto 3">
            <a:extLst>
              <a:ext uri="{FF2B5EF4-FFF2-40B4-BE49-F238E27FC236}">
                <a16:creationId xmlns:a16="http://schemas.microsoft.com/office/drawing/2014/main" id="{8AB80259-D69D-4D25-9F35-FFAF79BBBAE6}"/>
              </a:ext>
            </a:extLst>
          </p:cNvPr>
          <p:cNvSpPr>
            <a:spLocks noGrp="1"/>
          </p:cNvSpPr>
          <p:nvPr>
            <p:ph idx="11"/>
          </p:nvPr>
        </p:nvSpPr>
        <p:spPr>
          <a:xfrm>
            <a:off x="3945465" y="1057275"/>
            <a:ext cx="7829767" cy="703793"/>
          </a:xfrm>
        </p:spPr>
        <p:txBody>
          <a:bodyPr/>
          <a:lstStyle/>
          <a:p>
            <a:r>
              <a:rPr lang="it-IT" sz="2000" b="1" dirty="0"/>
              <a:t>Obiettivo</a:t>
            </a:r>
            <a:r>
              <a:rPr lang="it-IT" sz="2000" dirty="0"/>
              <a:t>: Valutare forza dei gruppi muscolari principali</a:t>
            </a:r>
            <a:br>
              <a:rPr lang="it-IT" sz="2000" dirty="0"/>
            </a:br>
            <a:r>
              <a:rPr lang="it-IT" sz="2000" b="1" dirty="0"/>
              <a:t>Scala</a:t>
            </a:r>
            <a:r>
              <a:rPr lang="it-IT" sz="2000" dirty="0"/>
              <a:t>: 0 = contrazione assente | 5 = forza normale</a:t>
            </a:r>
            <a:endParaRPr lang="it-IT" dirty="0"/>
          </a:p>
        </p:txBody>
      </p:sp>
      <p:graphicFrame>
        <p:nvGraphicFramePr>
          <p:cNvPr id="5" name="Tabella 4">
            <a:extLst>
              <a:ext uri="{FF2B5EF4-FFF2-40B4-BE49-F238E27FC236}">
                <a16:creationId xmlns:a16="http://schemas.microsoft.com/office/drawing/2014/main" id="{AAC41D7A-F787-4C20-B7F6-DCD24DB660A7}"/>
              </a:ext>
            </a:extLst>
          </p:cNvPr>
          <p:cNvGraphicFramePr>
            <a:graphicFrameLocks noGrp="1"/>
          </p:cNvGraphicFramePr>
          <p:nvPr>
            <p:extLst>
              <p:ext uri="{D42A27DB-BD31-4B8C-83A1-F6EECF244321}">
                <p14:modId xmlns:p14="http://schemas.microsoft.com/office/powerpoint/2010/main" val="109614857"/>
              </p:ext>
            </p:extLst>
          </p:nvPr>
        </p:nvGraphicFramePr>
        <p:xfrm>
          <a:off x="3945465" y="2230015"/>
          <a:ext cx="6224902" cy="4040154"/>
        </p:xfrm>
        <a:graphic>
          <a:graphicData uri="http://schemas.openxmlformats.org/drawingml/2006/table">
            <a:tbl>
              <a:tblPr/>
              <a:tblGrid>
                <a:gridCol w="3112451">
                  <a:extLst>
                    <a:ext uri="{9D8B030D-6E8A-4147-A177-3AD203B41FA5}">
                      <a16:colId xmlns:a16="http://schemas.microsoft.com/office/drawing/2014/main" val="3013350608"/>
                    </a:ext>
                  </a:extLst>
                </a:gridCol>
                <a:gridCol w="3112451">
                  <a:extLst>
                    <a:ext uri="{9D8B030D-6E8A-4147-A177-3AD203B41FA5}">
                      <a16:colId xmlns:a16="http://schemas.microsoft.com/office/drawing/2014/main" val="1771520352"/>
                    </a:ext>
                  </a:extLst>
                </a:gridCol>
              </a:tblGrid>
              <a:tr h="489715">
                <a:tc>
                  <a:txBody>
                    <a:bodyPr/>
                    <a:lstStyle/>
                    <a:p>
                      <a:pPr algn="ctr"/>
                      <a:r>
                        <a:rPr lang="it-IT" sz="1800" b="1" dirty="0"/>
                        <a:t>Distretto</a:t>
                      </a:r>
                    </a:p>
                  </a:txBody>
                  <a:tcPr anchor="ctr">
                    <a:lnL>
                      <a:noFill/>
                    </a:lnL>
                    <a:lnR>
                      <a:noFill/>
                    </a:lnR>
                    <a:lnT>
                      <a:noFill/>
                    </a:lnT>
                    <a:lnB>
                      <a:noFill/>
                    </a:lnB>
                  </a:tcPr>
                </a:tc>
                <a:tc>
                  <a:txBody>
                    <a:bodyPr/>
                    <a:lstStyle/>
                    <a:p>
                      <a:pPr algn="ctr"/>
                      <a:r>
                        <a:rPr lang="it-IT" sz="1800" b="1" dirty="0"/>
                        <a:t>Muscoli principali</a:t>
                      </a:r>
                    </a:p>
                  </a:txBody>
                  <a:tcPr anchor="ctr">
                    <a:lnL>
                      <a:noFill/>
                    </a:lnL>
                    <a:lnR>
                      <a:noFill/>
                    </a:lnR>
                    <a:lnT>
                      <a:noFill/>
                    </a:lnT>
                    <a:lnB>
                      <a:noFill/>
                    </a:lnB>
                  </a:tcPr>
                </a:tc>
                <a:extLst>
                  <a:ext uri="{0D108BD9-81ED-4DB2-BD59-A6C34878D82A}">
                    <a16:rowId xmlns:a16="http://schemas.microsoft.com/office/drawing/2014/main" val="3842284123"/>
                  </a:ext>
                </a:extLst>
              </a:tr>
              <a:tr h="857003">
                <a:tc>
                  <a:txBody>
                    <a:bodyPr/>
                    <a:lstStyle/>
                    <a:p>
                      <a:r>
                        <a:rPr lang="it-IT" sz="1800"/>
                        <a:t>Arto superiore</a:t>
                      </a:r>
                    </a:p>
                  </a:txBody>
                  <a:tcPr anchor="ctr">
                    <a:lnL>
                      <a:noFill/>
                    </a:lnL>
                    <a:lnR>
                      <a:noFill/>
                    </a:lnR>
                    <a:lnT>
                      <a:noFill/>
                    </a:lnT>
                    <a:lnB>
                      <a:noFill/>
                    </a:lnB>
                  </a:tcPr>
                </a:tc>
                <a:tc>
                  <a:txBody>
                    <a:bodyPr/>
                    <a:lstStyle/>
                    <a:p>
                      <a:r>
                        <a:rPr lang="it-IT" sz="1800"/>
                        <a:t>Spalla, Gomito, Polso</a:t>
                      </a:r>
                    </a:p>
                  </a:txBody>
                  <a:tcPr anchor="ctr">
                    <a:lnL>
                      <a:noFill/>
                    </a:lnL>
                    <a:lnR>
                      <a:noFill/>
                    </a:lnR>
                    <a:lnT>
                      <a:noFill/>
                    </a:lnT>
                    <a:lnB>
                      <a:noFill/>
                    </a:lnB>
                  </a:tcPr>
                </a:tc>
                <a:extLst>
                  <a:ext uri="{0D108BD9-81ED-4DB2-BD59-A6C34878D82A}">
                    <a16:rowId xmlns:a16="http://schemas.microsoft.com/office/drawing/2014/main" val="995300625"/>
                  </a:ext>
                </a:extLst>
              </a:tr>
              <a:tr h="857003">
                <a:tc>
                  <a:txBody>
                    <a:bodyPr/>
                    <a:lstStyle/>
                    <a:p>
                      <a:r>
                        <a:rPr lang="it-IT" sz="1800"/>
                        <a:t>Arto inferiore</a:t>
                      </a:r>
                    </a:p>
                  </a:txBody>
                  <a:tcPr anchor="ctr">
                    <a:lnL>
                      <a:noFill/>
                    </a:lnL>
                    <a:lnR>
                      <a:noFill/>
                    </a:lnR>
                    <a:lnT>
                      <a:noFill/>
                    </a:lnT>
                    <a:lnB>
                      <a:noFill/>
                    </a:lnB>
                  </a:tcPr>
                </a:tc>
                <a:tc>
                  <a:txBody>
                    <a:bodyPr/>
                    <a:lstStyle/>
                    <a:p>
                      <a:r>
                        <a:rPr lang="it-IT" sz="1800" dirty="0"/>
                        <a:t>Anca, Ginocchio, Caviglia</a:t>
                      </a:r>
                    </a:p>
                  </a:txBody>
                  <a:tcPr anchor="ctr">
                    <a:lnL>
                      <a:noFill/>
                    </a:lnL>
                    <a:lnR>
                      <a:noFill/>
                    </a:lnR>
                    <a:lnT>
                      <a:noFill/>
                    </a:lnT>
                    <a:lnB>
                      <a:noFill/>
                    </a:lnB>
                  </a:tcPr>
                </a:tc>
                <a:extLst>
                  <a:ext uri="{0D108BD9-81ED-4DB2-BD59-A6C34878D82A}">
                    <a16:rowId xmlns:a16="http://schemas.microsoft.com/office/drawing/2014/main" val="4132828968"/>
                  </a:ext>
                </a:extLst>
              </a:tr>
              <a:tr h="489715">
                <a:tc>
                  <a:txBody>
                    <a:bodyPr/>
                    <a:lstStyle/>
                    <a:p>
                      <a:r>
                        <a:rPr lang="it-IT" sz="1800"/>
                        <a:t>Totale superiore</a:t>
                      </a:r>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extLst>
                  <a:ext uri="{0D108BD9-81ED-4DB2-BD59-A6C34878D82A}">
                    <a16:rowId xmlns:a16="http://schemas.microsoft.com/office/drawing/2014/main" val="1876798573"/>
                  </a:ext>
                </a:extLst>
              </a:tr>
              <a:tr h="489715">
                <a:tc>
                  <a:txBody>
                    <a:bodyPr/>
                    <a:lstStyle/>
                    <a:p>
                      <a:r>
                        <a:rPr lang="it-IT" sz="1800"/>
                        <a:t>Totale inferiore</a:t>
                      </a:r>
                    </a:p>
                  </a:txBody>
                  <a:tcPr anchor="ctr">
                    <a:lnL>
                      <a:noFill/>
                    </a:lnL>
                    <a:lnR>
                      <a:noFill/>
                    </a:lnR>
                    <a:lnT>
                      <a:noFill/>
                    </a:lnT>
                    <a:lnB>
                      <a:noFill/>
                    </a:lnB>
                  </a:tcPr>
                </a:tc>
                <a:tc>
                  <a:txBody>
                    <a:bodyPr/>
                    <a:lstStyle/>
                    <a:p>
                      <a:endParaRPr lang="it-IT" sz="1800" dirty="0"/>
                    </a:p>
                  </a:txBody>
                  <a:tcPr anchor="ctr">
                    <a:lnL>
                      <a:noFill/>
                    </a:lnL>
                    <a:lnR>
                      <a:noFill/>
                    </a:lnR>
                    <a:lnT>
                      <a:noFill/>
                    </a:lnT>
                    <a:lnB>
                      <a:noFill/>
                    </a:lnB>
                  </a:tcPr>
                </a:tc>
                <a:extLst>
                  <a:ext uri="{0D108BD9-81ED-4DB2-BD59-A6C34878D82A}">
                    <a16:rowId xmlns:a16="http://schemas.microsoft.com/office/drawing/2014/main" val="3544599051"/>
                  </a:ext>
                </a:extLst>
              </a:tr>
              <a:tr h="857003">
                <a:tc>
                  <a:txBody>
                    <a:bodyPr/>
                    <a:lstStyle/>
                    <a:p>
                      <a:r>
                        <a:rPr lang="it-IT" sz="1800" dirty="0"/>
                        <a:t>Totale generale</a:t>
                      </a:r>
                    </a:p>
                  </a:txBody>
                  <a:tcPr anchor="ctr">
                    <a:lnL>
                      <a:noFill/>
                    </a:lnL>
                    <a:lnR>
                      <a:noFill/>
                    </a:lnR>
                    <a:lnT>
                      <a:noFill/>
                    </a:lnT>
                    <a:lnB>
                      <a:noFill/>
                    </a:lnB>
                  </a:tcPr>
                </a:tc>
                <a:tc>
                  <a:txBody>
                    <a:bodyPr/>
                    <a:lstStyle/>
                    <a:p>
                      <a:endParaRPr lang="it-IT" sz="1800" dirty="0"/>
                    </a:p>
                  </a:txBody>
                  <a:tcPr>
                    <a:lnL>
                      <a:noFill/>
                    </a:lnL>
                    <a:lnT>
                      <a:noFill/>
                    </a:lnT>
                  </a:tcPr>
                </a:tc>
                <a:extLst>
                  <a:ext uri="{0D108BD9-81ED-4DB2-BD59-A6C34878D82A}">
                    <a16:rowId xmlns:a16="http://schemas.microsoft.com/office/drawing/2014/main" val="4264000401"/>
                  </a:ext>
                </a:extLst>
              </a:tr>
            </a:tbl>
          </a:graphicData>
        </a:graphic>
      </p:graphicFrame>
    </p:spTree>
    <p:extLst>
      <p:ext uri="{BB962C8B-B14F-4D97-AF65-F5344CB8AC3E}">
        <p14:creationId xmlns:p14="http://schemas.microsoft.com/office/powerpoint/2010/main" val="28901388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A72368-A22C-46CB-B4F9-E1F855B2ACC9}"/>
              </a:ext>
            </a:extLst>
          </p:cNvPr>
          <p:cNvSpPr>
            <a:spLocks noGrp="1"/>
          </p:cNvSpPr>
          <p:nvPr>
            <p:ph type="title"/>
          </p:nvPr>
        </p:nvSpPr>
        <p:spPr>
          <a:xfrm>
            <a:off x="4364809" y="214604"/>
            <a:ext cx="7043617" cy="718457"/>
          </a:xfrm>
        </p:spPr>
        <p:txBody>
          <a:bodyPr/>
          <a:lstStyle/>
          <a:p>
            <a:r>
              <a:rPr lang="it-IT" b="1" dirty="0"/>
              <a:t>Scala VAS – Visual </a:t>
            </a:r>
            <a:r>
              <a:rPr lang="it-IT" b="1" dirty="0" err="1"/>
              <a:t>Analogue</a:t>
            </a:r>
            <a:r>
              <a:rPr lang="it-IT" b="1" dirty="0"/>
              <a:t> Scale</a:t>
            </a:r>
            <a:endParaRPr lang="it-IT" dirty="0"/>
          </a:p>
        </p:txBody>
      </p:sp>
      <p:sp>
        <p:nvSpPr>
          <p:cNvPr id="5" name="Rectangle 1">
            <a:extLst>
              <a:ext uri="{FF2B5EF4-FFF2-40B4-BE49-F238E27FC236}">
                <a16:creationId xmlns:a16="http://schemas.microsoft.com/office/drawing/2014/main" id="{20692DD3-7E6F-4D2C-B1CC-DBBFD9B6ABED}"/>
              </a:ext>
            </a:extLst>
          </p:cNvPr>
          <p:cNvSpPr>
            <a:spLocks noGrp="1" noChangeArrowheads="1"/>
          </p:cNvSpPr>
          <p:nvPr>
            <p:ph idx="11"/>
          </p:nvPr>
        </p:nvSpPr>
        <p:spPr bwMode="auto">
          <a:xfrm>
            <a:off x="3877419" y="1233186"/>
            <a:ext cx="8047103" cy="2082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it-IT" altLang="it-IT" sz="1800" b="0" i="0" u="none" strike="noStrike" cap="none" normalizeH="0" baseline="0" dirty="0">
                <a:ln>
                  <a:noFill/>
                </a:ln>
                <a:solidFill>
                  <a:schemeClr val="tx1"/>
                </a:solidFill>
                <a:effectLst/>
                <a:latin typeface="Arial" panose="020B0604020202020204" pitchFamily="34" charset="0"/>
              </a:rPr>
              <a:t> Strumento </a:t>
            </a:r>
            <a:r>
              <a:rPr kumimoji="0" lang="it-IT" altLang="it-IT" sz="1800" b="1" i="0" u="none" strike="noStrike" cap="none" normalizeH="0" baseline="0" dirty="0">
                <a:ln>
                  <a:noFill/>
                </a:ln>
                <a:solidFill>
                  <a:schemeClr val="tx1"/>
                </a:solidFill>
                <a:effectLst/>
                <a:latin typeface="Arial" panose="020B0604020202020204" pitchFamily="34" charset="0"/>
              </a:rPr>
              <a:t>rapido e soggettivo</a:t>
            </a:r>
            <a:r>
              <a:rPr kumimoji="0" lang="it-IT" altLang="it-IT" sz="1800" b="0" i="0" u="none" strike="noStrike" cap="none" normalizeH="0" baseline="0" dirty="0">
                <a:ln>
                  <a:noFill/>
                </a:ln>
                <a:solidFill>
                  <a:schemeClr val="tx1"/>
                </a:solidFill>
                <a:effectLst/>
                <a:latin typeface="Arial" panose="020B0604020202020204" pitchFamily="34" charset="0"/>
              </a:rPr>
              <a:t> per valutare l’intensità del </a:t>
            </a:r>
            <a:r>
              <a:rPr kumimoji="0" lang="it-IT" altLang="it-IT" sz="1800" b="1" i="0" u="none" strike="noStrike" cap="none" normalizeH="0" baseline="0" dirty="0">
                <a:ln>
                  <a:noFill/>
                </a:ln>
                <a:solidFill>
                  <a:schemeClr val="tx1"/>
                </a:solidFill>
                <a:effectLst/>
                <a:latin typeface="Arial" panose="020B0604020202020204" pitchFamily="34" charset="0"/>
              </a:rPr>
              <a:t>dolore</a:t>
            </a:r>
            <a:r>
              <a:rPr kumimoji="0" lang="it-IT" altLang="it-IT" sz="1800" b="0" i="0" u="none" strike="noStrike" cap="none" normalizeH="0" baseline="0" dirty="0">
                <a:ln>
                  <a:noFill/>
                </a:ln>
                <a:solidFill>
                  <a:schemeClr val="tx1"/>
                </a:solidFill>
                <a:effectLst/>
                <a:latin typeface="Arial" panose="020B0604020202020204" pitchFamily="34" charset="0"/>
              </a:rPr>
              <a:t> percepito dal paziente.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it-IT" altLang="it-IT" sz="1800" b="0" i="0" u="none" strike="noStrike" cap="none" normalizeH="0" baseline="0" dirty="0">
                <a:ln>
                  <a:noFill/>
                </a:ln>
                <a:solidFill>
                  <a:schemeClr val="tx1"/>
                </a:solidFill>
                <a:effectLst/>
                <a:latin typeface="Arial" panose="020B0604020202020204" pitchFamily="34" charset="0"/>
              </a:rPr>
              <a:t> Utilizzata in ambito clinico e riabilitativo.</a:t>
            </a:r>
          </a:p>
          <a:p>
            <a:r>
              <a:rPr kumimoji="0" lang="it-IT" altLang="it-IT" sz="1800" b="0" i="0" u="none" strike="noStrike" cap="none" normalizeH="0" baseline="0" dirty="0">
                <a:ln>
                  <a:noFill/>
                </a:ln>
                <a:solidFill>
                  <a:schemeClr val="tx1"/>
                </a:solidFill>
                <a:effectLst/>
                <a:latin typeface="Arial" panose="020B0604020202020204" pitchFamily="34" charset="0"/>
              </a:rPr>
              <a:t>Adatta per adulti collaboranti e cognitivamente integri.</a:t>
            </a:r>
            <a:r>
              <a:rPr lang="it-IT" sz="1800" b="1" dirty="0"/>
              <a:t> </a:t>
            </a:r>
          </a:p>
          <a:p>
            <a:r>
              <a:rPr lang="it-IT" sz="1800" b="1" dirty="0"/>
              <a:t>Come funziona?</a:t>
            </a:r>
          </a:p>
          <a:p>
            <a:pPr>
              <a:buFont typeface="Arial" panose="020B0604020202020204" pitchFamily="34" charset="0"/>
              <a:buChar char="•"/>
            </a:pPr>
            <a:r>
              <a:rPr lang="it-IT" sz="1800" dirty="0"/>
              <a:t>Il paziente segna un punto sulla linea, che viene </a:t>
            </a:r>
            <a:r>
              <a:rPr lang="it-IT" sz="1800" b="1" dirty="0"/>
              <a:t>misurato in mm</a:t>
            </a:r>
            <a:r>
              <a:rPr lang="it-IT" sz="1800" dirty="0"/>
              <a:t> per ottenere un valore numerico da 0 a 10.</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graphicFrame>
        <p:nvGraphicFramePr>
          <p:cNvPr id="6" name="Tabella 5">
            <a:extLst>
              <a:ext uri="{FF2B5EF4-FFF2-40B4-BE49-F238E27FC236}">
                <a16:creationId xmlns:a16="http://schemas.microsoft.com/office/drawing/2014/main" id="{8765B2A6-1CBA-4F5D-947C-FD8CCA50F27A}"/>
              </a:ext>
            </a:extLst>
          </p:cNvPr>
          <p:cNvGraphicFramePr>
            <a:graphicFrameLocks noGrp="1"/>
          </p:cNvGraphicFramePr>
          <p:nvPr>
            <p:extLst>
              <p:ext uri="{D42A27DB-BD31-4B8C-83A1-F6EECF244321}">
                <p14:modId xmlns:p14="http://schemas.microsoft.com/office/powerpoint/2010/main" val="376726043"/>
              </p:ext>
            </p:extLst>
          </p:nvPr>
        </p:nvGraphicFramePr>
        <p:xfrm>
          <a:off x="3700582" y="3648269"/>
          <a:ext cx="8143486" cy="2825486"/>
        </p:xfrm>
        <a:graphic>
          <a:graphicData uri="http://schemas.openxmlformats.org/drawingml/2006/table">
            <a:tbl>
              <a:tblPr/>
              <a:tblGrid>
                <a:gridCol w="4071743">
                  <a:extLst>
                    <a:ext uri="{9D8B030D-6E8A-4147-A177-3AD203B41FA5}">
                      <a16:colId xmlns:a16="http://schemas.microsoft.com/office/drawing/2014/main" val="2982355002"/>
                    </a:ext>
                  </a:extLst>
                </a:gridCol>
                <a:gridCol w="4071743">
                  <a:extLst>
                    <a:ext uri="{9D8B030D-6E8A-4147-A177-3AD203B41FA5}">
                      <a16:colId xmlns:a16="http://schemas.microsoft.com/office/drawing/2014/main" val="2520990128"/>
                    </a:ext>
                  </a:extLst>
                </a:gridCol>
              </a:tblGrid>
              <a:tr h="572562">
                <a:tc>
                  <a:txBody>
                    <a:bodyPr/>
                    <a:lstStyle/>
                    <a:p>
                      <a:endParaRPr lang="it-IT" dirty="0"/>
                    </a:p>
                  </a:txBody>
                  <a:tcPr anchor="ctr">
                    <a:lnL>
                      <a:noFill/>
                    </a:lnL>
                    <a:lnR>
                      <a:noFill/>
                    </a:lnR>
                    <a:lnT>
                      <a:noFill/>
                    </a:lnT>
                    <a:lnB>
                      <a:noFill/>
                    </a:lnB>
                  </a:tcPr>
                </a:tc>
                <a:tc>
                  <a:txBody>
                    <a:bodyPr/>
                    <a:lstStyle/>
                    <a:p>
                      <a:endParaRPr lang="it-IT"/>
                    </a:p>
                  </a:txBody>
                  <a:tcPr anchor="ctr">
                    <a:lnL>
                      <a:noFill/>
                    </a:lnL>
                    <a:lnR>
                      <a:noFill/>
                    </a:lnR>
                    <a:lnT>
                      <a:noFill/>
                    </a:lnT>
                    <a:lnB>
                      <a:noFill/>
                    </a:lnB>
                  </a:tcPr>
                </a:tc>
                <a:extLst>
                  <a:ext uri="{0D108BD9-81ED-4DB2-BD59-A6C34878D82A}">
                    <a16:rowId xmlns:a16="http://schemas.microsoft.com/office/drawing/2014/main" val="255067198"/>
                  </a:ext>
                </a:extLst>
              </a:tr>
              <a:tr h="563231">
                <a:tc>
                  <a:txBody>
                    <a:bodyPr/>
                    <a:lstStyle/>
                    <a:p>
                      <a:endParaRPr lang="it-IT" dirty="0"/>
                    </a:p>
                  </a:txBody>
                  <a:tcPr anchor="ctr">
                    <a:lnL>
                      <a:noFill/>
                    </a:lnL>
                    <a:lnR>
                      <a:noFill/>
                    </a:lnR>
                    <a:lnT>
                      <a:noFill/>
                    </a:lnT>
                    <a:lnB>
                      <a:noFill/>
                    </a:lnB>
                  </a:tcPr>
                </a:tc>
                <a:tc>
                  <a:txBody>
                    <a:bodyPr/>
                    <a:lstStyle/>
                    <a:p>
                      <a:endParaRPr lang="it-IT"/>
                    </a:p>
                  </a:txBody>
                  <a:tcPr anchor="ctr">
                    <a:lnL>
                      <a:noFill/>
                    </a:lnL>
                    <a:lnR>
                      <a:noFill/>
                    </a:lnR>
                    <a:lnT>
                      <a:noFill/>
                    </a:lnT>
                    <a:lnB>
                      <a:noFill/>
                    </a:lnB>
                  </a:tcPr>
                </a:tc>
                <a:extLst>
                  <a:ext uri="{0D108BD9-81ED-4DB2-BD59-A6C34878D82A}">
                    <a16:rowId xmlns:a16="http://schemas.microsoft.com/office/drawing/2014/main" val="1302994448"/>
                  </a:ext>
                </a:extLst>
              </a:tr>
              <a:tr h="563231">
                <a:tc>
                  <a:txBody>
                    <a:bodyPr/>
                    <a:lstStyle/>
                    <a:p>
                      <a:endParaRPr lang="it-IT"/>
                    </a:p>
                  </a:txBody>
                  <a:tcPr anchor="ctr">
                    <a:lnL>
                      <a:noFill/>
                    </a:lnL>
                    <a:lnR>
                      <a:noFill/>
                    </a:lnR>
                    <a:lnT>
                      <a:noFill/>
                    </a:lnT>
                    <a:lnB>
                      <a:noFill/>
                    </a:lnB>
                  </a:tcPr>
                </a:tc>
                <a:tc>
                  <a:txBody>
                    <a:bodyPr/>
                    <a:lstStyle/>
                    <a:p>
                      <a:endParaRPr lang="it-IT" dirty="0"/>
                    </a:p>
                  </a:txBody>
                  <a:tcPr anchor="ctr">
                    <a:lnL>
                      <a:noFill/>
                    </a:lnL>
                    <a:lnR>
                      <a:noFill/>
                    </a:lnR>
                    <a:lnT>
                      <a:noFill/>
                    </a:lnT>
                    <a:lnB>
                      <a:noFill/>
                    </a:lnB>
                  </a:tcPr>
                </a:tc>
                <a:extLst>
                  <a:ext uri="{0D108BD9-81ED-4DB2-BD59-A6C34878D82A}">
                    <a16:rowId xmlns:a16="http://schemas.microsoft.com/office/drawing/2014/main" val="2034092037"/>
                  </a:ext>
                </a:extLst>
              </a:tr>
              <a:tr h="563231">
                <a:tc>
                  <a:txBody>
                    <a:bodyPr/>
                    <a:lstStyle/>
                    <a:p>
                      <a:endParaRPr lang="it-IT"/>
                    </a:p>
                  </a:txBody>
                  <a:tcPr anchor="ctr">
                    <a:lnL>
                      <a:noFill/>
                    </a:lnL>
                    <a:lnR>
                      <a:noFill/>
                    </a:lnR>
                    <a:lnT>
                      <a:noFill/>
                    </a:lnT>
                    <a:lnB>
                      <a:noFill/>
                    </a:lnB>
                  </a:tcPr>
                </a:tc>
                <a:tc>
                  <a:txBody>
                    <a:bodyPr/>
                    <a:lstStyle/>
                    <a:p>
                      <a:endParaRPr lang="it-IT"/>
                    </a:p>
                  </a:txBody>
                  <a:tcPr anchor="ctr">
                    <a:lnL>
                      <a:noFill/>
                    </a:lnL>
                    <a:lnR>
                      <a:noFill/>
                    </a:lnR>
                    <a:lnT>
                      <a:noFill/>
                    </a:lnT>
                    <a:lnB>
                      <a:noFill/>
                    </a:lnB>
                  </a:tcPr>
                </a:tc>
                <a:extLst>
                  <a:ext uri="{0D108BD9-81ED-4DB2-BD59-A6C34878D82A}">
                    <a16:rowId xmlns:a16="http://schemas.microsoft.com/office/drawing/2014/main" val="3866919447"/>
                  </a:ext>
                </a:extLst>
              </a:tr>
              <a:tr h="563231">
                <a:tc>
                  <a:txBody>
                    <a:bodyPr/>
                    <a:lstStyle/>
                    <a:p>
                      <a:endParaRPr lang="it-IT" dirty="0"/>
                    </a:p>
                  </a:txBody>
                  <a:tcPr anchor="ctr">
                    <a:lnL>
                      <a:noFill/>
                    </a:lnL>
                    <a:lnR>
                      <a:noFill/>
                    </a:lnR>
                    <a:lnT>
                      <a:noFill/>
                    </a:lnT>
                    <a:lnB>
                      <a:noFill/>
                    </a:lnB>
                  </a:tcPr>
                </a:tc>
                <a:tc>
                  <a:txBody>
                    <a:bodyPr/>
                    <a:lstStyle/>
                    <a:p>
                      <a:endParaRPr lang="it-IT" dirty="0"/>
                    </a:p>
                  </a:txBody>
                  <a:tcPr anchor="ctr">
                    <a:lnL>
                      <a:noFill/>
                    </a:lnL>
                    <a:lnR>
                      <a:noFill/>
                    </a:lnR>
                    <a:lnT>
                      <a:noFill/>
                    </a:lnT>
                    <a:lnB>
                      <a:noFill/>
                    </a:lnB>
                  </a:tcPr>
                </a:tc>
                <a:extLst>
                  <a:ext uri="{0D108BD9-81ED-4DB2-BD59-A6C34878D82A}">
                    <a16:rowId xmlns:a16="http://schemas.microsoft.com/office/drawing/2014/main" val="3831518222"/>
                  </a:ext>
                </a:extLst>
              </a:tr>
            </a:tbl>
          </a:graphicData>
        </a:graphic>
      </p:graphicFrame>
      <p:pic>
        <p:nvPicPr>
          <p:cNvPr id="4" name="Immagine 3" descr="Immagine che contiene testo, schermata, Carattere, nero">
            <a:extLst>
              <a:ext uri="{FF2B5EF4-FFF2-40B4-BE49-F238E27FC236}">
                <a16:creationId xmlns:a16="http://schemas.microsoft.com/office/drawing/2014/main" id="{801C79F9-8C09-E56D-54D4-BBD330D57588}"/>
              </a:ext>
            </a:extLst>
          </p:cNvPr>
          <p:cNvPicPr>
            <a:picLocks noChangeAspect="1"/>
          </p:cNvPicPr>
          <p:nvPr/>
        </p:nvPicPr>
        <p:blipFill>
          <a:blip r:embed="rId2"/>
          <a:stretch>
            <a:fillRect/>
          </a:stretch>
        </p:blipFill>
        <p:spPr>
          <a:xfrm>
            <a:off x="4364809" y="3993503"/>
            <a:ext cx="6988629" cy="2293640"/>
          </a:xfrm>
          <a:prstGeom prst="rect">
            <a:avLst/>
          </a:prstGeom>
        </p:spPr>
      </p:pic>
    </p:spTree>
    <p:extLst>
      <p:ext uri="{BB962C8B-B14F-4D97-AF65-F5344CB8AC3E}">
        <p14:creationId xmlns:p14="http://schemas.microsoft.com/office/powerpoint/2010/main" val="11456333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B8DD4F-4E1A-44C6-A86C-48214FF36DE4}"/>
              </a:ext>
            </a:extLst>
          </p:cNvPr>
          <p:cNvSpPr>
            <a:spLocks noGrp="1"/>
          </p:cNvSpPr>
          <p:nvPr>
            <p:ph type="title"/>
          </p:nvPr>
        </p:nvSpPr>
        <p:spPr>
          <a:xfrm>
            <a:off x="4364809" y="429209"/>
            <a:ext cx="7043617" cy="578498"/>
          </a:xfrm>
        </p:spPr>
        <p:txBody>
          <a:bodyPr/>
          <a:lstStyle/>
          <a:p>
            <a:pPr algn="ctr"/>
            <a:r>
              <a:rPr lang="it-IT" b="1" dirty="0"/>
              <a:t>Tinetti balance and </a:t>
            </a:r>
            <a:r>
              <a:rPr lang="it-IT" b="1" dirty="0" err="1"/>
              <a:t>gait</a:t>
            </a:r>
            <a:r>
              <a:rPr lang="it-IT" b="1" dirty="0"/>
              <a:t> scale</a:t>
            </a:r>
            <a:endParaRPr lang="it-IT" dirty="0"/>
          </a:p>
        </p:txBody>
      </p:sp>
      <p:sp>
        <p:nvSpPr>
          <p:cNvPr id="4" name="Segnaposto contenuto 3">
            <a:extLst>
              <a:ext uri="{FF2B5EF4-FFF2-40B4-BE49-F238E27FC236}">
                <a16:creationId xmlns:a16="http://schemas.microsoft.com/office/drawing/2014/main" id="{1A284F39-C433-473A-A25C-193835F6824D}"/>
              </a:ext>
            </a:extLst>
          </p:cNvPr>
          <p:cNvSpPr>
            <a:spLocks noGrp="1"/>
          </p:cNvSpPr>
          <p:nvPr>
            <p:ph idx="11"/>
          </p:nvPr>
        </p:nvSpPr>
        <p:spPr>
          <a:xfrm>
            <a:off x="3825551" y="1222310"/>
            <a:ext cx="7912359" cy="4819673"/>
          </a:xfrm>
        </p:spPr>
        <p:txBody>
          <a:bodyPr/>
          <a:lstStyle/>
          <a:p>
            <a:r>
              <a:rPr lang="it-IT" b="1" dirty="0"/>
              <a:t>Obiettivo</a:t>
            </a:r>
            <a:r>
              <a:rPr lang="it-IT" dirty="0"/>
              <a:t>: Rischio di caduta / equilibrio / andatura</a:t>
            </a:r>
            <a:br>
              <a:rPr lang="it-IT" dirty="0"/>
            </a:br>
            <a:endParaRPr lang="it-IT" dirty="0"/>
          </a:p>
          <a:p>
            <a:r>
              <a:rPr lang="it-IT" b="1" dirty="0"/>
              <a:t>Punteggio massimo</a:t>
            </a:r>
            <a:r>
              <a:rPr lang="it-IT" dirty="0"/>
              <a:t>: 28</a:t>
            </a:r>
          </a:p>
          <a:p>
            <a:pPr>
              <a:buFont typeface="Arial" panose="020B0604020202020204" pitchFamily="34" charset="0"/>
              <a:buChar char="•"/>
            </a:pPr>
            <a:r>
              <a:rPr lang="it-IT" b="1" dirty="0"/>
              <a:t>Equilibrio (max 16)</a:t>
            </a:r>
            <a:r>
              <a:rPr lang="it-IT" dirty="0"/>
              <a:t>: sedersi, alzarsi, rotazioni, stabilità</a:t>
            </a:r>
          </a:p>
          <a:p>
            <a:pPr>
              <a:buFont typeface="Arial" panose="020B0604020202020204" pitchFamily="34" charset="0"/>
              <a:buChar char="•"/>
            </a:pPr>
            <a:r>
              <a:rPr lang="it-IT" b="1" dirty="0"/>
              <a:t>Andatura (max 12)</a:t>
            </a:r>
            <a:r>
              <a:rPr lang="it-IT" dirty="0"/>
              <a:t>: inizio cammino, passi, simmetria, base appoggio</a:t>
            </a:r>
          </a:p>
          <a:p>
            <a:endParaRPr lang="it-IT" b="1" dirty="0"/>
          </a:p>
          <a:p>
            <a:r>
              <a:rPr lang="it-IT" b="1" dirty="0"/>
              <a:t>Interpretazione</a:t>
            </a:r>
            <a:r>
              <a:rPr lang="it-IT" dirty="0"/>
              <a:t>:</a:t>
            </a:r>
          </a:p>
          <a:p>
            <a:pPr>
              <a:buFont typeface="Arial" panose="020B0604020202020204" pitchFamily="34" charset="0"/>
              <a:buChar char="•"/>
            </a:pPr>
            <a:r>
              <a:rPr lang="it-IT" dirty="0"/>
              <a:t>≤18: alto rischio</a:t>
            </a:r>
          </a:p>
          <a:p>
            <a:pPr>
              <a:buFont typeface="Arial" panose="020B0604020202020204" pitchFamily="34" charset="0"/>
              <a:buChar char="•"/>
            </a:pPr>
            <a:r>
              <a:rPr lang="it-IT" dirty="0"/>
              <a:t>19–23: medio</a:t>
            </a:r>
          </a:p>
          <a:p>
            <a:pPr>
              <a:buFont typeface="Arial" panose="020B0604020202020204" pitchFamily="34" charset="0"/>
              <a:buChar char="•"/>
            </a:pPr>
            <a:r>
              <a:rPr lang="it-IT" dirty="0"/>
              <a:t>≥24: basso rischio</a:t>
            </a:r>
          </a:p>
        </p:txBody>
      </p:sp>
    </p:spTree>
    <p:extLst>
      <p:ext uri="{BB962C8B-B14F-4D97-AF65-F5344CB8AC3E}">
        <p14:creationId xmlns:p14="http://schemas.microsoft.com/office/powerpoint/2010/main" val="37425358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egnaposto contenuto 5">
            <a:extLst>
              <a:ext uri="{FF2B5EF4-FFF2-40B4-BE49-F238E27FC236}">
                <a16:creationId xmlns:a16="http://schemas.microsoft.com/office/drawing/2014/main" id="{907E2498-83FF-4E66-8F53-3B00299A8FD1}"/>
              </a:ext>
            </a:extLst>
          </p:cNvPr>
          <p:cNvPicPr>
            <a:picLocks noGrp="1" noChangeAspect="1"/>
          </p:cNvPicPr>
          <p:nvPr>
            <p:ph idx="11"/>
          </p:nvPr>
        </p:nvPicPr>
        <p:blipFill>
          <a:blip r:embed="rId2"/>
          <a:stretch>
            <a:fillRect/>
          </a:stretch>
        </p:blipFill>
        <p:spPr>
          <a:xfrm>
            <a:off x="5080000" y="0"/>
            <a:ext cx="5630332" cy="6858000"/>
          </a:xfrm>
        </p:spPr>
      </p:pic>
    </p:spTree>
    <p:extLst>
      <p:ext uri="{BB962C8B-B14F-4D97-AF65-F5344CB8AC3E}">
        <p14:creationId xmlns:p14="http://schemas.microsoft.com/office/powerpoint/2010/main" val="28883095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724938-2A70-420A-A879-52E383A2C499}"/>
              </a:ext>
            </a:extLst>
          </p:cNvPr>
          <p:cNvSpPr>
            <a:spLocks noGrp="1"/>
          </p:cNvSpPr>
          <p:nvPr>
            <p:ph type="title"/>
          </p:nvPr>
        </p:nvSpPr>
        <p:spPr>
          <a:xfrm>
            <a:off x="4364809" y="249661"/>
            <a:ext cx="7043617" cy="497632"/>
          </a:xfrm>
        </p:spPr>
        <p:txBody>
          <a:bodyPr/>
          <a:lstStyle/>
          <a:p>
            <a:pPr algn="ctr"/>
            <a:r>
              <a:rPr lang="it-IT" b="1" dirty="0" err="1"/>
              <a:t>Barthel</a:t>
            </a:r>
            <a:r>
              <a:rPr lang="it-IT" b="1" dirty="0"/>
              <a:t> Index</a:t>
            </a:r>
            <a:endParaRPr lang="it-IT" dirty="0"/>
          </a:p>
        </p:txBody>
      </p:sp>
      <p:sp>
        <p:nvSpPr>
          <p:cNvPr id="4" name="Segnaposto contenuto 3">
            <a:extLst>
              <a:ext uri="{FF2B5EF4-FFF2-40B4-BE49-F238E27FC236}">
                <a16:creationId xmlns:a16="http://schemas.microsoft.com/office/drawing/2014/main" id="{F5A65B19-1BC2-4840-80CD-E98912694F91}"/>
              </a:ext>
            </a:extLst>
          </p:cNvPr>
          <p:cNvSpPr>
            <a:spLocks noGrp="1"/>
          </p:cNvSpPr>
          <p:nvPr>
            <p:ph idx="11"/>
          </p:nvPr>
        </p:nvSpPr>
        <p:spPr>
          <a:xfrm>
            <a:off x="4728703" y="857388"/>
            <a:ext cx="3035404" cy="1532467"/>
          </a:xfrm>
        </p:spPr>
        <p:txBody>
          <a:bodyPr>
            <a:normAutofit fontScale="92500" lnSpcReduction="20000"/>
          </a:bodyPr>
          <a:lstStyle/>
          <a:p>
            <a:r>
              <a:rPr lang="it-IT" sz="1900" b="1" dirty="0"/>
              <a:t>Obiettivo</a:t>
            </a:r>
            <a:r>
              <a:rPr lang="it-IT" sz="1900" dirty="0"/>
              <a:t>: Valutazione autonomia nelle ADL,</a:t>
            </a:r>
          </a:p>
          <a:p>
            <a:r>
              <a:rPr lang="it-IT" sz="1900" dirty="0"/>
              <a:t>Grado di indipendenza del soggetto</a:t>
            </a:r>
            <a:br>
              <a:rPr lang="it-IT" sz="1900" dirty="0"/>
            </a:br>
            <a:endParaRPr lang="it-IT" sz="1900" dirty="0"/>
          </a:p>
          <a:p>
            <a:r>
              <a:rPr lang="it-IT" sz="1900" b="1" dirty="0"/>
              <a:t>Punteggio totale</a:t>
            </a:r>
            <a:r>
              <a:rPr lang="it-IT" sz="1900" dirty="0"/>
              <a:t>: 0–100</a:t>
            </a:r>
          </a:p>
          <a:p>
            <a:endParaRPr lang="it-IT" dirty="0"/>
          </a:p>
        </p:txBody>
      </p:sp>
      <p:graphicFrame>
        <p:nvGraphicFramePr>
          <p:cNvPr id="5" name="Tabella 4">
            <a:extLst>
              <a:ext uri="{FF2B5EF4-FFF2-40B4-BE49-F238E27FC236}">
                <a16:creationId xmlns:a16="http://schemas.microsoft.com/office/drawing/2014/main" id="{C15DDB7E-2B1D-40F8-A84F-C2C04830F94A}"/>
              </a:ext>
            </a:extLst>
          </p:cNvPr>
          <p:cNvGraphicFramePr>
            <a:graphicFrameLocks noGrp="1"/>
          </p:cNvGraphicFramePr>
          <p:nvPr>
            <p:extLst>
              <p:ext uri="{D42A27DB-BD31-4B8C-83A1-F6EECF244321}">
                <p14:modId xmlns:p14="http://schemas.microsoft.com/office/powerpoint/2010/main" val="1951499842"/>
              </p:ext>
            </p:extLst>
          </p:nvPr>
        </p:nvGraphicFramePr>
        <p:xfrm>
          <a:off x="3809999" y="2541903"/>
          <a:ext cx="8096864" cy="4358000"/>
        </p:xfrm>
        <a:graphic>
          <a:graphicData uri="http://schemas.openxmlformats.org/drawingml/2006/table">
            <a:tbl>
              <a:tblPr/>
              <a:tblGrid>
                <a:gridCol w="2024216">
                  <a:extLst>
                    <a:ext uri="{9D8B030D-6E8A-4147-A177-3AD203B41FA5}">
                      <a16:colId xmlns:a16="http://schemas.microsoft.com/office/drawing/2014/main" val="700666557"/>
                    </a:ext>
                  </a:extLst>
                </a:gridCol>
                <a:gridCol w="2024216">
                  <a:extLst>
                    <a:ext uri="{9D8B030D-6E8A-4147-A177-3AD203B41FA5}">
                      <a16:colId xmlns:a16="http://schemas.microsoft.com/office/drawing/2014/main" val="1589616866"/>
                    </a:ext>
                  </a:extLst>
                </a:gridCol>
                <a:gridCol w="2024216">
                  <a:extLst>
                    <a:ext uri="{9D8B030D-6E8A-4147-A177-3AD203B41FA5}">
                      <a16:colId xmlns:a16="http://schemas.microsoft.com/office/drawing/2014/main" val="2970258943"/>
                    </a:ext>
                  </a:extLst>
                </a:gridCol>
                <a:gridCol w="2024216">
                  <a:extLst>
                    <a:ext uri="{9D8B030D-6E8A-4147-A177-3AD203B41FA5}">
                      <a16:colId xmlns:a16="http://schemas.microsoft.com/office/drawing/2014/main" val="2704381260"/>
                    </a:ext>
                  </a:extLst>
                </a:gridCol>
              </a:tblGrid>
              <a:tr h="409754">
                <a:tc>
                  <a:txBody>
                    <a:bodyPr/>
                    <a:lstStyle/>
                    <a:p>
                      <a:endParaRPr lang="it-IT" sz="1800" dirty="0"/>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extLst>
                  <a:ext uri="{0D108BD9-81ED-4DB2-BD59-A6C34878D82A}">
                    <a16:rowId xmlns:a16="http://schemas.microsoft.com/office/drawing/2014/main" val="2957825251"/>
                  </a:ext>
                </a:extLst>
              </a:tr>
              <a:tr h="409754">
                <a:tc>
                  <a:txBody>
                    <a:bodyPr/>
                    <a:lstStyle/>
                    <a:p>
                      <a:endParaRPr lang="it-IT" sz="1800" dirty="0"/>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extLst>
                  <a:ext uri="{0D108BD9-81ED-4DB2-BD59-A6C34878D82A}">
                    <a16:rowId xmlns:a16="http://schemas.microsoft.com/office/drawing/2014/main" val="1312923775"/>
                  </a:ext>
                </a:extLst>
              </a:tr>
              <a:tr h="409754">
                <a:tc>
                  <a:txBody>
                    <a:bodyPr/>
                    <a:lstStyle/>
                    <a:p>
                      <a:endParaRPr lang="it-IT" sz="1800" dirty="0"/>
                    </a:p>
                  </a:txBody>
                  <a:tcPr anchor="ctr">
                    <a:lnL>
                      <a:noFill/>
                    </a:lnL>
                    <a:lnR>
                      <a:noFill/>
                    </a:lnR>
                    <a:lnT>
                      <a:noFill/>
                    </a:lnT>
                    <a:lnB>
                      <a:noFill/>
                    </a:lnB>
                  </a:tcPr>
                </a:tc>
                <a:tc>
                  <a:txBody>
                    <a:bodyPr/>
                    <a:lstStyle/>
                    <a:p>
                      <a:endParaRPr lang="it-IT" sz="1800" dirty="0"/>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extLst>
                  <a:ext uri="{0D108BD9-81ED-4DB2-BD59-A6C34878D82A}">
                    <a16:rowId xmlns:a16="http://schemas.microsoft.com/office/drawing/2014/main" val="3102906904"/>
                  </a:ext>
                </a:extLst>
              </a:tr>
              <a:tr h="409754">
                <a:tc>
                  <a:txBody>
                    <a:bodyPr/>
                    <a:lstStyle/>
                    <a:p>
                      <a:endParaRPr lang="it-IT" sz="1800"/>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extLst>
                  <a:ext uri="{0D108BD9-81ED-4DB2-BD59-A6C34878D82A}">
                    <a16:rowId xmlns:a16="http://schemas.microsoft.com/office/drawing/2014/main" val="3299189449"/>
                  </a:ext>
                </a:extLst>
              </a:tr>
              <a:tr h="409754">
                <a:tc>
                  <a:txBody>
                    <a:bodyPr/>
                    <a:lstStyle/>
                    <a:p>
                      <a:endParaRPr lang="it-IT" sz="1800"/>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tc>
                  <a:txBody>
                    <a:bodyPr/>
                    <a:lstStyle/>
                    <a:p>
                      <a:endParaRPr lang="it-IT" sz="1800" dirty="0"/>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extLst>
                  <a:ext uri="{0D108BD9-81ED-4DB2-BD59-A6C34878D82A}">
                    <a16:rowId xmlns:a16="http://schemas.microsoft.com/office/drawing/2014/main" val="3913041589"/>
                  </a:ext>
                </a:extLst>
              </a:tr>
              <a:tr h="573488">
                <a:tc>
                  <a:txBody>
                    <a:bodyPr/>
                    <a:lstStyle/>
                    <a:p>
                      <a:endParaRPr lang="it-IT" sz="1800" dirty="0"/>
                    </a:p>
                  </a:txBody>
                  <a:tcPr anchor="ctr">
                    <a:lnL>
                      <a:noFill/>
                    </a:lnL>
                    <a:lnR>
                      <a:noFill/>
                    </a:lnR>
                    <a:lnT>
                      <a:noFill/>
                    </a:lnT>
                    <a:lnB>
                      <a:noFill/>
                    </a:lnB>
                  </a:tcPr>
                </a:tc>
                <a:tc>
                  <a:txBody>
                    <a:bodyPr/>
                    <a:lstStyle/>
                    <a:p>
                      <a:endParaRPr lang="it-IT" sz="1800" dirty="0"/>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extLst>
                  <a:ext uri="{0D108BD9-81ED-4DB2-BD59-A6C34878D82A}">
                    <a16:rowId xmlns:a16="http://schemas.microsoft.com/office/drawing/2014/main" val="1996403292"/>
                  </a:ext>
                </a:extLst>
              </a:tr>
              <a:tr h="458117">
                <a:tc>
                  <a:txBody>
                    <a:bodyPr/>
                    <a:lstStyle/>
                    <a:p>
                      <a:endParaRPr lang="it-IT" sz="1800"/>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extLst>
                  <a:ext uri="{0D108BD9-81ED-4DB2-BD59-A6C34878D82A}">
                    <a16:rowId xmlns:a16="http://schemas.microsoft.com/office/drawing/2014/main" val="2862423121"/>
                  </a:ext>
                </a:extLst>
              </a:tr>
              <a:tr h="458117">
                <a:tc>
                  <a:txBody>
                    <a:bodyPr/>
                    <a:lstStyle/>
                    <a:p>
                      <a:endParaRPr lang="it-IT" sz="1800"/>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tc>
                  <a:txBody>
                    <a:bodyPr/>
                    <a:lstStyle/>
                    <a:p>
                      <a:endParaRPr lang="it-IT" sz="1800" dirty="0"/>
                    </a:p>
                  </a:txBody>
                  <a:tcPr anchor="ctr">
                    <a:lnL>
                      <a:noFill/>
                    </a:lnL>
                    <a:lnR>
                      <a:noFill/>
                    </a:lnR>
                    <a:lnT>
                      <a:noFill/>
                    </a:lnT>
                    <a:lnB>
                      <a:noFill/>
                    </a:lnB>
                  </a:tcPr>
                </a:tc>
                <a:tc>
                  <a:txBody>
                    <a:bodyPr/>
                    <a:lstStyle/>
                    <a:p>
                      <a:endParaRPr lang="it-IT" sz="1800" dirty="0"/>
                    </a:p>
                  </a:txBody>
                  <a:tcPr anchor="ctr">
                    <a:lnL>
                      <a:noFill/>
                    </a:lnL>
                    <a:lnR>
                      <a:noFill/>
                    </a:lnR>
                    <a:lnT>
                      <a:noFill/>
                    </a:lnT>
                    <a:lnB>
                      <a:noFill/>
                    </a:lnB>
                  </a:tcPr>
                </a:tc>
                <a:extLst>
                  <a:ext uri="{0D108BD9-81ED-4DB2-BD59-A6C34878D82A}">
                    <a16:rowId xmlns:a16="http://schemas.microsoft.com/office/drawing/2014/main" val="4137769790"/>
                  </a:ext>
                </a:extLst>
              </a:tr>
              <a:tr h="409754">
                <a:tc>
                  <a:txBody>
                    <a:bodyPr/>
                    <a:lstStyle/>
                    <a:p>
                      <a:endParaRPr lang="it-IT" sz="1800"/>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extLst>
                  <a:ext uri="{0D108BD9-81ED-4DB2-BD59-A6C34878D82A}">
                    <a16:rowId xmlns:a16="http://schemas.microsoft.com/office/drawing/2014/main" val="3068392179"/>
                  </a:ext>
                </a:extLst>
              </a:tr>
              <a:tr h="409754">
                <a:tc>
                  <a:txBody>
                    <a:bodyPr/>
                    <a:lstStyle/>
                    <a:p>
                      <a:endParaRPr lang="it-IT" sz="1800"/>
                    </a:p>
                  </a:txBody>
                  <a:tcPr anchor="ctr">
                    <a:lnL>
                      <a:noFill/>
                    </a:lnL>
                    <a:lnR>
                      <a:noFill/>
                    </a:lnR>
                    <a:lnT>
                      <a:noFill/>
                    </a:lnT>
                    <a:lnB>
                      <a:noFill/>
                    </a:lnB>
                  </a:tcPr>
                </a:tc>
                <a:tc>
                  <a:txBody>
                    <a:bodyPr/>
                    <a:lstStyle/>
                    <a:p>
                      <a:endParaRPr lang="it-IT" sz="1800"/>
                    </a:p>
                  </a:txBody>
                  <a:tcPr anchor="ctr">
                    <a:lnL>
                      <a:noFill/>
                    </a:lnL>
                    <a:lnR>
                      <a:noFill/>
                    </a:lnR>
                    <a:lnT>
                      <a:noFill/>
                    </a:lnT>
                    <a:lnB>
                      <a:noFill/>
                    </a:lnB>
                  </a:tcPr>
                </a:tc>
                <a:tc>
                  <a:txBody>
                    <a:bodyPr/>
                    <a:lstStyle/>
                    <a:p>
                      <a:endParaRPr lang="it-IT" sz="1800" dirty="0"/>
                    </a:p>
                  </a:txBody>
                  <a:tcPr anchor="ctr">
                    <a:lnL>
                      <a:noFill/>
                    </a:lnL>
                    <a:lnR>
                      <a:noFill/>
                    </a:lnR>
                    <a:lnT>
                      <a:noFill/>
                    </a:lnT>
                    <a:lnB>
                      <a:noFill/>
                    </a:lnB>
                  </a:tcPr>
                </a:tc>
                <a:tc>
                  <a:txBody>
                    <a:bodyPr/>
                    <a:lstStyle/>
                    <a:p>
                      <a:endParaRPr lang="it-IT" sz="1800" dirty="0"/>
                    </a:p>
                  </a:txBody>
                  <a:tcPr anchor="ctr">
                    <a:lnL>
                      <a:noFill/>
                    </a:lnL>
                    <a:lnR>
                      <a:noFill/>
                    </a:lnR>
                    <a:lnT>
                      <a:noFill/>
                    </a:lnT>
                    <a:lnB>
                      <a:noFill/>
                    </a:lnB>
                  </a:tcPr>
                </a:tc>
                <a:extLst>
                  <a:ext uri="{0D108BD9-81ED-4DB2-BD59-A6C34878D82A}">
                    <a16:rowId xmlns:a16="http://schemas.microsoft.com/office/drawing/2014/main" val="3212932409"/>
                  </a:ext>
                </a:extLst>
              </a:tr>
            </a:tbl>
          </a:graphicData>
        </a:graphic>
      </p:graphicFrame>
      <p:sp>
        <p:nvSpPr>
          <p:cNvPr id="3" name="CasellaDiTesto 2">
            <a:extLst>
              <a:ext uri="{FF2B5EF4-FFF2-40B4-BE49-F238E27FC236}">
                <a16:creationId xmlns:a16="http://schemas.microsoft.com/office/drawing/2014/main" id="{2978AEF0-1E03-4E8A-9436-68FBBE1E456D}"/>
              </a:ext>
            </a:extLst>
          </p:cNvPr>
          <p:cNvSpPr txBox="1"/>
          <p:nvPr/>
        </p:nvSpPr>
        <p:spPr>
          <a:xfrm>
            <a:off x="8128000" y="747293"/>
            <a:ext cx="3141132" cy="1477328"/>
          </a:xfrm>
          <a:prstGeom prst="rect">
            <a:avLst/>
          </a:prstGeom>
          <a:noFill/>
        </p:spPr>
        <p:txBody>
          <a:bodyPr wrap="square" rtlCol="0">
            <a:spAutoFit/>
          </a:bodyPr>
          <a:lstStyle/>
          <a:p>
            <a:r>
              <a:rPr lang="it-IT" b="1" dirty="0"/>
              <a:t>Interpretazione</a:t>
            </a:r>
            <a:r>
              <a:rPr lang="it-IT" dirty="0"/>
              <a:t>:</a:t>
            </a:r>
          </a:p>
          <a:p>
            <a:pPr>
              <a:buFont typeface="Arial" panose="020B0604020202020204" pitchFamily="34" charset="0"/>
              <a:buChar char="•"/>
            </a:pPr>
            <a:r>
              <a:rPr lang="it-IT" dirty="0"/>
              <a:t>0–20: dipendenza totale</a:t>
            </a:r>
          </a:p>
          <a:p>
            <a:pPr>
              <a:buFont typeface="Arial" panose="020B0604020202020204" pitchFamily="34" charset="0"/>
              <a:buChar char="•"/>
            </a:pPr>
            <a:r>
              <a:rPr lang="it-IT" dirty="0"/>
              <a:t>21–60: severa</a:t>
            </a:r>
          </a:p>
          <a:p>
            <a:pPr>
              <a:buFont typeface="Arial" panose="020B0604020202020204" pitchFamily="34" charset="0"/>
              <a:buChar char="•"/>
            </a:pPr>
            <a:r>
              <a:rPr lang="it-IT" dirty="0"/>
              <a:t>61–90: lieve</a:t>
            </a:r>
          </a:p>
          <a:p>
            <a:pPr>
              <a:buFont typeface="Arial" panose="020B0604020202020204" pitchFamily="34" charset="0"/>
              <a:buChar char="•"/>
            </a:pPr>
            <a:r>
              <a:rPr lang="it-IT" dirty="0"/>
              <a:t>91–100: autonomia</a:t>
            </a:r>
          </a:p>
        </p:txBody>
      </p:sp>
      <p:pic>
        <p:nvPicPr>
          <p:cNvPr id="7" name="Immagine 6" descr="Immagine che contiene testo, schermata, numero, Carattere&#10;&#10;Il contenuto generato dall'IA potrebbe non essere corretto.">
            <a:extLst>
              <a:ext uri="{FF2B5EF4-FFF2-40B4-BE49-F238E27FC236}">
                <a16:creationId xmlns:a16="http://schemas.microsoft.com/office/drawing/2014/main" id="{71067B0B-6610-44BB-47EA-8DD7672E2B83}"/>
              </a:ext>
            </a:extLst>
          </p:cNvPr>
          <p:cNvPicPr>
            <a:picLocks noChangeAspect="1"/>
          </p:cNvPicPr>
          <p:nvPr/>
        </p:nvPicPr>
        <p:blipFill>
          <a:blip r:embed="rId2"/>
          <a:stretch>
            <a:fillRect/>
          </a:stretch>
        </p:blipFill>
        <p:spPr>
          <a:xfrm>
            <a:off x="4728704" y="2533697"/>
            <a:ext cx="6297664" cy="4199365"/>
          </a:xfrm>
          <a:prstGeom prst="rect">
            <a:avLst/>
          </a:prstGeom>
        </p:spPr>
      </p:pic>
    </p:spTree>
    <p:extLst>
      <p:ext uri="{BB962C8B-B14F-4D97-AF65-F5344CB8AC3E}">
        <p14:creationId xmlns:p14="http://schemas.microsoft.com/office/powerpoint/2010/main" val="40174239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egnaposto contenuto 5">
            <a:extLst>
              <a:ext uri="{FF2B5EF4-FFF2-40B4-BE49-F238E27FC236}">
                <a16:creationId xmlns:a16="http://schemas.microsoft.com/office/drawing/2014/main" id="{B348B669-63F6-48E7-96C6-092D4B6B61C8}"/>
              </a:ext>
            </a:extLst>
          </p:cNvPr>
          <p:cNvPicPr>
            <a:picLocks noGrp="1" noChangeAspect="1"/>
          </p:cNvPicPr>
          <p:nvPr>
            <p:ph idx="11"/>
          </p:nvPr>
        </p:nvPicPr>
        <p:blipFill>
          <a:blip r:embed="rId2"/>
          <a:stretch>
            <a:fillRect/>
          </a:stretch>
        </p:blipFill>
        <p:spPr>
          <a:xfrm>
            <a:off x="4428067" y="-99473"/>
            <a:ext cx="6333066" cy="7141357"/>
          </a:xfrm>
        </p:spPr>
      </p:pic>
    </p:spTree>
    <p:extLst>
      <p:ext uri="{BB962C8B-B14F-4D97-AF65-F5344CB8AC3E}">
        <p14:creationId xmlns:p14="http://schemas.microsoft.com/office/powerpoint/2010/main" val="4026587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814CE892-1824-413D-B7F1-66E0F790AB16}"/>
              </a:ext>
            </a:extLst>
          </p:cNvPr>
          <p:cNvSpPr>
            <a:spLocks noGrp="1"/>
          </p:cNvSpPr>
          <p:nvPr>
            <p:ph idx="11"/>
          </p:nvPr>
        </p:nvSpPr>
        <p:spPr>
          <a:xfrm>
            <a:off x="4364808" y="1376517"/>
            <a:ext cx="7043618" cy="4178710"/>
          </a:xfrm>
        </p:spPr>
        <p:txBody>
          <a:bodyPr>
            <a:normAutofit/>
          </a:bodyPr>
          <a:lstStyle/>
          <a:p>
            <a:pPr algn="just"/>
            <a:r>
              <a:rPr lang="it-IT" sz="2800" dirty="0"/>
              <a:t>La scelta delle scale varia in base al profilo dell’utente, alla tipologia di disabilità e agli obiettivi del trattamento. Il loro utilizzo permette una </a:t>
            </a:r>
            <a:r>
              <a:rPr lang="it-IT" sz="2800" b="1" dirty="0"/>
              <a:t>valutazione oggettiva, comparabile e replicabile</a:t>
            </a:r>
            <a:r>
              <a:rPr lang="it-IT" sz="2800" dirty="0"/>
              <a:t>, fondamentale anche per il monitoraggio dell’efficacia del PRI.</a:t>
            </a:r>
          </a:p>
        </p:txBody>
      </p:sp>
    </p:spTree>
    <p:extLst>
      <p:ext uri="{BB962C8B-B14F-4D97-AF65-F5344CB8AC3E}">
        <p14:creationId xmlns:p14="http://schemas.microsoft.com/office/powerpoint/2010/main" val="1681563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A215E257-D921-45D7-8FA2-967D3D239482}"/>
              </a:ext>
            </a:extLst>
          </p:cNvPr>
          <p:cNvSpPr>
            <a:spLocks noGrp="1"/>
          </p:cNvSpPr>
          <p:nvPr>
            <p:ph idx="11"/>
          </p:nvPr>
        </p:nvSpPr>
        <p:spPr>
          <a:xfrm>
            <a:off x="4296954" y="977900"/>
            <a:ext cx="7043618" cy="5203783"/>
          </a:xfrm>
        </p:spPr>
        <p:txBody>
          <a:bodyPr>
            <a:noAutofit/>
          </a:bodyPr>
          <a:lstStyle/>
          <a:p>
            <a:pPr algn="just"/>
            <a:r>
              <a:rPr lang="it-IT" sz="2300" dirty="0"/>
              <a:t>La riabilitazione estensiva RD1 richiede che ogni componente dell’équipe:</a:t>
            </a:r>
          </a:p>
          <a:p>
            <a:pPr algn="just">
              <a:buFont typeface="Arial" panose="020B0604020202020204" pitchFamily="34" charset="0"/>
              <a:buChar char="•"/>
            </a:pPr>
            <a:r>
              <a:rPr lang="it-IT" sz="2300" dirty="0"/>
              <a:t>Condivida </a:t>
            </a:r>
            <a:r>
              <a:rPr lang="it-IT" sz="2300" b="1" dirty="0"/>
              <a:t>un linguaggio comune</a:t>
            </a:r>
            <a:r>
              <a:rPr lang="it-IT" sz="2300" dirty="0"/>
              <a:t> (spesso mediato dall’uso delle </a:t>
            </a:r>
            <a:r>
              <a:rPr lang="it-IT" sz="2300" b="1" dirty="0"/>
              <a:t>scale di valutazione</a:t>
            </a:r>
            <a:r>
              <a:rPr lang="it-IT" sz="2300" dirty="0"/>
              <a:t> e dalla classificazione ICF);</a:t>
            </a:r>
          </a:p>
          <a:p>
            <a:pPr algn="just">
              <a:buFont typeface="Arial" panose="020B0604020202020204" pitchFamily="34" charset="0"/>
              <a:buChar char="•"/>
            </a:pPr>
            <a:r>
              <a:rPr lang="it-IT" sz="2300" dirty="0"/>
              <a:t>Partecipi alla stesura e revisione del </a:t>
            </a:r>
            <a:r>
              <a:rPr lang="it-IT" sz="2300" b="1" dirty="0"/>
              <a:t>Progetto Riabilitativo Individuale (PRI)</a:t>
            </a:r>
            <a:r>
              <a:rPr lang="it-IT" sz="2300" dirty="0"/>
              <a:t>;</a:t>
            </a:r>
          </a:p>
          <a:p>
            <a:pPr algn="just">
              <a:buFont typeface="Arial" panose="020B0604020202020204" pitchFamily="34" charset="0"/>
              <a:buChar char="•"/>
            </a:pPr>
            <a:r>
              <a:rPr lang="it-IT" sz="2300" dirty="0"/>
              <a:t>Contribuisca alla </a:t>
            </a:r>
            <a:r>
              <a:rPr lang="it-IT" sz="2300" b="1" dirty="0"/>
              <a:t>Valutazione Multidimensionale (VMD)</a:t>
            </a:r>
            <a:r>
              <a:rPr lang="it-IT" sz="2300" dirty="0"/>
              <a:t>, </a:t>
            </a:r>
            <a:r>
              <a:rPr lang="it-IT" sz="2300" u="sng" dirty="0"/>
              <a:t>apportando la propria competenza specialistica</a:t>
            </a:r>
            <a:r>
              <a:rPr lang="it-IT" sz="2300" dirty="0"/>
              <a:t>;</a:t>
            </a:r>
          </a:p>
          <a:p>
            <a:pPr algn="just">
              <a:buFont typeface="Arial" panose="020B0604020202020204" pitchFamily="34" charset="0"/>
              <a:buChar char="•"/>
            </a:pPr>
            <a:r>
              <a:rPr lang="it-IT" sz="2300" dirty="0"/>
              <a:t>Sia coinvolto nei </a:t>
            </a:r>
            <a:r>
              <a:rPr lang="it-IT" sz="2300" b="1" dirty="0"/>
              <a:t>monitoraggi periodici</a:t>
            </a:r>
            <a:r>
              <a:rPr lang="it-IT" sz="2300" dirty="0"/>
              <a:t>, per adeguare il piano agli obiettivi raggiunti o ai nuovi bisogni emersi.</a:t>
            </a:r>
          </a:p>
          <a:p>
            <a:pPr algn="just"/>
            <a:r>
              <a:rPr lang="it-IT" sz="2300" dirty="0"/>
              <a:t>La </a:t>
            </a:r>
            <a:r>
              <a:rPr lang="it-IT" sz="2300" u="sng" dirty="0"/>
              <a:t>leadership</a:t>
            </a:r>
            <a:r>
              <a:rPr lang="it-IT" sz="2300" dirty="0"/>
              <a:t> clinica è generalmente affidata al </a:t>
            </a:r>
            <a:r>
              <a:rPr lang="it-IT" sz="2300" b="1" dirty="0"/>
              <a:t>medico fisiatra</a:t>
            </a:r>
            <a:r>
              <a:rPr lang="it-IT" sz="2300" dirty="0"/>
              <a:t>, ma il processo decisionale avviene in forma collegiale, con attenzione al </a:t>
            </a:r>
            <a:r>
              <a:rPr lang="it-IT" sz="2300" b="1" dirty="0"/>
              <a:t>ruolo attivo del paziente e della famiglia</a:t>
            </a:r>
            <a:r>
              <a:rPr lang="it-IT" sz="2300" dirty="0"/>
              <a:t>.</a:t>
            </a:r>
          </a:p>
          <a:p>
            <a:endParaRPr lang="it-IT" sz="2300" dirty="0"/>
          </a:p>
        </p:txBody>
      </p:sp>
      <p:sp>
        <p:nvSpPr>
          <p:cNvPr id="3" name="Titolo 1">
            <a:extLst>
              <a:ext uri="{FF2B5EF4-FFF2-40B4-BE49-F238E27FC236}">
                <a16:creationId xmlns:a16="http://schemas.microsoft.com/office/drawing/2014/main" id="{801C7D4A-30CB-600D-509E-D3F7BA5484E2}"/>
              </a:ext>
            </a:extLst>
          </p:cNvPr>
          <p:cNvSpPr>
            <a:spLocks noGrp="1"/>
          </p:cNvSpPr>
          <p:nvPr>
            <p:ph type="title"/>
          </p:nvPr>
        </p:nvSpPr>
        <p:spPr>
          <a:xfrm>
            <a:off x="4106454" y="-80432"/>
            <a:ext cx="8085546" cy="1219199"/>
          </a:xfrm>
        </p:spPr>
        <p:txBody>
          <a:bodyPr/>
          <a:lstStyle/>
          <a:p>
            <a:r>
              <a:rPr lang="it-IT" dirty="0"/>
              <a:t>Ruoli e interazioni all’interno dell’équipe</a:t>
            </a:r>
          </a:p>
        </p:txBody>
      </p:sp>
    </p:spTree>
    <p:extLst>
      <p:ext uri="{BB962C8B-B14F-4D97-AF65-F5344CB8AC3E}">
        <p14:creationId xmlns:p14="http://schemas.microsoft.com/office/powerpoint/2010/main" val="29378858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CD223E79-0594-4129-9C6B-2C27BD16844F}"/>
              </a:ext>
            </a:extLst>
          </p:cNvPr>
          <p:cNvSpPr>
            <a:spLocks noGrp="1"/>
          </p:cNvSpPr>
          <p:nvPr>
            <p:ph idx="11"/>
          </p:nvPr>
        </p:nvSpPr>
        <p:spPr>
          <a:xfrm>
            <a:off x="3942735" y="513183"/>
            <a:ext cx="7718323" cy="5812971"/>
          </a:xfrm>
        </p:spPr>
        <p:txBody>
          <a:bodyPr>
            <a:normAutofit/>
          </a:bodyPr>
          <a:lstStyle/>
          <a:p>
            <a:pPr algn="just"/>
            <a:r>
              <a:rPr lang="it-IT" sz="2800" dirty="0"/>
              <a:t>La </a:t>
            </a:r>
            <a:r>
              <a:rPr lang="it-IT" sz="2800" b="1" dirty="0"/>
              <a:t>Valutazione Multidimensionale</a:t>
            </a:r>
            <a:r>
              <a:rPr lang="it-IT" sz="2800" dirty="0"/>
              <a:t>, arricchita dall’impiego sistematico di scale validate, rappresenta una </a:t>
            </a:r>
            <a:r>
              <a:rPr lang="it-IT" sz="2800" b="1" dirty="0"/>
              <a:t>pratica clinica indispensabile </a:t>
            </a:r>
            <a:r>
              <a:rPr lang="it-IT" sz="2800" dirty="0"/>
              <a:t>nella redazione dei Progetti Riabilitativi Individuali in regime RD1. </a:t>
            </a:r>
          </a:p>
          <a:p>
            <a:pPr algn="just"/>
            <a:r>
              <a:rPr lang="it-IT" sz="2800" dirty="0"/>
              <a:t>Essa garantisce che la presa in carico sia realmente </a:t>
            </a:r>
            <a:r>
              <a:rPr lang="it-IT" sz="2800" b="1" dirty="0"/>
              <a:t>centrata sulla persona</a:t>
            </a:r>
            <a:r>
              <a:rPr lang="it-IT" sz="2800" dirty="0"/>
              <a:t>, orientata alla </a:t>
            </a:r>
            <a:r>
              <a:rPr lang="it-IT" sz="2800" b="1" dirty="0"/>
              <a:t>qualità della vita </a:t>
            </a:r>
            <a:r>
              <a:rPr lang="it-IT" sz="2800" dirty="0"/>
              <a:t>e supportata da </a:t>
            </a:r>
            <a:r>
              <a:rPr lang="it-IT" sz="2800" b="1" dirty="0"/>
              <a:t>dati oggettivi</a:t>
            </a:r>
            <a:r>
              <a:rPr lang="it-IT" sz="2800" dirty="0"/>
              <a:t>, </a:t>
            </a:r>
            <a:r>
              <a:rPr lang="it-IT" sz="2800" b="1" dirty="0"/>
              <a:t>validi e confrontabili</a:t>
            </a:r>
            <a:r>
              <a:rPr lang="it-IT" sz="2800" dirty="0"/>
              <a:t>. </a:t>
            </a:r>
          </a:p>
          <a:p>
            <a:pPr algn="just"/>
            <a:r>
              <a:rPr lang="it-IT" sz="2800" dirty="0"/>
              <a:t>In un’epoca di crescente complessità assistenziale, l’adozione di strumenti valutativi strutturati è un indicatore di </a:t>
            </a:r>
            <a:r>
              <a:rPr lang="it-IT" sz="2800" b="1" dirty="0"/>
              <a:t>appropriatezza</a:t>
            </a:r>
            <a:r>
              <a:rPr lang="it-IT" sz="2800" dirty="0"/>
              <a:t> clinica, </a:t>
            </a:r>
            <a:r>
              <a:rPr lang="it-IT" sz="2800" b="1" dirty="0"/>
              <a:t>efficienza</a:t>
            </a:r>
            <a:r>
              <a:rPr lang="it-IT" sz="2800" dirty="0"/>
              <a:t> </a:t>
            </a:r>
            <a:r>
              <a:rPr lang="it-IT" sz="2800" b="1" dirty="0"/>
              <a:t>gestionale</a:t>
            </a:r>
            <a:r>
              <a:rPr lang="it-IT" sz="2800" dirty="0"/>
              <a:t> ed </a:t>
            </a:r>
            <a:r>
              <a:rPr lang="it-IT" sz="2800" b="1" dirty="0"/>
              <a:t>equità</a:t>
            </a:r>
            <a:r>
              <a:rPr lang="it-IT" sz="2800" dirty="0"/>
              <a:t> nell’accesso ai servizi.</a:t>
            </a:r>
          </a:p>
        </p:txBody>
      </p:sp>
    </p:spTree>
    <p:extLst>
      <p:ext uri="{BB962C8B-B14F-4D97-AF65-F5344CB8AC3E}">
        <p14:creationId xmlns:p14="http://schemas.microsoft.com/office/powerpoint/2010/main" val="36997813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210199-C129-11F0-56F2-2D1AED21CB4C}"/>
              </a:ext>
            </a:extLst>
          </p:cNvPr>
          <p:cNvSpPr>
            <a:spLocks noGrp="1"/>
          </p:cNvSpPr>
          <p:nvPr>
            <p:ph type="title"/>
          </p:nvPr>
        </p:nvSpPr>
        <p:spPr>
          <a:xfrm>
            <a:off x="4779676" y="2428874"/>
            <a:ext cx="6531791" cy="2520217"/>
          </a:xfrm>
        </p:spPr>
        <p:txBody>
          <a:bodyPr rtlCol="0"/>
          <a:lstStyle>
            <a:defPPr>
              <a:defRPr lang="it-IT"/>
            </a:defPPr>
          </a:lstStyle>
          <a:p>
            <a:pPr algn="ctr" rtl="0"/>
            <a:r>
              <a:rPr lang="it-IT" b="1" dirty="0"/>
              <a:t>IL RUOLO DELL’ASSISTENTE SOCIALE NEL REGIME DI RIABILITAZIONE RD1</a:t>
            </a:r>
          </a:p>
        </p:txBody>
      </p:sp>
    </p:spTree>
    <p:extLst>
      <p:ext uri="{BB962C8B-B14F-4D97-AF65-F5344CB8AC3E}">
        <p14:creationId xmlns:p14="http://schemas.microsoft.com/office/powerpoint/2010/main" val="11317180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D4528D05-8007-47D6-B665-ADA6ECBD9135}"/>
              </a:ext>
            </a:extLst>
          </p:cNvPr>
          <p:cNvSpPr>
            <a:spLocks noGrp="1"/>
          </p:cNvSpPr>
          <p:nvPr>
            <p:ph idx="11"/>
          </p:nvPr>
        </p:nvSpPr>
        <p:spPr>
          <a:xfrm>
            <a:off x="4364808" y="795867"/>
            <a:ext cx="7043618" cy="5246117"/>
          </a:xfrm>
        </p:spPr>
        <p:txBody>
          <a:bodyPr>
            <a:normAutofit fontScale="85000" lnSpcReduction="20000"/>
          </a:bodyPr>
          <a:lstStyle/>
          <a:p>
            <a:pPr algn="just"/>
            <a:r>
              <a:rPr lang="it-IT" dirty="0"/>
              <a:t>Il percorso di </a:t>
            </a:r>
            <a:r>
              <a:rPr lang="it-IT" b="1" dirty="0"/>
              <a:t>riabilitazione estensiva</a:t>
            </a:r>
            <a:r>
              <a:rPr lang="it-IT" dirty="0"/>
              <a:t> (codice RD1), così come definito all’interno dei </a:t>
            </a:r>
            <a:r>
              <a:rPr lang="it-IT" b="1" dirty="0"/>
              <a:t>Livelli Essenziali di Assistenza (LEA)</a:t>
            </a:r>
            <a:r>
              <a:rPr lang="it-IT" dirty="0"/>
              <a:t> aggiornati con il </a:t>
            </a:r>
            <a:r>
              <a:rPr lang="it-IT" b="1" dirty="0"/>
              <a:t>DPCM 12 gennaio 2017</a:t>
            </a:r>
            <a:r>
              <a:rPr lang="it-IT" dirty="0"/>
              <a:t>, si configura come un intervento di media intensità volto al recupero funzionale, all'autonomia e alla reintegrazione sociale di persone che hanno subito eventi invalidanti.</a:t>
            </a:r>
          </a:p>
          <a:p>
            <a:pPr algn="just"/>
            <a:r>
              <a:rPr lang="it-IT" dirty="0"/>
              <a:t/>
            </a:r>
            <a:br>
              <a:rPr lang="it-IT" dirty="0"/>
            </a:br>
            <a:r>
              <a:rPr lang="it-IT" dirty="0"/>
              <a:t>In questo contesto, il </a:t>
            </a:r>
            <a:r>
              <a:rPr lang="it-IT" b="1" dirty="0"/>
              <a:t>ruolo dell’assistente sociale</a:t>
            </a:r>
            <a:r>
              <a:rPr lang="it-IT" dirty="0"/>
              <a:t> assume una rilevanza strategica, poiché integra l’intervento sanitario con il supporto psicosociale e la tutela dei diritti della persona fragile.</a:t>
            </a:r>
          </a:p>
          <a:p>
            <a:pPr algn="just"/>
            <a:r>
              <a:rPr lang="it-IT" dirty="0"/>
              <a:t>Il quadro normativo di riferimento comprende, oltre ai LEA, la </a:t>
            </a:r>
            <a:r>
              <a:rPr lang="it-IT" b="1" dirty="0"/>
              <a:t>Legge 833/1978</a:t>
            </a:r>
            <a:r>
              <a:rPr lang="it-IT" dirty="0"/>
              <a:t> istitutiva del Servizio Sanitario Nazionale, la </a:t>
            </a:r>
            <a:r>
              <a:rPr lang="it-IT" b="1" dirty="0"/>
              <a:t>Legge 328/2000</a:t>
            </a:r>
            <a:r>
              <a:rPr lang="it-IT" dirty="0"/>
              <a:t> sul sistema integrato di interventi e servizi sociali, e la </a:t>
            </a:r>
            <a:r>
              <a:rPr lang="it-IT" b="1" dirty="0"/>
              <a:t>Legge 104/1992</a:t>
            </a:r>
            <a:r>
              <a:rPr lang="it-IT" dirty="0"/>
              <a:t> per l’assistenza, l’integrazione sociale e i diritti delle persone handicappate. </a:t>
            </a:r>
          </a:p>
          <a:p>
            <a:pPr algn="just"/>
            <a:endParaRPr lang="it-IT" dirty="0"/>
          </a:p>
          <a:p>
            <a:pPr algn="just"/>
            <a:r>
              <a:rPr lang="it-IT" dirty="0"/>
              <a:t>Il riferimento normativo nazionale si integra, per il contesto regionale campano, con le disposizioni emanate dalla </a:t>
            </a:r>
            <a:r>
              <a:rPr lang="it-IT" b="1" dirty="0"/>
              <a:t>D.G.R. n. 630/2013</a:t>
            </a:r>
            <a:r>
              <a:rPr lang="it-IT" dirty="0"/>
              <a:t> e dalla </a:t>
            </a:r>
            <a:r>
              <a:rPr lang="it-IT" b="1" dirty="0"/>
              <a:t>D.G.R. n. 320/2016</a:t>
            </a:r>
            <a:r>
              <a:rPr lang="it-IT" dirty="0"/>
              <a:t>, che delineano un modello di rete integrata socio-sanitaria e riabilitativa.</a:t>
            </a:r>
          </a:p>
          <a:p>
            <a:endParaRPr lang="it-IT" dirty="0"/>
          </a:p>
        </p:txBody>
      </p:sp>
    </p:spTree>
    <p:extLst>
      <p:ext uri="{BB962C8B-B14F-4D97-AF65-F5344CB8AC3E}">
        <p14:creationId xmlns:p14="http://schemas.microsoft.com/office/powerpoint/2010/main" val="8497960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8D7B9DA3-0DBB-46C7-A65A-4A896019FADA}"/>
              </a:ext>
            </a:extLst>
          </p:cNvPr>
          <p:cNvSpPr txBox="1"/>
          <p:nvPr/>
        </p:nvSpPr>
        <p:spPr>
          <a:xfrm>
            <a:off x="4235449" y="882008"/>
            <a:ext cx="7135283" cy="5847755"/>
          </a:xfrm>
          <a:prstGeom prst="rect">
            <a:avLst/>
          </a:prstGeom>
          <a:noFill/>
        </p:spPr>
        <p:txBody>
          <a:bodyPr wrap="square">
            <a:spAutoFit/>
          </a:bodyPr>
          <a:lstStyle/>
          <a:p>
            <a:pPr algn="ctr"/>
            <a:r>
              <a:rPr lang="it-IT" sz="2800" b="1" dirty="0"/>
              <a:t>Funzioni e attività dell’assistente sociale nel regime RD1</a:t>
            </a:r>
          </a:p>
          <a:p>
            <a:endParaRPr lang="it-IT" b="1" dirty="0"/>
          </a:p>
          <a:p>
            <a:endParaRPr lang="it-IT" sz="2400" b="1" dirty="0"/>
          </a:p>
          <a:p>
            <a:r>
              <a:rPr lang="it-IT" sz="2400" b="1" dirty="0"/>
              <a:t>Accoglienza e valutazione sociale</a:t>
            </a:r>
          </a:p>
          <a:p>
            <a:endParaRPr lang="it-IT" b="1" dirty="0"/>
          </a:p>
          <a:p>
            <a:pPr algn="just"/>
            <a:r>
              <a:rPr lang="it-IT" dirty="0"/>
              <a:t>L'assistente sociale interviene fin dalla fase di presa in carico, realizzando una </a:t>
            </a:r>
            <a:r>
              <a:rPr lang="it-IT" b="1" dirty="0"/>
              <a:t>valutazione socio-ambientale</a:t>
            </a:r>
            <a:r>
              <a:rPr lang="it-IT" dirty="0"/>
              <a:t> in ottica multidimensionale, come previsto dalla </a:t>
            </a:r>
            <a:r>
              <a:rPr lang="it-IT" b="1" dirty="0"/>
              <a:t>Legge 328/2000</a:t>
            </a:r>
            <a:r>
              <a:rPr lang="it-IT" dirty="0"/>
              <a:t> e ribadito dalle </a:t>
            </a:r>
            <a:r>
              <a:rPr lang="it-IT" b="1" dirty="0"/>
              <a:t>Linee di indirizzo regionali</a:t>
            </a:r>
            <a:r>
              <a:rPr lang="it-IT" dirty="0"/>
              <a:t> (D.G.R. 630/2013).</a:t>
            </a:r>
          </a:p>
          <a:p>
            <a:pPr algn="just"/>
            <a:endParaRPr lang="it-IT" dirty="0"/>
          </a:p>
          <a:p>
            <a:pPr algn="just"/>
            <a:r>
              <a:rPr lang="it-IT" dirty="0"/>
              <a:t>Attraverso il colloquio con il paziente e la sua famiglia:</a:t>
            </a:r>
          </a:p>
          <a:p>
            <a:pPr algn="just">
              <a:buFont typeface="Arial" panose="020B0604020202020204" pitchFamily="34" charset="0"/>
              <a:buChar char="•"/>
            </a:pPr>
            <a:r>
              <a:rPr lang="it-IT" dirty="0"/>
              <a:t>Rileva il bisogno sociale e l’eventuale presenza di fattori di rischio per la buona riuscita del percorso riabilitativo.</a:t>
            </a:r>
          </a:p>
          <a:p>
            <a:pPr algn="just">
              <a:buFont typeface="Arial" panose="020B0604020202020204" pitchFamily="34" charset="0"/>
              <a:buChar char="•"/>
            </a:pPr>
            <a:r>
              <a:rPr lang="it-IT" dirty="0"/>
              <a:t>Identifica risorse disponibili nella rete familiare, comunitaria e istituzionale.</a:t>
            </a:r>
          </a:p>
          <a:p>
            <a:pPr algn="just">
              <a:buFont typeface="Arial" panose="020B0604020202020204" pitchFamily="34" charset="0"/>
              <a:buChar char="•"/>
            </a:pPr>
            <a:endParaRPr lang="it-IT" dirty="0"/>
          </a:p>
          <a:p>
            <a:pPr algn="just"/>
            <a:r>
              <a:rPr lang="it-IT" dirty="0"/>
              <a:t>La valutazione sociale, integrata a quella clinica, consente la formulazione di un progetto riabilitativo che tenga conto della </a:t>
            </a:r>
            <a:r>
              <a:rPr lang="it-IT" b="1" dirty="0"/>
              <a:t>complessità </a:t>
            </a:r>
            <a:r>
              <a:rPr lang="it-IT" b="1" dirty="0" err="1"/>
              <a:t>bio</a:t>
            </a:r>
            <a:r>
              <a:rPr lang="it-IT" b="1" dirty="0"/>
              <a:t>-psico-sociale</a:t>
            </a:r>
            <a:r>
              <a:rPr lang="it-IT" dirty="0"/>
              <a:t> dell'individuo, in linea con il modello ICF dell'OMS.</a:t>
            </a:r>
          </a:p>
        </p:txBody>
      </p:sp>
    </p:spTree>
    <p:extLst>
      <p:ext uri="{BB962C8B-B14F-4D97-AF65-F5344CB8AC3E}">
        <p14:creationId xmlns:p14="http://schemas.microsoft.com/office/powerpoint/2010/main" val="24026903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D916E943-61E5-4765-AF5A-A5440B271338}"/>
              </a:ext>
            </a:extLst>
          </p:cNvPr>
          <p:cNvSpPr>
            <a:spLocks noGrp="1"/>
          </p:cNvSpPr>
          <p:nvPr>
            <p:ph idx="11"/>
          </p:nvPr>
        </p:nvSpPr>
        <p:spPr>
          <a:xfrm>
            <a:off x="4364808" y="1769533"/>
            <a:ext cx="7043618" cy="4272451"/>
          </a:xfrm>
        </p:spPr>
        <p:txBody>
          <a:bodyPr>
            <a:normAutofit/>
          </a:bodyPr>
          <a:lstStyle/>
          <a:p>
            <a:pPr algn="just"/>
            <a:r>
              <a:rPr lang="en-US" b="1" dirty="0">
                <a:effectLst/>
                <a:ea typeface="MS Mincho" panose="02020609040205080304" pitchFamily="49" charset="-128"/>
                <a:cs typeface="Times New Roman" panose="02020603050405020304" pitchFamily="18" charset="0"/>
              </a:rPr>
              <a:t>E </a:t>
            </a:r>
            <a:r>
              <a:rPr lang="en-US" b="1" dirty="0" err="1">
                <a:effectLst/>
                <a:ea typeface="MS Mincho" panose="02020609040205080304" pitchFamily="49" charset="-128"/>
                <a:cs typeface="Times New Roman" panose="02020603050405020304" pitchFamily="18" charset="0"/>
              </a:rPr>
              <a:t>ancora</a:t>
            </a:r>
            <a:r>
              <a:rPr lang="en-US" b="1" dirty="0">
                <a:effectLst/>
                <a:ea typeface="MS Mincho" panose="02020609040205080304" pitchFamily="49" charset="-128"/>
                <a:cs typeface="Times New Roman" panose="02020603050405020304" pitchFamily="18" charset="0"/>
              </a:rPr>
              <a:t>…</a:t>
            </a:r>
          </a:p>
          <a:p>
            <a:pPr algn="just"/>
            <a:endParaRPr lang="en-US" sz="1800" dirty="0">
              <a:effectLst/>
              <a:ea typeface="MS Mincho" panose="02020609040205080304" pitchFamily="49" charset="-128"/>
              <a:cs typeface="Times New Roman" panose="02020603050405020304" pitchFamily="18" charset="0"/>
            </a:endParaRPr>
          </a:p>
          <a:p>
            <a:pPr algn="just"/>
            <a:r>
              <a:rPr lang="en-US" sz="1800" dirty="0">
                <a:effectLst/>
                <a:ea typeface="MS Mincho" panose="02020609040205080304" pitchFamily="49" charset="-128"/>
                <a:cs typeface="Times New Roman" panose="02020603050405020304" pitchFamily="18" charset="0"/>
              </a:rPr>
              <a:t>In </a:t>
            </a:r>
            <a:r>
              <a:rPr lang="en-US" sz="1800" dirty="0" err="1">
                <a:effectLst/>
                <a:ea typeface="MS Mincho" panose="02020609040205080304" pitchFamily="49" charset="-128"/>
                <a:cs typeface="Times New Roman" panose="02020603050405020304" pitchFamily="18" charset="0"/>
              </a:rPr>
              <a:t>Regione</a:t>
            </a:r>
            <a:r>
              <a:rPr lang="en-US" sz="1800" dirty="0">
                <a:effectLst/>
                <a:ea typeface="MS Mincho" panose="02020609040205080304" pitchFamily="49" charset="-128"/>
                <a:cs typeface="Times New Roman" panose="02020603050405020304" pitchFamily="18" charset="0"/>
              </a:rPr>
              <a:t> Campania, il </a:t>
            </a:r>
            <a:r>
              <a:rPr lang="en-US" sz="1800" dirty="0" err="1">
                <a:effectLst/>
                <a:ea typeface="MS Mincho" panose="02020609040205080304" pitchFamily="49" charset="-128"/>
                <a:cs typeface="Times New Roman" panose="02020603050405020304" pitchFamily="18" charset="0"/>
              </a:rPr>
              <a:t>modello</a:t>
            </a:r>
            <a:r>
              <a:rPr lang="en-US" sz="1800" dirty="0">
                <a:effectLst/>
                <a:ea typeface="MS Mincho" panose="02020609040205080304" pitchFamily="49" charset="-128"/>
                <a:cs typeface="Times New Roman" panose="02020603050405020304" pitchFamily="18" charset="0"/>
              </a:rPr>
              <a:t> RD1 </a:t>
            </a:r>
            <a:r>
              <a:rPr lang="en-US" sz="1800" dirty="0" err="1">
                <a:effectLst/>
                <a:ea typeface="MS Mincho" panose="02020609040205080304" pitchFamily="49" charset="-128"/>
                <a:cs typeface="Times New Roman" panose="02020603050405020304" pitchFamily="18" charset="0"/>
              </a:rPr>
              <a:t>trova</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fondamento</a:t>
            </a:r>
            <a:r>
              <a:rPr lang="en-US" sz="1800" dirty="0">
                <a:effectLst/>
                <a:ea typeface="MS Mincho" panose="02020609040205080304" pitchFamily="49" charset="-128"/>
                <a:cs typeface="Times New Roman" panose="02020603050405020304" pitchFamily="18" charset="0"/>
              </a:rPr>
              <a:t> in:</a:t>
            </a:r>
          </a:p>
          <a:p>
            <a:pPr algn="just"/>
            <a:r>
              <a:rPr lang="en-US" sz="1800" dirty="0">
                <a:effectLst/>
                <a:ea typeface="MS Mincho" panose="02020609040205080304" pitchFamily="49" charset="-128"/>
                <a:cs typeface="Times New Roman" panose="02020603050405020304" pitchFamily="18" charset="0"/>
              </a:rPr>
              <a:t/>
            </a:r>
            <a:br>
              <a:rPr lang="en-US" sz="1800" dirty="0">
                <a:effectLst/>
                <a:ea typeface="MS Mincho" panose="02020609040205080304" pitchFamily="49" charset="-128"/>
                <a:cs typeface="Times New Roman" panose="02020603050405020304" pitchFamily="18" charset="0"/>
              </a:rPr>
            </a:br>
            <a:r>
              <a:rPr lang="en-US" sz="1800" dirty="0">
                <a:effectLst/>
                <a:ea typeface="MS Mincho" panose="02020609040205080304" pitchFamily="49" charset="-128"/>
                <a:cs typeface="Times New Roman" panose="02020603050405020304" pitchFamily="18" charset="0"/>
              </a:rPr>
              <a:t>- DGR n. 560/2019, </a:t>
            </a:r>
            <a:r>
              <a:rPr lang="en-US" sz="1800" dirty="0" err="1">
                <a:effectLst/>
                <a:ea typeface="MS Mincho" panose="02020609040205080304" pitchFamily="49" charset="-128"/>
                <a:cs typeface="Times New Roman" panose="02020603050405020304" pitchFamily="18" charset="0"/>
              </a:rPr>
              <a:t>che</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ridefinisce</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i</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requisiti</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delle</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strutture</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riabilitative</a:t>
            </a:r>
            <a:r>
              <a:rPr lang="en-US" sz="1800" dirty="0">
                <a:effectLst/>
                <a:ea typeface="MS Mincho" panose="02020609040205080304" pitchFamily="49" charset="-128"/>
                <a:cs typeface="Times New Roman" panose="02020603050405020304" pitchFamily="18" charset="0"/>
              </a:rPr>
              <a:t>, con </a:t>
            </a:r>
            <a:r>
              <a:rPr lang="en-US" sz="1800" dirty="0" err="1">
                <a:effectLst/>
                <a:ea typeface="MS Mincho" panose="02020609040205080304" pitchFamily="49" charset="-128"/>
                <a:cs typeface="Times New Roman" panose="02020603050405020304" pitchFamily="18" charset="0"/>
              </a:rPr>
              <a:t>attenzione</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all’integrazione</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sociosanitaria</a:t>
            </a:r>
            <a:r>
              <a:rPr lang="en-US" sz="1800" dirty="0">
                <a:effectLst/>
                <a:ea typeface="MS Mincho" panose="02020609040205080304" pitchFamily="49" charset="-128"/>
                <a:cs typeface="Times New Roman" panose="02020603050405020304" pitchFamily="18" charset="0"/>
              </a:rPr>
              <a:t>.</a:t>
            </a:r>
          </a:p>
          <a:p>
            <a:pPr algn="just"/>
            <a:r>
              <a:rPr lang="en-US" sz="1800" dirty="0">
                <a:effectLst/>
                <a:ea typeface="MS Mincho" panose="02020609040205080304" pitchFamily="49" charset="-128"/>
                <a:cs typeface="Times New Roman" panose="02020603050405020304" pitchFamily="18" charset="0"/>
              </a:rPr>
              <a:t/>
            </a:r>
            <a:br>
              <a:rPr lang="en-US" sz="1800" dirty="0">
                <a:effectLst/>
                <a:ea typeface="MS Mincho" panose="02020609040205080304" pitchFamily="49" charset="-128"/>
                <a:cs typeface="Times New Roman" panose="02020603050405020304" pitchFamily="18" charset="0"/>
              </a:rPr>
            </a:br>
            <a:r>
              <a:rPr lang="en-US" sz="1800" dirty="0">
                <a:effectLst/>
                <a:ea typeface="MS Mincho" panose="02020609040205080304" pitchFamily="49" charset="-128"/>
                <a:cs typeface="Times New Roman" panose="02020603050405020304" pitchFamily="18" charset="0"/>
              </a:rPr>
              <a:t>- DCA n. 41/2022, </a:t>
            </a:r>
            <a:r>
              <a:rPr lang="en-US" sz="1800" dirty="0" err="1">
                <a:effectLst/>
                <a:ea typeface="MS Mincho" panose="02020609040205080304" pitchFamily="49" charset="-128"/>
                <a:cs typeface="Times New Roman" panose="02020603050405020304" pitchFamily="18" charset="0"/>
              </a:rPr>
              <a:t>che</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approva</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i</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criteri</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organizzativi</a:t>
            </a:r>
            <a:r>
              <a:rPr lang="en-US" sz="1800" dirty="0">
                <a:effectLst/>
                <a:ea typeface="MS Mincho" panose="02020609040205080304" pitchFamily="49" charset="-128"/>
                <a:cs typeface="Times New Roman" panose="02020603050405020304" pitchFamily="18" charset="0"/>
              </a:rPr>
              <a:t> per le </a:t>
            </a:r>
            <a:r>
              <a:rPr lang="en-US" sz="1800" dirty="0" err="1">
                <a:effectLst/>
                <a:ea typeface="MS Mincho" panose="02020609040205080304" pitchFamily="49" charset="-128"/>
                <a:cs typeface="Times New Roman" panose="02020603050405020304" pitchFamily="18" charset="0"/>
              </a:rPr>
              <a:t>strutture</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residenziali</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extraospedaliere</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prevedendo</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esplicitamente</a:t>
            </a:r>
            <a:r>
              <a:rPr lang="en-US" sz="1800" dirty="0">
                <a:effectLst/>
                <a:ea typeface="MS Mincho" panose="02020609040205080304" pitchFamily="49" charset="-128"/>
                <a:cs typeface="Times New Roman" panose="02020603050405020304" pitchFamily="18" charset="0"/>
              </a:rPr>
              <a:t> la </a:t>
            </a:r>
            <a:r>
              <a:rPr lang="en-US" sz="1800" dirty="0" err="1">
                <a:effectLst/>
                <a:ea typeface="MS Mincho" panose="02020609040205080304" pitchFamily="49" charset="-128"/>
                <a:cs typeface="Times New Roman" panose="02020603050405020304" pitchFamily="18" charset="0"/>
              </a:rPr>
              <a:t>figura</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dell’assistente</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sociale</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nella</a:t>
            </a:r>
            <a:r>
              <a:rPr lang="en-US" sz="1800" dirty="0">
                <a:effectLst/>
                <a:ea typeface="MS Mincho" panose="02020609040205080304" pitchFamily="49" charset="-128"/>
                <a:cs typeface="Times New Roman" panose="02020603050405020304" pitchFamily="18" charset="0"/>
              </a:rPr>
              <a:t> VMD e </a:t>
            </a:r>
            <a:r>
              <a:rPr lang="en-US" sz="1800" dirty="0" err="1">
                <a:effectLst/>
                <a:ea typeface="MS Mincho" panose="02020609040205080304" pitchFamily="49" charset="-128"/>
                <a:cs typeface="Times New Roman" panose="02020603050405020304" pitchFamily="18" charset="0"/>
              </a:rPr>
              <a:t>nella</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redazione</a:t>
            </a:r>
            <a:r>
              <a:rPr lang="en-US" sz="1800" dirty="0">
                <a:effectLst/>
                <a:ea typeface="MS Mincho" panose="02020609040205080304" pitchFamily="49" charset="-128"/>
                <a:cs typeface="Times New Roman" panose="02020603050405020304" pitchFamily="18" charset="0"/>
              </a:rPr>
              <a:t> del PRI.</a:t>
            </a:r>
          </a:p>
          <a:p>
            <a:pPr algn="just"/>
            <a:r>
              <a:rPr lang="en-US" sz="1800" dirty="0">
                <a:effectLst/>
                <a:ea typeface="MS Mincho" panose="02020609040205080304" pitchFamily="49" charset="-128"/>
                <a:cs typeface="Times New Roman" panose="02020603050405020304" pitchFamily="18" charset="0"/>
              </a:rPr>
              <a:t/>
            </a:r>
            <a:br>
              <a:rPr lang="en-US" sz="1800" dirty="0">
                <a:effectLst/>
                <a:ea typeface="MS Mincho" panose="02020609040205080304" pitchFamily="49" charset="-128"/>
                <a:cs typeface="Times New Roman" panose="02020603050405020304" pitchFamily="18" charset="0"/>
              </a:rPr>
            </a:br>
            <a:r>
              <a:rPr lang="en-US" sz="1800" dirty="0">
                <a:effectLst/>
                <a:ea typeface="MS Mincho" panose="02020609040205080304" pitchFamily="49" charset="-128"/>
                <a:cs typeface="Times New Roman" panose="02020603050405020304" pitchFamily="18" charset="0"/>
              </a:rPr>
              <a:t>- I </a:t>
            </a:r>
            <a:r>
              <a:rPr lang="en-US" sz="1800" dirty="0" err="1">
                <a:effectLst/>
                <a:ea typeface="MS Mincho" panose="02020609040205080304" pitchFamily="49" charset="-128"/>
                <a:cs typeface="Times New Roman" panose="02020603050405020304" pitchFamily="18" charset="0"/>
              </a:rPr>
              <a:t>Piani</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Regionali</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della</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Riabilitazione</a:t>
            </a:r>
            <a:r>
              <a:rPr lang="en-US" sz="1800" dirty="0">
                <a:effectLst/>
                <a:ea typeface="MS Mincho" panose="02020609040205080304" pitchFamily="49" charset="-128"/>
                <a:cs typeface="Times New Roman" panose="02020603050405020304" pitchFamily="18" charset="0"/>
              </a:rPr>
              <a:t> e </a:t>
            </a:r>
            <a:r>
              <a:rPr lang="en-US" sz="1800" dirty="0" err="1">
                <a:effectLst/>
                <a:ea typeface="MS Mincho" panose="02020609040205080304" pitchFamily="49" charset="-128"/>
                <a:cs typeface="Times New Roman" panose="02020603050405020304" pitchFamily="18" charset="0"/>
              </a:rPr>
              <a:t>della</a:t>
            </a:r>
            <a:r>
              <a:rPr lang="en-US" sz="1800" dirty="0">
                <a:effectLst/>
                <a:ea typeface="MS Mincho" panose="02020609040205080304" pitchFamily="49" charset="-128"/>
                <a:cs typeface="Times New Roman" panose="02020603050405020304" pitchFamily="18" charset="0"/>
              </a:rPr>
              <a:t> Salute </a:t>
            </a:r>
            <a:r>
              <a:rPr lang="en-US" sz="1800" dirty="0" err="1">
                <a:effectLst/>
                <a:ea typeface="MS Mincho" panose="02020609040205080304" pitchFamily="49" charset="-128"/>
                <a:cs typeface="Times New Roman" panose="02020603050405020304" pitchFamily="18" charset="0"/>
              </a:rPr>
              <a:t>Mentale</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che</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valorizzano</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l’intervento</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sociale</a:t>
            </a:r>
            <a:r>
              <a:rPr lang="en-US" sz="1800" dirty="0">
                <a:effectLst/>
                <a:ea typeface="MS Mincho" panose="02020609040205080304" pitchFamily="49" charset="-128"/>
                <a:cs typeface="Times New Roman" panose="02020603050405020304" pitchFamily="18" charset="0"/>
              </a:rPr>
              <a:t> come </a:t>
            </a:r>
            <a:r>
              <a:rPr lang="en-US" sz="1800" dirty="0" err="1">
                <a:effectLst/>
                <a:ea typeface="MS Mincho" panose="02020609040205080304" pitchFamily="49" charset="-128"/>
                <a:cs typeface="Times New Roman" panose="02020603050405020304" pitchFamily="18" charset="0"/>
              </a:rPr>
              <a:t>componente</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fondamentale</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dei</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percorsi</a:t>
            </a:r>
            <a:r>
              <a:rPr lang="en-US" sz="1800" dirty="0">
                <a:effectLst/>
                <a:ea typeface="MS Mincho" panose="02020609040205080304" pitchFamily="49" charset="-128"/>
                <a:cs typeface="Times New Roman" panose="02020603050405020304" pitchFamily="18" charset="0"/>
              </a:rPr>
              <a:t> </a:t>
            </a:r>
            <a:r>
              <a:rPr lang="en-US" sz="1800" dirty="0" err="1">
                <a:effectLst/>
                <a:ea typeface="MS Mincho" panose="02020609040205080304" pitchFamily="49" charset="-128"/>
                <a:cs typeface="Times New Roman" panose="02020603050405020304" pitchFamily="18" charset="0"/>
              </a:rPr>
              <a:t>riabilitativi</a:t>
            </a:r>
            <a:r>
              <a:rPr lang="en-US" sz="1800" dirty="0">
                <a:effectLst/>
                <a:ea typeface="MS Mincho" panose="02020609040205080304" pitchFamily="49" charset="-128"/>
                <a:cs typeface="Times New Roman" panose="02020603050405020304" pitchFamily="18" charset="0"/>
              </a:rPr>
              <a:t>.</a:t>
            </a:r>
            <a:endParaRPr lang="it-IT" dirty="0"/>
          </a:p>
        </p:txBody>
      </p:sp>
    </p:spTree>
    <p:extLst>
      <p:ext uri="{BB962C8B-B14F-4D97-AF65-F5344CB8AC3E}">
        <p14:creationId xmlns:p14="http://schemas.microsoft.com/office/powerpoint/2010/main" val="28236129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4A05C16D-4FFE-48B1-AAEB-C2EEFB5F83CE}"/>
              </a:ext>
            </a:extLst>
          </p:cNvPr>
          <p:cNvSpPr>
            <a:spLocks noGrp="1"/>
          </p:cNvSpPr>
          <p:nvPr>
            <p:ph idx="11"/>
          </p:nvPr>
        </p:nvSpPr>
        <p:spPr>
          <a:xfrm>
            <a:off x="4280142" y="397933"/>
            <a:ext cx="7043618" cy="6553200"/>
          </a:xfrm>
        </p:spPr>
        <p:txBody>
          <a:bodyPr>
            <a:normAutofit fontScale="32500" lnSpcReduction="20000"/>
          </a:bodyPr>
          <a:lstStyle/>
          <a:p>
            <a:pPr algn="ctr"/>
            <a:r>
              <a:rPr lang="it-IT" sz="4400" b="1" dirty="0"/>
              <a:t>Checklist pratica per la valutazione sociale</a:t>
            </a:r>
          </a:p>
          <a:p>
            <a:endParaRPr lang="it-IT" dirty="0"/>
          </a:p>
          <a:p>
            <a:r>
              <a:rPr lang="it-IT" sz="3500" b="1" dirty="0"/>
              <a:t>Anagrafica</a:t>
            </a:r>
            <a:endParaRPr lang="it-IT" sz="3500" dirty="0"/>
          </a:p>
          <a:p>
            <a:pPr>
              <a:buFont typeface="Arial" panose="020B0604020202020204" pitchFamily="34" charset="0"/>
              <a:buChar char="•"/>
            </a:pPr>
            <a:r>
              <a:rPr lang="it-IT" sz="3500" dirty="0"/>
              <a:t>Dati anagrafici corretti</a:t>
            </a:r>
          </a:p>
          <a:p>
            <a:pPr>
              <a:buFont typeface="Arial" panose="020B0604020202020204" pitchFamily="34" charset="0"/>
              <a:buChar char="•"/>
            </a:pPr>
            <a:r>
              <a:rPr lang="it-IT" sz="3500" dirty="0"/>
              <a:t>Contatti familiari principali</a:t>
            </a:r>
          </a:p>
          <a:p>
            <a:pPr>
              <a:buFont typeface="Arial" panose="020B0604020202020204" pitchFamily="34" charset="0"/>
              <a:buChar char="•"/>
            </a:pPr>
            <a:endParaRPr lang="it-IT" sz="3500" dirty="0"/>
          </a:p>
          <a:p>
            <a:r>
              <a:rPr lang="it-IT" sz="3500" b="1" dirty="0"/>
              <a:t>Condizioni Abitative</a:t>
            </a:r>
            <a:endParaRPr lang="it-IT" sz="3500" dirty="0"/>
          </a:p>
          <a:p>
            <a:pPr>
              <a:buFont typeface="Arial" panose="020B0604020202020204" pitchFamily="34" charset="0"/>
              <a:buChar char="•"/>
            </a:pPr>
            <a:r>
              <a:rPr lang="it-IT" sz="3500" dirty="0"/>
              <a:t>Casa accessibile?</a:t>
            </a:r>
          </a:p>
          <a:p>
            <a:pPr>
              <a:buFont typeface="Arial" panose="020B0604020202020204" pitchFamily="34" charset="0"/>
              <a:buChar char="•"/>
            </a:pPr>
            <a:r>
              <a:rPr lang="it-IT" sz="3500" dirty="0"/>
              <a:t>Necessità di adattamenti?</a:t>
            </a:r>
          </a:p>
          <a:p>
            <a:pPr>
              <a:buFont typeface="Arial" panose="020B0604020202020204" pitchFamily="34" charset="0"/>
              <a:buChar char="•"/>
            </a:pPr>
            <a:endParaRPr lang="it-IT" sz="3500" dirty="0"/>
          </a:p>
          <a:p>
            <a:r>
              <a:rPr lang="it-IT" sz="3500" b="1" dirty="0"/>
              <a:t>Situazione Familiare</a:t>
            </a:r>
            <a:endParaRPr lang="it-IT" sz="3500" dirty="0"/>
          </a:p>
          <a:p>
            <a:pPr>
              <a:buFont typeface="Arial" panose="020B0604020202020204" pitchFamily="34" charset="0"/>
              <a:buChar char="•"/>
            </a:pPr>
            <a:r>
              <a:rPr lang="it-IT" sz="3500" dirty="0"/>
              <a:t>Caregiver disponibile?</a:t>
            </a:r>
          </a:p>
          <a:p>
            <a:pPr>
              <a:buFont typeface="Arial" panose="020B0604020202020204" pitchFamily="34" charset="0"/>
              <a:buChar char="•"/>
            </a:pPr>
            <a:r>
              <a:rPr lang="it-IT" sz="3500" dirty="0"/>
              <a:t>Qualità della rete familiare?</a:t>
            </a:r>
          </a:p>
          <a:p>
            <a:pPr>
              <a:buFont typeface="Arial" panose="020B0604020202020204" pitchFamily="34" charset="0"/>
              <a:buChar char="•"/>
            </a:pPr>
            <a:endParaRPr lang="it-IT" sz="3500" dirty="0"/>
          </a:p>
          <a:p>
            <a:r>
              <a:rPr lang="it-IT" sz="3500" b="1" dirty="0"/>
              <a:t>Condizioni Economiche</a:t>
            </a:r>
            <a:endParaRPr lang="it-IT" sz="3500" dirty="0"/>
          </a:p>
          <a:p>
            <a:pPr>
              <a:buFont typeface="Arial" panose="020B0604020202020204" pitchFamily="34" charset="0"/>
              <a:buChar char="•"/>
            </a:pPr>
            <a:r>
              <a:rPr lang="it-IT" sz="3500" dirty="0"/>
              <a:t>Fonti di reddito note?</a:t>
            </a:r>
          </a:p>
          <a:p>
            <a:pPr>
              <a:buFont typeface="Arial" panose="020B0604020202020204" pitchFamily="34" charset="0"/>
              <a:buChar char="•"/>
            </a:pPr>
            <a:r>
              <a:rPr lang="it-IT" sz="3500" dirty="0"/>
              <a:t>Eventuali difficoltà economiche?</a:t>
            </a:r>
          </a:p>
          <a:p>
            <a:pPr>
              <a:buFont typeface="Arial" panose="020B0604020202020204" pitchFamily="34" charset="0"/>
              <a:buChar char="•"/>
            </a:pPr>
            <a:r>
              <a:rPr lang="it-IT" sz="3500" dirty="0"/>
              <a:t>Accesso a contributi pubblici?</a:t>
            </a:r>
          </a:p>
          <a:p>
            <a:pPr>
              <a:buFont typeface="Arial" panose="020B0604020202020204" pitchFamily="34" charset="0"/>
              <a:buChar char="•"/>
            </a:pPr>
            <a:endParaRPr lang="it-IT" sz="3500" dirty="0"/>
          </a:p>
          <a:p>
            <a:r>
              <a:rPr lang="it-IT" sz="3500" b="1" dirty="0"/>
              <a:t>Reti Sociali</a:t>
            </a:r>
            <a:endParaRPr lang="it-IT" sz="3500" dirty="0"/>
          </a:p>
          <a:p>
            <a:pPr>
              <a:buFont typeface="Arial" panose="020B0604020202020204" pitchFamily="34" charset="0"/>
              <a:buChar char="•"/>
            </a:pPr>
            <a:r>
              <a:rPr lang="it-IT" sz="3500" dirty="0"/>
              <a:t>Amici, associazioni, gruppi di supporto?</a:t>
            </a:r>
          </a:p>
          <a:p>
            <a:pPr>
              <a:buFont typeface="Arial" panose="020B0604020202020204" pitchFamily="34" charset="0"/>
              <a:buChar char="•"/>
            </a:pPr>
            <a:r>
              <a:rPr lang="it-IT" sz="3500" dirty="0"/>
              <a:t>Solitudine?</a:t>
            </a:r>
          </a:p>
          <a:p>
            <a:pPr>
              <a:buFont typeface="Arial" panose="020B0604020202020204" pitchFamily="34" charset="0"/>
              <a:buChar char="•"/>
            </a:pPr>
            <a:endParaRPr lang="it-IT" sz="3500" dirty="0"/>
          </a:p>
          <a:p>
            <a:r>
              <a:rPr lang="it-IT" sz="3500" b="1" dirty="0"/>
              <a:t>Lavoro/Scuola/Formazione</a:t>
            </a:r>
            <a:endParaRPr lang="it-IT" sz="3500" dirty="0"/>
          </a:p>
          <a:p>
            <a:pPr>
              <a:buFont typeface="Arial" panose="020B0604020202020204" pitchFamily="34" charset="0"/>
              <a:buChar char="•"/>
            </a:pPr>
            <a:r>
              <a:rPr lang="it-IT" sz="3500" dirty="0"/>
              <a:t>Stato lavorativo/scolastico attuale</a:t>
            </a:r>
          </a:p>
          <a:p>
            <a:pPr>
              <a:buFont typeface="Arial" panose="020B0604020202020204" pitchFamily="34" charset="0"/>
              <a:buChar char="•"/>
            </a:pPr>
            <a:r>
              <a:rPr lang="it-IT" sz="3500" dirty="0"/>
              <a:t>Prospettive future?</a:t>
            </a:r>
          </a:p>
          <a:p>
            <a:pPr>
              <a:buFont typeface="Arial" panose="020B0604020202020204" pitchFamily="34" charset="0"/>
              <a:buChar char="•"/>
            </a:pPr>
            <a:endParaRPr lang="it-IT" sz="3500" dirty="0"/>
          </a:p>
          <a:p>
            <a:r>
              <a:rPr lang="it-IT" sz="3500" b="1" dirty="0"/>
              <a:t>Aspetti Giuridici</a:t>
            </a:r>
            <a:endParaRPr lang="it-IT" sz="3500" dirty="0"/>
          </a:p>
          <a:p>
            <a:pPr>
              <a:buFont typeface="Arial" panose="020B0604020202020204" pitchFamily="34" charset="0"/>
              <a:buChar char="•"/>
            </a:pPr>
            <a:r>
              <a:rPr lang="it-IT" sz="3500" dirty="0"/>
              <a:t>Invalidità civile richiesta o attiva?</a:t>
            </a:r>
          </a:p>
          <a:p>
            <a:pPr>
              <a:buFont typeface="Arial" panose="020B0604020202020204" pitchFamily="34" charset="0"/>
              <a:buChar char="•"/>
            </a:pPr>
            <a:r>
              <a:rPr lang="it-IT" sz="3500" dirty="0"/>
              <a:t>Presenza di tutori/amministratori di sostegno?</a:t>
            </a:r>
          </a:p>
          <a:p>
            <a:r>
              <a:rPr lang="it-IT" sz="3500" b="1" dirty="0"/>
              <a:t>Bisogni e Risorse</a:t>
            </a:r>
          </a:p>
          <a:p>
            <a:endParaRPr lang="it-IT" sz="3500" dirty="0"/>
          </a:p>
          <a:p>
            <a:pPr>
              <a:buFont typeface="Arial" panose="020B0604020202020204" pitchFamily="34" charset="0"/>
              <a:buChar char="•"/>
            </a:pPr>
            <a:r>
              <a:rPr lang="it-IT" sz="3500" dirty="0"/>
              <a:t>Bisogni espressi</a:t>
            </a:r>
          </a:p>
          <a:p>
            <a:pPr>
              <a:buFont typeface="Arial" panose="020B0604020202020204" pitchFamily="34" charset="0"/>
              <a:buChar char="•"/>
            </a:pPr>
            <a:r>
              <a:rPr lang="it-IT" sz="3500" dirty="0"/>
              <a:t>Bisogni osservati dal professionista</a:t>
            </a:r>
          </a:p>
          <a:p>
            <a:pPr>
              <a:buFont typeface="Arial" panose="020B0604020202020204" pitchFamily="34" charset="0"/>
              <a:buChar char="•"/>
            </a:pPr>
            <a:r>
              <a:rPr lang="it-IT" sz="3500" dirty="0"/>
              <a:t>Risorse personali e familiari individuate</a:t>
            </a:r>
          </a:p>
          <a:p>
            <a:pPr>
              <a:buFont typeface="Arial" panose="020B0604020202020204" pitchFamily="34" charset="0"/>
              <a:buChar char="•"/>
            </a:pPr>
            <a:endParaRPr lang="it-IT" sz="3500" dirty="0"/>
          </a:p>
          <a:p>
            <a:r>
              <a:rPr lang="it-IT" sz="3500" b="1" dirty="0"/>
              <a:t>Proposte e Interventi</a:t>
            </a:r>
            <a:endParaRPr lang="it-IT" sz="3500" dirty="0"/>
          </a:p>
          <a:p>
            <a:pPr>
              <a:buFont typeface="Arial" panose="020B0604020202020204" pitchFamily="34" charset="0"/>
              <a:buChar char="•"/>
            </a:pPr>
            <a:r>
              <a:rPr lang="it-IT" sz="3500" dirty="0"/>
              <a:t>Azioni concrete pianificate (servizi attivati, ausili, contributi)</a:t>
            </a:r>
          </a:p>
        </p:txBody>
      </p:sp>
    </p:spTree>
    <p:extLst>
      <p:ext uri="{BB962C8B-B14F-4D97-AF65-F5344CB8AC3E}">
        <p14:creationId xmlns:p14="http://schemas.microsoft.com/office/powerpoint/2010/main" val="30701383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3FEC4341-AF5A-4CD4-8AB6-55309CEE4D9F}"/>
              </a:ext>
            </a:extLst>
          </p:cNvPr>
          <p:cNvSpPr>
            <a:spLocks noGrp="1"/>
          </p:cNvSpPr>
          <p:nvPr>
            <p:ph idx="11"/>
          </p:nvPr>
        </p:nvSpPr>
        <p:spPr>
          <a:xfrm>
            <a:off x="4364808" y="1024468"/>
            <a:ext cx="7043618" cy="5017516"/>
          </a:xfrm>
        </p:spPr>
        <p:txBody>
          <a:bodyPr/>
          <a:lstStyle/>
          <a:p>
            <a:pPr algn="just"/>
            <a:r>
              <a:rPr lang="it-IT" b="1" dirty="0"/>
              <a:t>Valutare attraverso le SCALE ADL/IADL</a:t>
            </a:r>
          </a:p>
          <a:p>
            <a:pPr algn="just"/>
            <a:endParaRPr lang="it-IT" dirty="0"/>
          </a:p>
          <a:p>
            <a:pPr algn="just"/>
            <a:r>
              <a:rPr lang="it-IT" dirty="0"/>
              <a:t>Nel </a:t>
            </a:r>
            <a:r>
              <a:rPr lang="it-IT" b="1" dirty="0"/>
              <a:t>regime RD1, </a:t>
            </a:r>
            <a:r>
              <a:rPr lang="it-IT" dirty="0"/>
              <a:t>le </a:t>
            </a:r>
            <a:r>
              <a:rPr lang="it-IT" b="1" dirty="0"/>
              <a:t>scale ADL e IADL</a:t>
            </a:r>
            <a:r>
              <a:rPr lang="it-IT" dirty="0"/>
              <a:t> sono strumenti fondamentali nella </a:t>
            </a:r>
            <a:r>
              <a:rPr lang="it-IT" b="1" dirty="0"/>
              <a:t>valutazione multidimensionale</a:t>
            </a:r>
            <a:r>
              <a:rPr lang="it-IT" dirty="0"/>
              <a:t> del paziente e nella </a:t>
            </a:r>
            <a:r>
              <a:rPr lang="it-IT" b="1" dirty="0"/>
              <a:t>redazione del Progetto Riabilitativo Individuale (PRI)</a:t>
            </a:r>
            <a:r>
              <a:rPr lang="it-IT" dirty="0"/>
              <a:t>.</a:t>
            </a:r>
          </a:p>
          <a:p>
            <a:pPr algn="just"/>
            <a:endParaRPr lang="it-IT" dirty="0"/>
          </a:p>
          <a:p>
            <a:pPr algn="just"/>
            <a:r>
              <a:rPr lang="it-IT" dirty="0"/>
              <a:t>Il loro utilizzo consente di misurare oggettivamente il grado di autonomia del paziente e di definire obiettivi riabilitativi realistici e personalizzati.</a:t>
            </a:r>
          </a:p>
        </p:txBody>
      </p:sp>
    </p:spTree>
    <p:extLst>
      <p:ext uri="{BB962C8B-B14F-4D97-AF65-F5344CB8AC3E}">
        <p14:creationId xmlns:p14="http://schemas.microsoft.com/office/powerpoint/2010/main" val="4308091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C3C713A6-B93E-496D-A64A-168F74D48947}"/>
              </a:ext>
            </a:extLst>
          </p:cNvPr>
          <p:cNvSpPr>
            <a:spLocks noGrp="1"/>
          </p:cNvSpPr>
          <p:nvPr>
            <p:ph idx="11"/>
          </p:nvPr>
        </p:nvSpPr>
        <p:spPr>
          <a:xfrm>
            <a:off x="4364808" y="846668"/>
            <a:ext cx="7043618" cy="5401732"/>
          </a:xfrm>
        </p:spPr>
        <p:txBody>
          <a:bodyPr>
            <a:normAutofit fontScale="70000" lnSpcReduction="20000"/>
          </a:bodyPr>
          <a:lstStyle/>
          <a:p>
            <a:pPr algn="just"/>
            <a:r>
              <a:rPr lang="it-IT" b="1" dirty="0"/>
              <a:t>🔹 Scala ADL (Attività della Vita Quotidiana)</a:t>
            </a:r>
          </a:p>
          <a:p>
            <a:pPr algn="just"/>
            <a:r>
              <a:rPr lang="it-IT" dirty="0"/>
              <a:t>Valuta le funzioni di base (es. igiene personale, alimentazione, mobilità, uso dei servizi igienici).</a:t>
            </a:r>
          </a:p>
          <a:p>
            <a:pPr algn="just"/>
            <a:endParaRPr lang="it-IT" dirty="0"/>
          </a:p>
          <a:p>
            <a:pPr algn="just"/>
            <a:r>
              <a:rPr lang="it-IT" dirty="0"/>
              <a:t>➡️ </a:t>
            </a:r>
            <a:r>
              <a:rPr lang="it-IT" b="1" dirty="0"/>
              <a:t>L’assistente sociale</a:t>
            </a:r>
            <a:r>
              <a:rPr lang="it-IT" dirty="0"/>
              <a:t> può:</a:t>
            </a:r>
          </a:p>
          <a:p>
            <a:pPr algn="just">
              <a:buFont typeface="Arial" panose="020B0604020202020204" pitchFamily="34" charset="0"/>
              <a:buChar char="•"/>
            </a:pPr>
            <a:r>
              <a:rPr lang="it-IT" dirty="0"/>
              <a:t>Segnalare difficoltà riportate dal paziente o dai familiari.</a:t>
            </a:r>
          </a:p>
          <a:p>
            <a:pPr algn="just">
              <a:buFont typeface="Arial" panose="020B0604020202020204" pitchFamily="34" charset="0"/>
              <a:buChar char="•"/>
            </a:pPr>
            <a:r>
              <a:rPr lang="it-IT" dirty="0"/>
              <a:t>Verificare condizioni abitative che limitano l’autonomia (es. barriere architettoniche).</a:t>
            </a:r>
          </a:p>
          <a:p>
            <a:pPr algn="just">
              <a:buFont typeface="Arial" panose="020B0604020202020204" pitchFamily="34" charset="0"/>
              <a:buChar char="•"/>
            </a:pPr>
            <a:r>
              <a:rPr lang="it-IT" dirty="0"/>
              <a:t>Contribuire alla definizione del livello di dipendenza.</a:t>
            </a:r>
          </a:p>
          <a:p>
            <a:pPr algn="just">
              <a:buFont typeface="Arial" panose="020B0604020202020204" pitchFamily="34" charset="0"/>
              <a:buChar char="•"/>
            </a:pPr>
            <a:endParaRPr lang="it-IT" dirty="0"/>
          </a:p>
          <a:p>
            <a:pPr algn="just"/>
            <a:r>
              <a:rPr lang="it-IT" b="1" dirty="0"/>
              <a:t>🔹 Scala IADL (Attività Strumentali della Vita Quotidiana)</a:t>
            </a:r>
          </a:p>
          <a:p>
            <a:pPr algn="just"/>
            <a:r>
              <a:rPr lang="it-IT" dirty="0"/>
              <a:t>Valuta funzioni più complesse (es. uso del telefono, gestione del denaro, preparazione pasti, farmaci, trasporti).</a:t>
            </a:r>
          </a:p>
          <a:p>
            <a:pPr algn="just"/>
            <a:endParaRPr lang="it-IT" dirty="0"/>
          </a:p>
          <a:p>
            <a:pPr algn="just"/>
            <a:r>
              <a:rPr lang="it-IT" dirty="0"/>
              <a:t>➡️ </a:t>
            </a:r>
            <a:r>
              <a:rPr lang="it-IT" b="1" dirty="0"/>
              <a:t>L’assistente sociale</a:t>
            </a:r>
            <a:r>
              <a:rPr lang="it-IT" dirty="0"/>
              <a:t> può:</a:t>
            </a:r>
          </a:p>
          <a:p>
            <a:pPr algn="just">
              <a:buFont typeface="Arial" panose="020B0604020202020204" pitchFamily="34" charset="0"/>
              <a:buChar char="•"/>
            </a:pPr>
            <a:r>
              <a:rPr lang="it-IT" dirty="0"/>
              <a:t>Esplorare il livello di autonomia relazionale e sociale.</a:t>
            </a:r>
          </a:p>
          <a:p>
            <a:pPr algn="just">
              <a:buFont typeface="Arial" panose="020B0604020202020204" pitchFamily="34" charset="0"/>
              <a:buChar char="•"/>
            </a:pPr>
            <a:r>
              <a:rPr lang="it-IT" dirty="0"/>
              <a:t>Raccogliere dati sul supporto familiare e sul contesto sociale.</a:t>
            </a:r>
          </a:p>
          <a:p>
            <a:pPr algn="just">
              <a:buFont typeface="Arial" panose="020B0604020202020204" pitchFamily="34" charset="0"/>
              <a:buChar char="•"/>
            </a:pPr>
            <a:r>
              <a:rPr lang="it-IT" dirty="0"/>
              <a:t>Identificare bisogni di supporto domiciliare o socio-assistenziale.</a:t>
            </a:r>
          </a:p>
          <a:p>
            <a:pPr algn="just">
              <a:buFont typeface="Arial" panose="020B0604020202020204" pitchFamily="34" charset="0"/>
              <a:buChar char="•"/>
            </a:pPr>
            <a:endParaRPr lang="it-IT" dirty="0"/>
          </a:p>
          <a:p>
            <a:pPr algn="just"/>
            <a:r>
              <a:rPr lang="it-IT" b="1" dirty="0"/>
              <a:t>In sintesi:</a:t>
            </a:r>
            <a:r>
              <a:rPr lang="it-IT" dirty="0"/>
              <a:t> l’assistente sociale </a:t>
            </a:r>
            <a:r>
              <a:rPr lang="it-IT" b="1" dirty="0"/>
              <a:t>integra le valutazioni cliniche</a:t>
            </a:r>
            <a:r>
              <a:rPr lang="it-IT" dirty="0"/>
              <a:t> con un’osservazione contestuale e sociale, essenziale per un quadro globale e realistico del paziente.</a:t>
            </a:r>
          </a:p>
          <a:p>
            <a:endParaRPr lang="it-IT" dirty="0"/>
          </a:p>
        </p:txBody>
      </p:sp>
    </p:spTree>
    <p:extLst>
      <p:ext uri="{BB962C8B-B14F-4D97-AF65-F5344CB8AC3E}">
        <p14:creationId xmlns:p14="http://schemas.microsoft.com/office/powerpoint/2010/main" val="41340252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3177F1C3-6E01-427F-8613-BFA1D6D534F2}"/>
              </a:ext>
            </a:extLst>
          </p:cNvPr>
          <p:cNvSpPr>
            <a:spLocks noGrp="1"/>
          </p:cNvSpPr>
          <p:nvPr>
            <p:ph idx="11"/>
          </p:nvPr>
        </p:nvSpPr>
        <p:spPr>
          <a:xfrm>
            <a:off x="4364808" y="1498600"/>
            <a:ext cx="7043618" cy="4543383"/>
          </a:xfrm>
        </p:spPr>
        <p:txBody>
          <a:bodyPr/>
          <a:lstStyle/>
          <a:p>
            <a:pPr algn="just"/>
            <a:r>
              <a:rPr lang="it-IT" dirty="0"/>
              <a:t>Le scale ADL e IADL </a:t>
            </a:r>
            <a:r>
              <a:rPr lang="it-IT" b="1" dirty="0"/>
              <a:t>non sono solo strumenti valutativi</a:t>
            </a:r>
            <a:r>
              <a:rPr lang="it-IT" dirty="0"/>
              <a:t>, ma vere e proprie </a:t>
            </a:r>
            <a:r>
              <a:rPr lang="it-IT" b="1" dirty="0"/>
              <a:t>bussola clinica e sociale</a:t>
            </a:r>
            <a:r>
              <a:rPr lang="it-IT" dirty="0"/>
              <a:t> per orientare ogni fase del percorso riabilitativo intensivo in RD1, garantendo una presa in carico globale e centrata sulla persona.</a:t>
            </a:r>
          </a:p>
          <a:p>
            <a:pPr algn="just"/>
            <a:endParaRPr lang="it-IT" dirty="0"/>
          </a:p>
          <a:p>
            <a:pPr algn="just"/>
            <a:r>
              <a:rPr lang="it-IT" dirty="0"/>
              <a:t>L’assistente sociale </a:t>
            </a:r>
            <a:r>
              <a:rPr lang="it-IT" b="1" dirty="0"/>
              <a:t>non compila direttamente le scale ADL e IADL in senso clinico</a:t>
            </a:r>
            <a:r>
              <a:rPr lang="it-IT" dirty="0"/>
              <a:t>, ma può </a:t>
            </a:r>
            <a:r>
              <a:rPr lang="it-IT" b="1" dirty="0"/>
              <a:t>collaborare alla loro valutazione</a:t>
            </a:r>
            <a:r>
              <a:rPr lang="it-IT" dirty="0"/>
              <a:t> come parte dell’équipe multidisciplinare, </a:t>
            </a:r>
            <a:r>
              <a:rPr lang="it-IT" b="1" dirty="0"/>
              <a:t>osservando e raccogliendo informazioni</a:t>
            </a:r>
            <a:r>
              <a:rPr lang="it-IT" dirty="0"/>
              <a:t> durante i colloqui e le visite domiciliari.</a:t>
            </a:r>
          </a:p>
        </p:txBody>
      </p:sp>
    </p:spTree>
    <p:extLst>
      <p:ext uri="{BB962C8B-B14F-4D97-AF65-F5344CB8AC3E}">
        <p14:creationId xmlns:p14="http://schemas.microsoft.com/office/powerpoint/2010/main" val="41880139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FC4D5620-B672-42D6-B39C-A57504B91F3E}"/>
              </a:ext>
            </a:extLst>
          </p:cNvPr>
          <p:cNvSpPr>
            <a:spLocks noGrp="1"/>
          </p:cNvSpPr>
          <p:nvPr>
            <p:ph idx="11"/>
          </p:nvPr>
        </p:nvSpPr>
        <p:spPr>
          <a:xfrm>
            <a:off x="4364808" y="1244600"/>
            <a:ext cx="7043618" cy="4797383"/>
          </a:xfrm>
        </p:spPr>
        <p:txBody>
          <a:bodyPr>
            <a:normAutofit fontScale="92500" lnSpcReduction="20000"/>
          </a:bodyPr>
          <a:lstStyle/>
          <a:p>
            <a:r>
              <a:rPr lang="it-IT" b="1" dirty="0"/>
              <a:t>Definizione e attuazione del Progetto Riabilitativo Individuale (PRI)</a:t>
            </a:r>
          </a:p>
          <a:p>
            <a:endParaRPr lang="it-IT" b="1" dirty="0"/>
          </a:p>
          <a:p>
            <a:pPr algn="just"/>
            <a:r>
              <a:rPr lang="it-IT" dirty="0"/>
              <a:t>In coerenza con quanto stabilito dalla </a:t>
            </a:r>
            <a:r>
              <a:rPr lang="it-IT" b="1" dirty="0"/>
              <a:t>D.G.R. n. 630/2013</a:t>
            </a:r>
            <a:r>
              <a:rPr lang="it-IT" dirty="0"/>
              <a:t>, il Progetto Riabilitativo Individuale (PRI) deve essere redatto con il contributo attivo dell'assistente sociale.</a:t>
            </a:r>
          </a:p>
          <a:p>
            <a:pPr algn="just"/>
            <a:r>
              <a:rPr lang="it-IT" dirty="0"/>
              <a:t/>
            </a:r>
            <a:br>
              <a:rPr lang="it-IT" dirty="0"/>
            </a:br>
            <a:r>
              <a:rPr lang="it-IT" dirty="0"/>
              <a:t>In particolare, l’assistente sociale:</a:t>
            </a:r>
          </a:p>
          <a:p>
            <a:pPr algn="just">
              <a:buFont typeface="Arial" panose="020B0604020202020204" pitchFamily="34" charset="0"/>
              <a:buChar char="•"/>
            </a:pPr>
            <a:r>
              <a:rPr lang="it-IT" dirty="0"/>
              <a:t>Partecipa ai team multidisciplinari, integrando la prospettiva sociale all’intervento clinico.</a:t>
            </a:r>
          </a:p>
          <a:p>
            <a:pPr algn="just">
              <a:buFont typeface="Arial" panose="020B0604020202020204" pitchFamily="34" charset="0"/>
              <a:buChar char="•"/>
            </a:pPr>
            <a:r>
              <a:rPr lang="it-IT" dirty="0"/>
              <a:t>Propone interventi volti a potenziare l'autonomia, la gestione domiciliare, il supporto familiare e l'accesso ai servizi territoriali.</a:t>
            </a:r>
          </a:p>
          <a:p>
            <a:pPr algn="just"/>
            <a:endParaRPr lang="it-IT" dirty="0"/>
          </a:p>
          <a:p>
            <a:pPr algn="just"/>
            <a:r>
              <a:rPr lang="it-IT" dirty="0"/>
              <a:t>Tale approccio realizza il principio di </a:t>
            </a:r>
            <a:r>
              <a:rPr lang="it-IT" b="1" dirty="0"/>
              <a:t>presa in carico globale</a:t>
            </a:r>
            <a:r>
              <a:rPr lang="it-IT" dirty="0"/>
              <a:t> sancito dalla normativa regionale.</a:t>
            </a:r>
          </a:p>
          <a:p>
            <a:endParaRPr lang="it-IT" dirty="0"/>
          </a:p>
        </p:txBody>
      </p:sp>
    </p:spTree>
    <p:extLst>
      <p:ext uri="{BB962C8B-B14F-4D97-AF65-F5344CB8AC3E}">
        <p14:creationId xmlns:p14="http://schemas.microsoft.com/office/powerpoint/2010/main" val="1012291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D7AFCFC9-2186-407D-A167-C8B8E6B6C81B}"/>
              </a:ext>
            </a:extLst>
          </p:cNvPr>
          <p:cNvSpPr>
            <a:spLocks noGrp="1"/>
          </p:cNvSpPr>
          <p:nvPr>
            <p:ph idx="11"/>
          </p:nvPr>
        </p:nvSpPr>
        <p:spPr>
          <a:xfrm>
            <a:off x="4106454" y="1055708"/>
            <a:ext cx="7755346" cy="4746583"/>
          </a:xfrm>
        </p:spPr>
        <p:txBody>
          <a:bodyPr>
            <a:normAutofit/>
          </a:bodyPr>
          <a:lstStyle/>
          <a:p>
            <a:pPr algn="just"/>
            <a:r>
              <a:rPr lang="it-IT" sz="2800" dirty="0"/>
              <a:t>Per favorire l’integrazione professionale, l’équipe fa uso di:</a:t>
            </a:r>
          </a:p>
          <a:p>
            <a:pPr indent="266700">
              <a:buFont typeface="Arial" panose="020B0604020202020204" pitchFamily="34" charset="0"/>
              <a:buChar char="•"/>
            </a:pPr>
            <a:r>
              <a:rPr lang="it-IT" sz="2800" b="1" dirty="0"/>
              <a:t>Schede di VMD condivise</a:t>
            </a:r>
            <a:r>
              <a:rPr lang="it-IT" sz="2800" dirty="0"/>
              <a:t>;</a:t>
            </a:r>
          </a:p>
          <a:p>
            <a:pPr indent="266700">
              <a:buFont typeface="Arial" panose="020B0604020202020204" pitchFamily="34" charset="0"/>
              <a:buChar char="•"/>
            </a:pPr>
            <a:r>
              <a:rPr lang="it-IT" sz="2800" b="1" dirty="0"/>
              <a:t>Cartella riabilitativa individuale;</a:t>
            </a:r>
            <a:r>
              <a:rPr lang="it-IT" sz="2800" dirty="0"/>
              <a:t> </a:t>
            </a:r>
          </a:p>
          <a:p>
            <a:pPr indent="266700">
              <a:buFont typeface="Arial" panose="020B0604020202020204" pitchFamily="34" charset="0"/>
              <a:buChar char="•"/>
            </a:pPr>
            <a:r>
              <a:rPr lang="it-IT" sz="2800" b="1" dirty="0"/>
              <a:t>Riunioni d’équipe</a:t>
            </a:r>
            <a:r>
              <a:rPr lang="it-IT" sz="2800" dirty="0"/>
              <a:t>;</a:t>
            </a:r>
          </a:p>
          <a:p>
            <a:pPr indent="266700">
              <a:buFont typeface="Arial" panose="020B0604020202020204" pitchFamily="34" charset="0"/>
              <a:buChar char="•"/>
            </a:pPr>
            <a:r>
              <a:rPr lang="it-IT" sz="2800" b="1" dirty="0"/>
              <a:t>Report clinici integrati</a:t>
            </a:r>
            <a:r>
              <a:rPr lang="it-IT" sz="2800" dirty="0"/>
              <a:t> con indicatori funzionali;</a:t>
            </a:r>
          </a:p>
          <a:p>
            <a:pPr indent="266700">
              <a:buFont typeface="Arial" panose="020B0604020202020204" pitchFamily="34" charset="0"/>
              <a:buChar char="•"/>
            </a:pPr>
            <a:r>
              <a:rPr lang="it-IT" sz="2800" b="1" dirty="0"/>
              <a:t>Programmi terapeutici individualizzati</a:t>
            </a:r>
            <a:r>
              <a:rPr lang="it-IT" sz="2800" dirty="0"/>
              <a:t>, integrati nel PRI;</a:t>
            </a:r>
          </a:p>
          <a:p>
            <a:pPr indent="266700">
              <a:buFont typeface="Arial" panose="020B0604020202020204" pitchFamily="34" charset="0"/>
              <a:buChar char="•"/>
            </a:pPr>
            <a:r>
              <a:rPr lang="it-IT" sz="2800" b="1" dirty="0"/>
              <a:t>Protocolli e linee guida </a:t>
            </a:r>
            <a:r>
              <a:rPr lang="it-IT" sz="2800" b="1" dirty="0" err="1"/>
              <a:t>evidence-based</a:t>
            </a:r>
            <a:r>
              <a:rPr lang="it-IT" sz="2800" dirty="0"/>
              <a:t>, comuni tra i professionisti.</a:t>
            </a:r>
          </a:p>
          <a:p>
            <a:endParaRPr lang="it-IT" sz="2800" dirty="0"/>
          </a:p>
        </p:txBody>
      </p:sp>
      <p:sp>
        <p:nvSpPr>
          <p:cNvPr id="2" name="Titolo 1">
            <a:extLst>
              <a:ext uri="{FF2B5EF4-FFF2-40B4-BE49-F238E27FC236}">
                <a16:creationId xmlns:a16="http://schemas.microsoft.com/office/drawing/2014/main" id="{36F460AA-9DA0-DF52-C11D-1AD1F71CA9D7}"/>
              </a:ext>
            </a:extLst>
          </p:cNvPr>
          <p:cNvSpPr>
            <a:spLocks noGrp="1"/>
          </p:cNvSpPr>
          <p:nvPr>
            <p:ph type="title"/>
          </p:nvPr>
        </p:nvSpPr>
        <p:spPr>
          <a:xfrm>
            <a:off x="4106454" y="-80432"/>
            <a:ext cx="8085546" cy="1219199"/>
          </a:xfrm>
        </p:spPr>
        <p:txBody>
          <a:bodyPr/>
          <a:lstStyle/>
          <a:p>
            <a:r>
              <a:rPr lang="it-IT" dirty="0"/>
              <a:t>Strumenti operativi</a:t>
            </a:r>
          </a:p>
        </p:txBody>
      </p:sp>
    </p:spTree>
    <p:extLst>
      <p:ext uri="{BB962C8B-B14F-4D97-AF65-F5344CB8AC3E}">
        <p14:creationId xmlns:p14="http://schemas.microsoft.com/office/powerpoint/2010/main" val="23586893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75CDCF6F-1B1F-4111-8E19-679CC61E7D00}"/>
              </a:ext>
            </a:extLst>
          </p:cNvPr>
          <p:cNvSpPr>
            <a:spLocks noGrp="1"/>
          </p:cNvSpPr>
          <p:nvPr>
            <p:ph idx="11"/>
          </p:nvPr>
        </p:nvSpPr>
        <p:spPr>
          <a:xfrm>
            <a:off x="4364808" y="1075268"/>
            <a:ext cx="7043618" cy="4966716"/>
          </a:xfrm>
        </p:spPr>
        <p:txBody>
          <a:bodyPr>
            <a:normAutofit fontScale="92500" lnSpcReduction="20000"/>
          </a:bodyPr>
          <a:lstStyle/>
          <a:p>
            <a:r>
              <a:rPr lang="it-IT" b="1" dirty="0"/>
              <a:t>Pianificazione della dimissione e continuità assistenziale</a:t>
            </a:r>
          </a:p>
          <a:p>
            <a:endParaRPr lang="it-IT" b="1" dirty="0"/>
          </a:p>
          <a:p>
            <a:pPr algn="just"/>
            <a:r>
              <a:rPr lang="it-IT" dirty="0"/>
              <a:t>In applicazione delle </a:t>
            </a:r>
            <a:r>
              <a:rPr lang="it-IT" b="1" dirty="0"/>
              <a:t>Linee guida per i percorsi integrati sociosanitari</a:t>
            </a:r>
            <a:r>
              <a:rPr lang="it-IT" dirty="0"/>
              <a:t> (D.G.R. n. 320/2016), l’assistente sociale assume un ruolo centrale nella pianificazione della dimissione:</a:t>
            </a:r>
          </a:p>
          <a:p>
            <a:pPr algn="just">
              <a:buFont typeface="Arial" panose="020B0604020202020204" pitchFamily="34" charset="0"/>
              <a:buChar char="•"/>
            </a:pPr>
            <a:r>
              <a:rPr lang="it-IT" dirty="0"/>
              <a:t>Coordina la transizione dal setting riabilitativo alla vita quotidiana.</a:t>
            </a:r>
          </a:p>
          <a:p>
            <a:pPr algn="just">
              <a:buFont typeface="Arial" panose="020B0604020202020204" pitchFamily="34" charset="0"/>
              <a:buChar char="•"/>
            </a:pPr>
            <a:r>
              <a:rPr lang="it-IT" dirty="0"/>
              <a:t>Predispone l'attivazione di servizi domiciliari (ADI, SAD), l'assegnazione di ausili, e la segnalazione ai servizi sociali comunali.</a:t>
            </a:r>
          </a:p>
          <a:p>
            <a:pPr algn="just">
              <a:buFont typeface="Arial" panose="020B0604020202020204" pitchFamily="34" charset="0"/>
              <a:buChar char="•"/>
            </a:pPr>
            <a:r>
              <a:rPr lang="it-IT" dirty="0"/>
              <a:t>Collabora con i Distretti Sanitari per garantire continuità delle cure secondo il principio del "</a:t>
            </a:r>
            <a:r>
              <a:rPr lang="it-IT" dirty="0" err="1"/>
              <a:t>patient</a:t>
            </a:r>
            <a:r>
              <a:rPr lang="it-IT" dirty="0"/>
              <a:t> </a:t>
            </a:r>
            <a:r>
              <a:rPr lang="it-IT" dirty="0" err="1"/>
              <a:t>centered</a:t>
            </a:r>
            <a:r>
              <a:rPr lang="it-IT" dirty="0"/>
              <a:t> care".</a:t>
            </a:r>
          </a:p>
          <a:p>
            <a:pPr algn="just"/>
            <a:endParaRPr lang="it-IT" dirty="0"/>
          </a:p>
          <a:p>
            <a:pPr algn="just"/>
            <a:r>
              <a:rPr lang="it-IT" dirty="0"/>
              <a:t>La pianificazione accurata della dimissione è una delle principali strategie per prevenire re-ospedalizzazioni inappropriate.</a:t>
            </a:r>
          </a:p>
          <a:p>
            <a:endParaRPr lang="it-IT" dirty="0"/>
          </a:p>
        </p:txBody>
      </p:sp>
    </p:spTree>
    <p:extLst>
      <p:ext uri="{BB962C8B-B14F-4D97-AF65-F5344CB8AC3E}">
        <p14:creationId xmlns:p14="http://schemas.microsoft.com/office/powerpoint/2010/main" val="6084398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4F7C96D1-A83A-413C-A169-79481D00B12B}"/>
              </a:ext>
            </a:extLst>
          </p:cNvPr>
          <p:cNvSpPr>
            <a:spLocks noGrp="1"/>
          </p:cNvSpPr>
          <p:nvPr>
            <p:ph idx="11"/>
          </p:nvPr>
        </p:nvSpPr>
        <p:spPr>
          <a:xfrm>
            <a:off x="4364808" y="1185334"/>
            <a:ext cx="7043618" cy="4856650"/>
          </a:xfrm>
        </p:spPr>
        <p:txBody>
          <a:bodyPr>
            <a:normAutofit fontScale="92500" lnSpcReduction="10000"/>
          </a:bodyPr>
          <a:lstStyle/>
          <a:p>
            <a:r>
              <a:rPr lang="it-IT" b="1" dirty="0"/>
              <a:t>Tutela dei diritti della persona</a:t>
            </a:r>
          </a:p>
          <a:p>
            <a:endParaRPr lang="it-IT" b="1" dirty="0"/>
          </a:p>
          <a:p>
            <a:pPr algn="just"/>
            <a:r>
              <a:rPr lang="it-IT" dirty="0"/>
              <a:t>In coerenza con la </a:t>
            </a:r>
            <a:r>
              <a:rPr lang="it-IT" b="1" dirty="0"/>
              <a:t>Costituzione Italiana</a:t>
            </a:r>
            <a:r>
              <a:rPr lang="it-IT" dirty="0"/>
              <a:t> (art. 38) e con la </a:t>
            </a:r>
            <a:r>
              <a:rPr lang="it-IT" b="1" dirty="0"/>
              <a:t>Legge 104/1992</a:t>
            </a:r>
            <a:r>
              <a:rPr lang="it-IT" dirty="0"/>
              <a:t>, l’assistente sociale si occupa di:</a:t>
            </a:r>
          </a:p>
          <a:p>
            <a:pPr algn="just">
              <a:buFont typeface="Arial" panose="020B0604020202020204" pitchFamily="34" charset="0"/>
              <a:buChar char="•"/>
            </a:pPr>
            <a:r>
              <a:rPr lang="it-IT" dirty="0"/>
              <a:t>Informare il paziente sui benefici assistenziali, previdenziali e fiscali disponibili.</a:t>
            </a:r>
          </a:p>
          <a:p>
            <a:pPr algn="just">
              <a:buFont typeface="Arial" panose="020B0604020202020204" pitchFamily="34" charset="0"/>
              <a:buChar char="•"/>
            </a:pPr>
            <a:r>
              <a:rPr lang="it-IT" dirty="0"/>
              <a:t>Supportare le famiglie nella presentazione di domande per l'invalidità civile (Legge 118/1971) e l'indennità di accompagnamento.</a:t>
            </a:r>
          </a:p>
          <a:p>
            <a:pPr algn="just">
              <a:buFont typeface="Arial" panose="020B0604020202020204" pitchFamily="34" charset="0"/>
              <a:buChar char="•"/>
            </a:pPr>
            <a:r>
              <a:rPr lang="it-IT" dirty="0"/>
              <a:t>Valutare la necessità di ricorrere a strumenti di protezione giuridica come l’amministrazione di sostegno (Legge 6/2004).</a:t>
            </a:r>
          </a:p>
          <a:p>
            <a:pPr algn="just"/>
            <a:endParaRPr lang="it-IT" dirty="0"/>
          </a:p>
          <a:p>
            <a:pPr algn="just"/>
            <a:r>
              <a:rPr lang="it-IT" dirty="0"/>
              <a:t>In tal modo, il professionista garantisce l’effettività dei diritti delle persone in situazione di vulnerabilità.</a:t>
            </a:r>
          </a:p>
          <a:p>
            <a:endParaRPr lang="it-IT" dirty="0"/>
          </a:p>
        </p:txBody>
      </p:sp>
    </p:spTree>
    <p:extLst>
      <p:ext uri="{BB962C8B-B14F-4D97-AF65-F5344CB8AC3E}">
        <p14:creationId xmlns:p14="http://schemas.microsoft.com/office/powerpoint/2010/main" val="23925882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A1F31B93-A83B-4F7B-A000-2E281FB13A81}"/>
              </a:ext>
            </a:extLst>
          </p:cNvPr>
          <p:cNvSpPr>
            <a:spLocks noGrp="1"/>
          </p:cNvSpPr>
          <p:nvPr>
            <p:ph idx="11"/>
          </p:nvPr>
        </p:nvSpPr>
        <p:spPr>
          <a:xfrm>
            <a:off x="4364808" y="1600201"/>
            <a:ext cx="7043618" cy="4433316"/>
          </a:xfrm>
        </p:spPr>
        <p:txBody>
          <a:bodyPr>
            <a:normAutofit fontScale="92500" lnSpcReduction="10000"/>
          </a:bodyPr>
          <a:lstStyle/>
          <a:p>
            <a:r>
              <a:rPr lang="it-IT" b="1" dirty="0"/>
              <a:t>Supporto psicosociale e empowerment familiare</a:t>
            </a:r>
          </a:p>
          <a:p>
            <a:endParaRPr lang="it-IT" b="1" dirty="0"/>
          </a:p>
          <a:p>
            <a:pPr algn="just"/>
            <a:r>
              <a:rPr lang="it-IT" dirty="0"/>
              <a:t>Il </a:t>
            </a:r>
            <a:r>
              <a:rPr lang="it-IT" b="1" dirty="0"/>
              <a:t>Piano Regionale della Salute 2019–2021</a:t>
            </a:r>
            <a:r>
              <a:rPr lang="it-IT" dirty="0"/>
              <a:t> della Regione Campania sottolinea l’importanza del sostegno psicosociale nei percorsi di cura.</a:t>
            </a:r>
          </a:p>
          <a:p>
            <a:pPr algn="just"/>
            <a:r>
              <a:rPr lang="it-IT" dirty="0"/>
              <a:t/>
            </a:r>
            <a:br>
              <a:rPr lang="it-IT" dirty="0"/>
            </a:br>
            <a:r>
              <a:rPr lang="it-IT" dirty="0"/>
              <a:t>L’assistente sociale:</a:t>
            </a:r>
          </a:p>
          <a:p>
            <a:pPr algn="just">
              <a:buFont typeface="Arial" panose="020B0604020202020204" pitchFamily="34" charset="0"/>
              <a:buChar char="•"/>
            </a:pPr>
            <a:r>
              <a:rPr lang="it-IT" dirty="0"/>
              <a:t>Supporta il paziente nell’accettazione della nuova condizione di salute.</a:t>
            </a:r>
          </a:p>
          <a:p>
            <a:pPr algn="just">
              <a:buFont typeface="Arial" panose="020B0604020202020204" pitchFamily="34" charset="0"/>
              <a:buChar char="•"/>
            </a:pPr>
            <a:r>
              <a:rPr lang="it-IT" dirty="0"/>
              <a:t>Promuove l’empowerment della famiglia, favorendo la capacità di affrontare il carico assistenziale.</a:t>
            </a:r>
          </a:p>
          <a:p>
            <a:pPr algn="just">
              <a:buFont typeface="Arial" panose="020B0604020202020204" pitchFamily="34" charset="0"/>
              <a:buChar char="•"/>
            </a:pPr>
            <a:r>
              <a:rPr lang="it-IT" dirty="0"/>
              <a:t>Media conflitti familiari e accompagna il caregiver nel proprio percorso di adattamento.</a:t>
            </a:r>
          </a:p>
          <a:p>
            <a:endParaRPr lang="it-IT" dirty="0"/>
          </a:p>
        </p:txBody>
      </p:sp>
    </p:spTree>
    <p:extLst>
      <p:ext uri="{BB962C8B-B14F-4D97-AF65-F5344CB8AC3E}">
        <p14:creationId xmlns:p14="http://schemas.microsoft.com/office/powerpoint/2010/main" val="355882425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CAF67D1C-5420-4EB7-840B-CD88F3EA5687}"/>
              </a:ext>
            </a:extLst>
          </p:cNvPr>
          <p:cNvSpPr>
            <a:spLocks noGrp="1"/>
          </p:cNvSpPr>
          <p:nvPr>
            <p:ph idx="11"/>
          </p:nvPr>
        </p:nvSpPr>
        <p:spPr>
          <a:xfrm>
            <a:off x="4364808" y="1032934"/>
            <a:ext cx="7043618" cy="5009050"/>
          </a:xfrm>
        </p:spPr>
        <p:txBody>
          <a:bodyPr/>
          <a:lstStyle/>
          <a:p>
            <a:r>
              <a:rPr lang="it-IT" b="1" dirty="0"/>
              <a:t>Lavoro di rete e raccordo istituzionale</a:t>
            </a:r>
          </a:p>
          <a:p>
            <a:endParaRPr lang="it-IT" b="1" dirty="0"/>
          </a:p>
          <a:p>
            <a:pPr algn="just"/>
            <a:r>
              <a:rPr lang="it-IT" dirty="0"/>
              <a:t>L’assistente sociale opera come facilitatore della </a:t>
            </a:r>
            <a:r>
              <a:rPr lang="it-IT" b="1" dirty="0"/>
              <a:t>rete integrata socio-sanitaria</a:t>
            </a:r>
            <a:r>
              <a:rPr lang="it-IT" dirty="0"/>
              <a:t> prevista dalle normative regionali.</a:t>
            </a:r>
          </a:p>
          <a:p>
            <a:pPr algn="just"/>
            <a:r>
              <a:rPr lang="it-IT" dirty="0"/>
              <a:t/>
            </a:r>
            <a:br>
              <a:rPr lang="it-IT" dirty="0"/>
            </a:br>
            <a:r>
              <a:rPr lang="it-IT" dirty="0"/>
              <a:t>In particolare:</a:t>
            </a:r>
          </a:p>
          <a:p>
            <a:pPr algn="just">
              <a:buFont typeface="Arial" panose="020B0604020202020204" pitchFamily="34" charset="0"/>
              <a:buChar char="•"/>
            </a:pPr>
            <a:r>
              <a:rPr lang="it-IT" dirty="0"/>
              <a:t>Coordina interventi con ASL, Comuni, terzo settore, cooperative sociali e associazioni di volontariato.</a:t>
            </a:r>
          </a:p>
          <a:p>
            <a:pPr algn="just">
              <a:buFont typeface="Arial" panose="020B0604020202020204" pitchFamily="34" charset="0"/>
              <a:buChar char="•"/>
            </a:pPr>
            <a:r>
              <a:rPr lang="it-IT" dirty="0"/>
              <a:t>Costruisce percorsi personalizzati di inclusione sociale e reinserimento lavorativo (ove possibile).</a:t>
            </a:r>
          </a:p>
          <a:p>
            <a:pPr algn="just">
              <a:buFont typeface="Arial" panose="020B0604020202020204" pitchFamily="34" charset="0"/>
              <a:buChar char="•"/>
            </a:pPr>
            <a:r>
              <a:rPr lang="it-IT" dirty="0"/>
              <a:t>Favorisce l’accesso a risorse comunitarie che possano sostenere la continuità del progetto riabilitativo.</a:t>
            </a:r>
          </a:p>
          <a:p>
            <a:endParaRPr lang="it-IT" dirty="0"/>
          </a:p>
        </p:txBody>
      </p:sp>
    </p:spTree>
    <p:extLst>
      <p:ext uri="{BB962C8B-B14F-4D97-AF65-F5344CB8AC3E}">
        <p14:creationId xmlns:p14="http://schemas.microsoft.com/office/powerpoint/2010/main" val="370551507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F71EE782-9867-453C-9D33-683166683F1C}"/>
              </a:ext>
            </a:extLst>
          </p:cNvPr>
          <p:cNvSpPr>
            <a:spLocks noGrp="1"/>
          </p:cNvSpPr>
          <p:nvPr>
            <p:ph idx="11"/>
          </p:nvPr>
        </p:nvSpPr>
        <p:spPr>
          <a:xfrm>
            <a:off x="4364808" y="1193800"/>
            <a:ext cx="7043618" cy="4848184"/>
          </a:xfrm>
        </p:spPr>
        <p:txBody>
          <a:bodyPr>
            <a:normAutofit lnSpcReduction="10000"/>
          </a:bodyPr>
          <a:lstStyle/>
          <a:p>
            <a:pPr algn="just"/>
            <a:r>
              <a:rPr lang="it-IT" b="1" dirty="0"/>
              <a:t>Conclusioni</a:t>
            </a:r>
          </a:p>
          <a:p>
            <a:pPr algn="just"/>
            <a:endParaRPr lang="it-IT" dirty="0"/>
          </a:p>
          <a:p>
            <a:pPr algn="just"/>
            <a:r>
              <a:rPr lang="it-IT" dirty="0"/>
              <a:t>Il ruolo dell’assistente sociale nella riabilitazione estensiva RD1, rafforzato sia dal quadro normativo nazionale sia dalle specifiche linee di indirizzo della Regione Campania, si configura come essenziale per il successo del progetto riabilitativo.</a:t>
            </a:r>
          </a:p>
          <a:p>
            <a:pPr algn="just"/>
            <a:r>
              <a:rPr lang="it-IT" dirty="0"/>
              <a:t/>
            </a:r>
            <a:br>
              <a:rPr lang="it-IT" dirty="0"/>
            </a:br>
            <a:r>
              <a:rPr lang="it-IT" dirty="0"/>
              <a:t>La presa in carico globale, l’integrazione sociosanitaria, la tutela dei diritti e il lavoro di rete costituiscono gli assi portanti dell’intervento professionale, finalizzato al recupero delle capacità residue, alla promozione dell’autonomia personale e al miglioramento della qualità di vita della persona fragile.</a:t>
            </a:r>
          </a:p>
          <a:p>
            <a:endParaRPr lang="it-IT" dirty="0"/>
          </a:p>
        </p:txBody>
      </p:sp>
    </p:spTree>
    <p:extLst>
      <p:ext uri="{BB962C8B-B14F-4D97-AF65-F5344CB8AC3E}">
        <p14:creationId xmlns:p14="http://schemas.microsoft.com/office/powerpoint/2010/main" val="24266685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05ED27-F66B-47CC-94C2-AC681A181301}"/>
              </a:ext>
            </a:extLst>
          </p:cNvPr>
          <p:cNvSpPr>
            <a:spLocks noGrp="1"/>
          </p:cNvSpPr>
          <p:nvPr>
            <p:ph type="title"/>
          </p:nvPr>
        </p:nvSpPr>
        <p:spPr>
          <a:xfrm>
            <a:off x="4364809" y="457200"/>
            <a:ext cx="7043617" cy="1165123"/>
          </a:xfrm>
        </p:spPr>
        <p:txBody>
          <a:bodyPr/>
          <a:lstStyle/>
          <a:p>
            <a:pPr algn="ctr"/>
            <a:r>
              <a:rPr lang="it-IT" b="1" dirty="0"/>
              <a:t>🧾 Caso Clinico – Protesi d’anca in regime RD1</a:t>
            </a:r>
            <a:endParaRPr lang="it-IT" dirty="0"/>
          </a:p>
        </p:txBody>
      </p:sp>
      <p:sp>
        <p:nvSpPr>
          <p:cNvPr id="3" name="Segnaposto numero diapositiva 2">
            <a:extLst>
              <a:ext uri="{FF2B5EF4-FFF2-40B4-BE49-F238E27FC236}">
                <a16:creationId xmlns:a16="http://schemas.microsoft.com/office/drawing/2014/main" id="{FC0F5646-36F4-4115-89FA-B4D2D6D2B4FC}"/>
              </a:ext>
            </a:extLst>
          </p:cNvPr>
          <p:cNvSpPr>
            <a:spLocks noGrp="1"/>
          </p:cNvSpPr>
          <p:nvPr>
            <p:ph type="sldNum" sz="quarter" idx="10"/>
          </p:nvPr>
        </p:nvSpPr>
        <p:spPr/>
        <p:txBody>
          <a:bodyPr/>
          <a:lstStyle/>
          <a:p>
            <a:pPr rtl="0"/>
            <a:fld id="{48F63A3B-78C7-47BE-AE5E-E10140E04643}" type="slidenum">
              <a:rPr lang="it-IT" smtClean="0"/>
              <a:pPr rtl="0"/>
              <a:t>65</a:t>
            </a:fld>
            <a:endParaRPr lang="it-IT" dirty="0"/>
          </a:p>
        </p:txBody>
      </p:sp>
      <p:sp>
        <p:nvSpPr>
          <p:cNvPr id="4" name="Segnaposto contenuto 3">
            <a:extLst>
              <a:ext uri="{FF2B5EF4-FFF2-40B4-BE49-F238E27FC236}">
                <a16:creationId xmlns:a16="http://schemas.microsoft.com/office/drawing/2014/main" id="{9FF638E6-93F3-4662-A744-5C804AFEF289}"/>
              </a:ext>
            </a:extLst>
          </p:cNvPr>
          <p:cNvSpPr>
            <a:spLocks noGrp="1"/>
          </p:cNvSpPr>
          <p:nvPr>
            <p:ph idx="11"/>
          </p:nvPr>
        </p:nvSpPr>
        <p:spPr>
          <a:xfrm>
            <a:off x="3991897" y="1735668"/>
            <a:ext cx="7659329" cy="4733958"/>
          </a:xfrm>
        </p:spPr>
        <p:txBody>
          <a:bodyPr>
            <a:normAutofit fontScale="77500" lnSpcReduction="20000"/>
          </a:bodyPr>
          <a:lstStyle/>
          <a:p>
            <a:r>
              <a:rPr lang="it-IT" b="1" dirty="0"/>
              <a:t>👤 Dati Anagrafici e Clinici </a:t>
            </a:r>
          </a:p>
          <a:p>
            <a:r>
              <a:rPr lang="it-IT" b="1" dirty="0"/>
              <a:t>Nome:</a:t>
            </a:r>
            <a:r>
              <a:rPr lang="it-IT" dirty="0"/>
              <a:t> Mario Rossi</a:t>
            </a:r>
            <a:br>
              <a:rPr lang="it-IT" dirty="0"/>
            </a:br>
            <a:r>
              <a:rPr lang="it-IT" b="1" dirty="0"/>
              <a:t>Età:</a:t>
            </a:r>
            <a:r>
              <a:rPr lang="it-IT" dirty="0"/>
              <a:t> 74 anni</a:t>
            </a:r>
            <a:br>
              <a:rPr lang="it-IT" dirty="0"/>
            </a:br>
            <a:r>
              <a:rPr lang="it-IT" b="1" dirty="0"/>
              <a:t>Sesso:</a:t>
            </a:r>
            <a:r>
              <a:rPr lang="it-IT" dirty="0"/>
              <a:t> Maschio</a:t>
            </a:r>
            <a:br>
              <a:rPr lang="it-IT" dirty="0"/>
            </a:br>
            <a:r>
              <a:rPr lang="it-IT" b="1" dirty="0"/>
              <a:t>Diagnosi principale:</a:t>
            </a:r>
            <a:r>
              <a:rPr lang="it-IT" dirty="0"/>
              <a:t> Esiti di </a:t>
            </a:r>
            <a:r>
              <a:rPr lang="it-IT" dirty="0" err="1"/>
              <a:t>artroprotesi</a:t>
            </a:r>
            <a:r>
              <a:rPr lang="it-IT" dirty="0"/>
              <a:t> totale d’anca destra per coxartrosi avanzata</a:t>
            </a:r>
            <a:br>
              <a:rPr lang="it-IT" dirty="0"/>
            </a:br>
            <a:r>
              <a:rPr lang="it-IT" b="1" dirty="0"/>
              <a:t>Comorbilità:</a:t>
            </a:r>
            <a:r>
              <a:rPr lang="it-IT" dirty="0"/>
              <a:t> Ipertensione arteriosa, osteoporosi</a:t>
            </a:r>
            <a:br>
              <a:rPr lang="it-IT" dirty="0"/>
            </a:br>
            <a:r>
              <a:rPr lang="it-IT" b="1" dirty="0"/>
              <a:t>Data intervento chirurgico:</a:t>
            </a:r>
            <a:r>
              <a:rPr lang="it-IT" dirty="0"/>
              <a:t> 10/04/2025</a:t>
            </a:r>
            <a:br>
              <a:rPr lang="it-IT" dirty="0"/>
            </a:br>
            <a:r>
              <a:rPr lang="it-IT" b="1" dirty="0"/>
              <a:t>Data ingresso in RD1:</a:t>
            </a:r>
            <a:r>
              <a:rPr lang="it-IT" dirty="0"/>
              <a:t> 13/04/2025</a:t>
            </a:r>
          </a:p>
          <a:p>
            <a:endParaRPr lang="it-IT" b="1" dirty="0"/>
          </a:p>
          <a:p>
            <a:r>
              <a:rPr lang="it-IT" b="1" dirty="0"/>
              <a:t>🏚️ Contesto familiare e sociale</a:t>
            </a:r>
          </a:p>
          <a:p>
            <a:pPr>
              <a:buFont typeface="Arial" panose="020B0604020202020204" pitchFamily="34" charset="0"/>
              <a:buChar char="•"/>
            </a:pPr>
            <a:r>
              <a:rPr lang="it-IT" dirty="0"/>
              <a:t>Vive da solo in un alloggio popolare al terzo piano </a:t>
            </a:r>
            <a:r>
              <a:rPr lang="it-IT" b="1" dirty="0"/>
              <a:t>senza ascensore</a:t>
            </a:r>
            <a:endParaRPr lang="it-IT" dirty="0"/>
          </a:p>
          <a:p>
            <a:pPr>
              <a:buFont typeface="Arial" panose="020B0604020202020204" pitchFamily="34" charset="0"/>
              <a:buChar char="•"/>
            </a:pPr>
            <a:r>
              <a:rPr lang="it-IT" dirty="0"/>
              <a:t>La </a:t>
            </a:r>
            <a:r>
              <a:rPr lang="it-IT" b="1" dirty="0"/>
              <a:t>moglie è deceduta</a:t>
            </a:r>
            <a:r>
              <a:rPr lang="it-IT" dirty="0"/>
              <a:t> da anni, </a:t>
            </a:r>
            <a:r>
              <a:rPr lang="it-IT" b="1" dirty="0"/>
              <a:t>figli non presenti</a:t>
            </a:r>
            <a:r>
              <a:rPr lang="it-IT" dirty="0"/>
              <a:t> o con rapporti deteriorati</a:t>
            </a:r>
          </a:p>
          <a:p>
            <a:pPr>
              <a:buFont typeface="Arial" panose="020B0604020202020204" pitchFamily="34" charset="0"/>
              <a:buChar char="•"/>
            </a:pPr>
            <a:r>
              <a:rPr lang="it-IT" dirty="0"/>
              <a:t>Nessun caregiver disponibile</a:t>
            </a:r>
          </a:p>
          <a:p>
            <a:pPr>
              <a:buFont typeface="Arial" panose="020B0604020202020204" pitchFamily="34" charset="0"/>
              <a:buChar char="•"/>
            </a:pPr>
            <a:r>
              <a:rPr lang="it-IT" b="1" dirty="0"/>
              <a:t>Reddito insufficiente</a:t>
            </a:r>
            <a:r>
              <a:rPr lang="it-IT" dirty="0"/>
              <a:t> (pensione minima, bollette arretrate)</a:t>
            </a:r>
          </a:p>
          <a:p>
            <a:pPr>
              <a:buFont typeface="Arial" panose="020B0604020202020204" pitchFamily="34" charset="0"/>
              <a:buChar char="•"/>
            </a:pPr>
            <a:r>
              <a:rPr lang="it-IT" dirty="0"/>
              <a:t>Presenza di </a:t>
            </a:r>
            <a:r>
              <a:rPr lang="it-IT" b="1" dirty="0"/>
              <a:t>barriere architettoniche</a:t>
            </a:r>
            <a:r>
              <a:rPr lang="it-IT" dirty="0"/>
              <a:t>, </a:t>
            </a:r>
            <a:r>
              <a:rPr lang="it-IT" b="1" dirty="0"/>
              <a:t>assenza di supporto sociale</a:t>
            </a:r>
            <a:endParaRPr lang="it-IT" dirty="0"/>
          </a:p>
          <a:p>
            <a:pPr>
              <a:buFont typeface="Arial" panose="020B0604020202020204" pitchFamily="34" charset="0"/>
              <a:buChar char="•"/>
            </a:pPr>
            <a:r>
              <a:rPr lang="it-IT" dirty="0"/>
              <a:t>Soffre di </a:t>
            </a:r>
            <a:r>
              <a:rPr lang="it-IT" b="1" dirty="0"/>
              <a:t>solitudine</a:t>
            </a:r>
            <a:r>
              <a:rPr lang="it-IT" dirty="0"/>
              <a:t>, </a:t>
            </a:r>
            <a:r>
              <a:rPr lang="it-IT" b="1" dirty="0"/>
              <a:t>sintomi depressivi</a:t>
            </a:r>
            <a:r>
              <a:rPr lang="it-IT" dirty="0"/>
              <a:t>, ridotta adesione ai follow-up medici</a:t>
            </a:r>
          </a:p>
          <a:p>
            <a:endParaRPr lang="it-IT" dirty="0"/>
          </a:p>
        </p:txBody>
      </p:sp>
    </p:spTree>
    <p:extLst>
      <p:ext uri="{BB962C8B-B14F-4D97-AF65-F5344CB8AC3E}">
        <p14:creationId xmlns:p14="http://schemas.microsoft.com/office/powerpoint/2010/main" val="64253616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46B611-FD32-4204-917F-00E8B85076EA}"/>
              </a:ext>
            </a:extLst>
          </p:cNvPr>
          <p:cNvSpPr>
            <a:spLocks noGrp="1"/>
          </p:cNvSpPr>
          <p:nvPr>
            <p:ph type="title"/>
          </p:nvPr>
        </p:nvSpPr>
        <p:spPr>
          <a:xfrm>
            <a:off x="4364809" y="397932"/>
            <a:ext cx="7043617" cy="931333"/>
          </a:xfrm>
        </p:spPr>
        <p:txBody>
          <a:bodyPr/>
          <a:lstStyle/>
          <a:p>
            <a:pPr algn="ctr"/>
            <a:r>
              <a:rPr lang="it-IT" dirty="0"/>
              <a:t>🩺 </a:t>
            </a:r>
            <a:r>
              <a:rPr lang="it-IT" b="1" dirty="0"/>
              <a:t>Scale di Valutazione – Caso Mario Rossi</a:t>
            </a:r>
            <a:endParaRPr lang="it-IT" dirty="0"/>
          </a:p>
        </p:txBody>
      </p:sp>
      <p:sp>
        <p:nvSpPr>
          <p:cNvPr id="3" name="Segnaposto numero diapositiva 2">
            <a:extLst>
              <a:ext uri="{FF2B5EF4-FFF2-40B4-BE49-F238E27FC236}">
                <a16:creationId xmlns:a16="http://schemas.microsoft.com/office/drawing/2014/main" id="{1AF93A53-D577-4A1B-8A14-172B033C95CB}"/>
              </a:ext>
            </a:extLst>
          </p:cNvPr>
          <p:cNvSpPr>
            <a:spLocks noGrp="1"/>
          </p:cNvSpPr>
          <p:nvPr>
            <p:ph type="sldNum" sz="quarter" idx="10"/>
          </p:nvPr>
        </p:nvSpPr>
        <p:spPr/>
        <p:txBody>
          <a:bodyPr/>
          <a:lstStyle/>
          <a:p>
            <a:pPr rtl="0"/>
            <a:fld id="{48F63A3B-78C7-47BE-AE5E-E10140E04643}" type="slidenum">
              <a:rPr lang="it-IT" smtClean="0"/>
              <a:pPr rtl="0"/>
              <a:t>66</a:t>
            </a:fld>
            <a:endParaRPr lang="it-IT" dirty="0"/>
          </a:p>
        </p:txBody>
      </p:sp>
      <p:graphicFrame>
        <p:nvGraphicFramePr>
          <p:cNvPr id="5" name="Segnaposto contenuto 4">
            <a:extLst>
              <a:ext uri="{FF2B5EF4-FFF2-40B4-BE49-F238E27FC236}">
                <a16:creationId xmlns:a16="http://schemas.microsoft.com/office/drawing/2014/main" id="{33C6D62C-86F0-487F-A3D6-E066EEC6DC50}"/>
              </a:ext>
            </a:extLst>
          </p:cNvPr>
          <p:cNvGraphicFramePr>
            <a:graphicFrameLocks noGrp="1"/>
          </p:cNvGraphicFramePr>
          <p:nvPr>
            <p:ph idx="11"/>
            <p:extLst>
              <p:ext uri="{D42A27DB-BD31-4B8C-83A1-F6EECF244321}">
                <p14:modId xmlns:p14="http://schemas.microsoft.com/office/powerpoint/2010/main" val="4194424300"/>
              </p:ext>
            </p:extLst>
          </p:nvPr>
        </p:nvGraphicFramePr>
        <p:xfrm>
          <a:off x="3962400" y="1583267"/>
          <a:ext cx="7445376" cy="4876801"/>
        </p:xfrm>
        <a:graphic>
          <a:graphicData uri="http://schemas.openxmlformats.org/drawingml/2006/table">
            <a:tbl>
              <a:tblPr/>
              <a:tblGrid>
                <a:gridCol w="1861344">
                  <a:extLst>
                    <a:ext uri="{9D8B030D-6E8A-4147-A177-3AD203B41FA5}">
                      <a16:colId xmlns:a16="http://schemas.microsoft.com/office/drawing/2014/main" val="1138722298"/>
                    </a:ext>
                  </a:extLst>
                </a:gridCol>
                <a:gridCol w="1861344">
                  <a:extLst>
                    <a:ext uri="{9D8B030D-6E8A-4147-A177-3AD203B41FA5}">
                      <a16:colId xmlns:a16="http://schemas.microsoft.com/office/drawing/2014/main" val="806780128"/>
                    </a:ext>
                  </a:extLst>
                </a:gridCol>
                <a:gridCol w="1861344">
                  <a:extLst>
                    <a:ext uri="{9D8B030D-6E8A-4147-A177-3AD203B41FA5}">
                      <a16:colId xmlns:a16="http://schemas.microsoft.com/office/drawing/2014/main" val="3855317003"/>
                    </a:ext>
                  </a:extLst>
                </a:gridCol>
                <a:gridCol w="1861344">
                  <a:extLst>
                    <a:ext uri="{9D8B030D-6E8A-4147-A177-3AD203B41FA5}">
                      <a16:colId xmlns:a16="http://schemas.microsoft.com/office/drawing/2014/main" val="233776649"/>
                    </a:ext>
                  </a:extLst>
                </a:gridCol>
              </a:tblGrid>
              <a:tr h="424069">
                <a:tc>
                  <a:txBody>
                    <a:bodyPr/>
                    <a:lstStyle/>
                    <a:p>
                      <a:r>
                        <a:rPr lang="it-IT" sz="1300" b="1"/>
                        <a:t>Scala</a:t>
                      </a:r>
                      <a:endParaRPr lang="it-IT" sz="1300"/>
                    </a:p>
                  </a:txBody>
                  <a:tcPr marL="66262" marR="66262" marT="33131" marB="33131" anchor="ctr">
                    <a:lnL>
                      <a:noFill/>
                    </a:lnL>
                    <a:lnR>
                      <a:noFill/>
                    </a:lnR>
                    <a:lnT>
                      <a:noFill/>
                    </a:lnT>
                    <a:lnB>
                      <a:noFill/>
                    </a:lnB>
                  </a:tcPr>
                </a:tc>
                <a:tc>
                  <a:txBody>
                    <a:bodyPr/>
                    <a:lstStyle/>
                    <a:p>
                      <a:r>
                        <a:rPr lang="it-IT" sz="1300" b="1"/>
                        <a:t>Funzione</a:t>
                      </a:r>
                      <a:endParaRPr lang="it-IT" sz="1300"/>
                    </a:p>
                  </a:txBody>
                  <a:tcPr marL="66262" marR="66262" marT="33131" marB="33131" anchor="ctr">
                    <a:lnL>
                      <a:noFill/>
                    </a:lnL>
                    <a:lnR>
                      <a:noFill/>
                    </a:lnR>
                    <a:lnT>
                      <a:noFill/>
                    </a:lnT>
                    <a:lnB>
                      <a:noFill/>
                    </a:lnB>
                  </a:tcPr>
                </a:tc>
                <a:tc>
                  <a:txBody>
                    <a:bodyPr/>
                    <a:lstStyle/>
                    <a:p>
                      <a:r>
                        <a:rPr lang="it-IT" sz="1300" b="1"/>
                        <a:t>Valore Atteso</a:t>
                      </a:r>
                      <a:endParaRPr lang="it-IT" sz="1300"/>
                    </a:p>
                  </a:txBody>
                  <a:tcPr marL="66262" marR="66262" marT="33131" marB="33131" anchor="ctr">
                    <a:lnL>
                      <a:noFill/>
                    </a:lnL>
                    <a:lnR>
                      <a:noFill/>
                    </a:lnR>
                    <a:lnT>
                      <a:noFill/>
                    </a:lnT>
                    <a:lnB>
                      <a:noFill/>
                    </a:lnB>
                  </a:tcPr>
                </a:tc>
                <a:tc>
                  <a:txBody>
                    <a:bodyPr/>
                    <a:lstStyle/>
                    <a:p>
                      <a:r>
                        <a:rPr lang="it-IT" sz="1300" b="1"/>
                        <a:t>Obiettivo</a:t>
                      </a:r>
                      <a:endParaRPr lang="it-IT" sz="1300"/>
                    </a:p>
                  </a:txBody>
                  <a:tcPr marL="66262" marR="66262" marT="33131" marB="33131" anchor="ctr">
                    <a:lnL>
                      <a:noFill/>
                    </a:lnL>
                    <a:lnR>
                      <a:noFill/>
                    </a:lnR>
                    <a:lnT>
                      <a:noFill/>
                    </a:lnT>
                    <a:lnB>
                      <a:noFill/>
                    </a:lnB>
                  </a:tcPr>
                </a:tc>
                <a:extLst>
                  <a:ext uri="{0D108BD9-81ED-4DB2-BD59-A6C34878D82A}">
                    <a16:rowId xmlns:a16="http://schemas.microsoft.com/office/drawing/2014/main" val="171376908"/>
                  </a:ext>
                </a:extLst>
              </a:tr>
              <a:tr h="742122">
                <a:tc>
                  <a:txBody>
                    <a:bodyPr/>
                    <a:lstStyle/>
                    <a:p>
                      <a:r>
                        <a:rPr lang="it-IT" sz="1300" b="1"/>
                        <a:t>MMSE</a:t>
                      </a:r>
                      <a:r>
                        <a:rPr lang="it-IT" sz="1300"/>
                        <a:t> (Stato cognitivo)</a:t>
                      </a:r>
                    </a:p>
                  </a:txBody>
                  <a:tcPr marL="66262" marR="66262" marT="33131" marB="33131" anchor="ctr">
                    <a:lnL>
                      <a:noFill/>
                    </a:lnL>
                    <a:lnR>
                      <a:noFill/>
                    </a:lnR>
                    <a:lnT>
                      <a:noFill/>
                    </a:lnT>
                    <a:lnB>
                      <a:noFill/>
                    </a:lnB>
                  </a:tcPr>
                </a:tc>
                <a:tc>
                  <a:txBody>
                    <a:bodyPr/>
                    <a:lstStyle/>
                    <a:p>
                      <a:r>
                        <a:rPr lang="it-IT" sz="1300" dirty="0"/>
                        <a:t>Valuta funzioni cognitive</a:t>
                      </a:r>
                    </a:p>
                  </a:txBody>
                  <a:tcPr marL="66262" marR="66262" marT="33131" marB="33131" anchor="ctr">
                    <a:lnL>
                      <a:noFill/>
                    </a:lnL>
                    <a:lnR>
                      <a:noFill/>
                    </a:lnR>
                    <a:lnT>
                      <a:noFill/>
                    </a:lnT>
                    <a:lnB>
                      <a:noFill/>
                    </a:lnB>
                  </a:tcPr>
                </a:tc>
                <a:tc>
                  <a:txBody>
                    <a:bodyPr/>
                    <a:lstStyle/>
                    <a:p>
                      <a:r>
                        <a:rPr lang="it-IT" sz="1300"/>
                        <a:t>20–24/30 (possibile compromissione lieve)</a:t>
                      </a:r>
                    </a:p>
                  </a:txBody>
                  <a:tcPr marL="66262" marR="66262" marT="33131" marB="33131" anchor="ctr">
                    <a:lnL>
                      <a:noFill/>
                    </a:lnL>
                    <a:lnR>
                      <a:noFill/>
                    </a:lnR>
                    <a:lnT>
                      <a:noFill/>
                    </a:lnT>
                    <a:lnB>
                      <a:noFill/>
                    </a:lnB>
                  </a:tcPr>
                </a:tc>
                <a:tc>
                  <a:txBody>
                    <a:bodyPr/>
                    <a:lstStyle/>
                    <a:p>
                      <a:r>
                        <a:rPr lang="it-IT" sz="1300"/>
                        <a:t>≥ 24/30, monitorare decadimento cognitivo</a:t>
                      </a:r>
                    </a:p>
                  </a:txBody>
                  <a:tcPr marL="66262" marR="66262" marT="33131" marB="33131" anchor="ctr">
                    <a:lnL>
                      <a:noFill/>
                    </a:lnL>
                    <a:lnR>
                      <a:noFill/>
                    </a:lnR>
                    <a:lnT>
                      <a:noFill/>
                    </a:lnT>
                    <a:lnB>
                      <a:noFill/>
                    </a:lnB>
                  </a:tcPr>
                </a:tc>
                <a:extLst>
                  <a:ext uri="{0D108BD9-81ED-4DB2-BD59-A6C34878D82A}">
                    <a16:rowId xmlns:a16="http://schemas.microsoft.com/office/drawing/2014/main" val="2578601691"/>
                  </a:ext>
                </a:extLst>
              </a:tr>
              <a:tr h="742122">
                <a:tc>
                  <a:txBody>
                    <a:bodyPr/>
                    <a:lstStyle/>
                    <a:p>
                      <a:r>
                        <a:rPr lang="it-IT" sz="1300" b="1"/>
                        <a:t>ROM</a:t>
                      </a:r>
                      <a:r>
                        <a:rPr lang="it-IT" sz="1300"/>
                        <a:t> (Range of Motion)</a:t>
                      </a:r>
                    </a:p>
                  </a:txBody>
                  <a:tcPr marL="66262" marR="66262" marT="33131" marB="33131" anchor="ctr">
                    <a:lnL>
                      <a:noFill/>
                    </a:lnL>
                    <a:lnR>
                      <a:noFill/>
                    </a:lnR>
                    <a:lnT>
                      <a:noFill/>
                    </a:lnT>
                    <a:lnB>
                      <a:noFill/>
                    </a:lnB>
                  </a:tcPr>
                </a:tc>
                <a:tc>
                  <a:txBody>
                    <a:bodyPr/>
                    <a:lstStyle/>
                    <a:p>
                      <a:r>
                        <a:rPr lang="it-IT" sz="1300"/>
                        <a:t>Mobilità articolare anca dx</a:t>
                      </a:r>
                    </a:p>
                  </a:txBody>
                  <a:tcPr marL="66262" marR="66262" marT="33131" marB="33131" anchor="ctr">
                    <a:lnL>
                      <a:noFill/>
                    </a:lnL>
                    <a:lnR>
                      <a:noFill/>
                    </a:lnR>
                    <a:lnT>
                      <a:noFill/>
                    </a:lnT>
                    <a:lnB>
                      <a:noFill/>
                    </a:lnB>
                  </a:tcPr>
                </a:tc>
                <a:tc>
                  <a:txBody>
                    <a:bodyPr/>
                    <a:lstStyle/>
                    <a:p>
                      <a:r>
                        <a:rPr lang="it-IT" sz="1300"/>
                        <a:t>Ridotto (flessione, rotazione limitate)</a:t>
                      </a:r>
                    </a:p>
                  </a:txBody>
                  <a:tcPr marL="66262" marR="66262" marT="33131" marB="33131" anchor="ctr">
                    <a:lnL>
                      <a:noFill/>
                    </a:lnL>
                    <a:lnR>
                      <a:noFill/>
                    </a:lnR>
                    <a:lnT>
                      <a:noFill/>
                    </a:lnT>
                    <a:lnB>
                      <a:noFill/>
                    </a:lnB>
                  </a:tcPr>
                </a:tc>
                <a:tc>
                  <a:txBody>
                    <a:bodyPr/>
                    <a:lstStyle/>
                    <a:p>
                      <a:r>
                        <a:rPr lang="it-IT" sz="1300"/>
                        <a:t>Recupero ≥ 70% del ROM normale</a:t>
                      </a:r>
                    </a:p>
                  </a:txBody>
                  <a:tcPr marL="66262" marR="66262" marT="33131" marB="33131" anchor="ctr">
                    <a:lnL>
                      <a:noFill/>
                    </a:lnL>
                    <a:lnR>
                      <a:noFill/>
                    </a:lnR>
                    <a:lnT>
                      <a:noFill/>
                    </a:lnT>
                    <a:lnB>
                      <a:noFill/>
                    </a:lnB>
                  </a:tcPr>
                </a:tc>
                <a:extLst>
                  <a:ext uri="{0D108BD9-81ED-4DB2-BD59-A6C34878D82A}">
                    <a16:rowId xmlns:a16="http://schemas.microsoft.com/office/drawing/2014/main" val="2798129032"/>
                  </a:ext>
                </a:extLst>
              </a:tr>
              <a:tr h="742122">
                <a:tc>
                  <a:txBody>
                    <a:bodyPr/>
                    <a:lstStyle/>
                    <a:p>
                      <a:r>
                        <a:rPr lang="it-IT" sz="1300" b="1"/>
                        <a:t>MRC</a:t>
                      </a:r>
                      <a:r>
                        <a:rPr lang="it-IT" sz="1300"/>
                        <a:t> (Forza muscolare)</a:t>
                      </a:r>
                    </a:p>
                  </a:txBody>
                  <a:tcPr marL="66262" marR="66262" marT="33131" marB="33131" anchor="ctr">
                    <a:lnL>
                      <a:noFill/>
                    </a:lnL>
                    <a:lnR>
                      <a:noFill/>
                    </a:lnR>
                    <a:lnT>
                      <a:noFill/>
                    </a:lnT>
                    <a:lnB>
                      <a:noFill/>
                    </a:lnB>
                  </a:tcPr>
                </a:tc>
                <a:tc>
                  <a:txBody>
                    <a:bodyPr/>
                    <a:lstStyle/>
                    <a:p>
                      <a:r>
                        <a:rPr lang="it-IT" sz="1300"/>
                        <a:t>Forza arto inferiore dx</a:t>
                      </a:r>
                    </a:p>
                  </a:txBody>
                  <a:tcPr marL="66262" marR="66262" marT="33131" marB="33131" anchor="ctr">
                    <a:lnL>
                      <a:noFill/>
                    </a:lnL>
                    <a:lnR>
                      <a:noFill/>
                    </a:lnR>
                    <a:lnT>
                      <a:noFill/>
                    </a:lnT>
                    <a:lnB>
                      <a:noFill/>
                    </a:lnB>
                  </a:tcPr>
                </a:tc>
                <a:tc>
                  <a:txBody>
                    <a:bodyPr/>
                    <a:lstStyle/>
                    <a:p>
                      <a:r>
                        <a:rPr lang="it-IT" sz="1300"/>
                        <a:t>3–4/5</a:t>
                      </a:r>
                    </a:p>
                  </a:txBody>
                  <a:tcPr marL="66262" marR="66262" marT="33131" marB="33131" anchor="ctr">
                    <a:lnL>
                      <a:noFill/>
                    </a:lnL>
                    <a:lnR>
                      <a:noFill/>
                    </a:lnR>
                    <a:lnT>
                      <a:noFill/>
                    </a:lnT>
                    <a:lnB>
                      <a:noFill/>
                    </a:lnB>
                  </a:tcPr>
                </a:tc>
                <a:tc>
                  <a:txBody>
                    <a:bodyPr/>
                    <a:lstStyle/>
                    <a:p>
                      <a:r>
                        <a:rPr lang="it-IT" sz="1300"/>
                        <a:t>≥ 4–5/5 per garantire mobilità</a:t>
                      </a:r>
                    </a:p>
                  </a:txBody>
                  <a:tcPr marL="66262" marR="66262" marT="33131" marB="33131" anchor="ctr">
                    <a:lnL>
                      <a:noFill/>
                    </a:lnL>
                    <a:lnR>
                      <a:noFill/>
                    </a:lnR>
                    <a:lnT>
                      <a:noFill/>
                    </a:lnT>
                    <a:lnB>
                      <a:noFill/>
                    </a:lnB>
                  </a:tcPr>
                </a:tc>
                <a:extLst>
                  <a:ext uri="{0D108BD9-81ED-4DB2-BD59-A6C34878D82A}">
                    <a16:rowId xmlns:a16="http://schemas.microsoft.com/office/drawing/2014/main" val="384588956"/>
                  </a:ext>
                </a:extLst>
              </a:tr>
              <a:tr h="742122">
                <a:tc>
                  <a:txBody>
                    <a:bodyPr/>
                    <a:lstStyle/>
                    <a:p>
                      <a:r>
                        <a:rPr lang="it-IT" sz="1300" b="1"/>
                        <a:t>VAS</a:t>
                      </a:r>
                      <a:r>
                        <a:rPr lang="it-IT" sz="1300"/>
                        <a:t> (Dolore)</a:t>
                      </a:r>
                    </a:p>
                  </a:txBody>
                  <a:tcPr marL="66262" marR="66262" marT="33131" marB="33131" anchor="ctr">
                    <a:lnL>
                      <a:noFill/>
                    </a:lnL>
                    <a:lnR>
                      <a:noFill/>
                    </a:lnR>
                    <a:lnT>
                      <a:noFill/>
                    </a:lnT>
                    <a:lnB>
                      <a:noFill/>
                    </a:lnB>
                  </a:tcPr>
                </a:tc>
                <a:tc>
                  <a:txBody>
                    <a:bodyPr/>
                    <a:lstStyle/>
                    <a:p>
                      <a:r>
                        <a:rPr lang="it-IT" sz="1300"/>
                        <a:t>Intensità del dolore</a:t>
                      </a:r>
                    </a:p>
                  </a:txBody>
                  <a:tcPr marL="66262" marR="66262" marT="33131" marB="33131" anchor="ctr">
                    <a:lnL>
                      <a:noFill/>
                    </a:lnL>
                    <a:lnR>
                      <a:noFill/>
                    </a:lnR>
                    <a:lnT>
                      <a:noFill/>
                    </a:lnT>
                    <a:lnB>
                      <a:noFill/>
                    </a:lnB>
                  </a:tcPr>
                </a:tc>
                <a:tc>
                  <a:txBody>
                    <a:bodyPr/>
                    <a:lstStyle/>
                    <a:p>
                      <a:r>
                        <a:rPr lang="it-IT" sz="1300"/>
                        <a:t>4–6/10 (dolore moderato)</a:t>
                      </a:r>
                    </a:p>
                  </a:txBody>
                  <a:tcPr marL="66262" marR="66262" marT="33131" marB="33131" anchor="ctr">
                    <a:lnL>
                      <a:noFill/>
                    </a:lnL>
                    <a:lnR>
                      <a:noFill/>
                    </a:lnR>
                    <a:lnT>
                      <a:noFill/>
                    </a:lnT>
                    <a:lnB>
                      <a:noFill/>
                    </a:lnB>
                  </a:tcPr>
                </a:tc>
                <a:tc>
                  <a:txBody>
                    <a:bodyPr/>
                    <a:lstStyle/>
                    <a:p>
                      <a:r>
                        <a:rPr lang="it-IT" sz="1300"/>
                        <a:t>≤ 3/10 con antalgici e fisioterapia</a:t>
                      </a:r>
                    </a:p>
                  </a:txBody>
                  <a:tcPr marL="66262" marR="66262" marT="33131" marB="33131" anchor="ctr">
                    <a:lnL>
                      <a:noFill/>
                    </a:lnL>
                    <a:lnR>
                      <a:noFill/>
                    </a:lnR>
                    <a:lnT>
                      <a:noFill/>
                    </a:lnT>
                    <a:lnB>
                      <a:noFill/>
                    </a:lnB>
                  </a:tcPr>
                </a:tc>
                <a:extLst>
                  <a:ext uri="{0D108BD9-81ED-4DB2-BD59-A6C34878D82A}">
                    <a16:rowId xmlns:a16="http://schemas.microsoft.com/office/drawing/2014/main" val="4065031713"/>
                  </a:ext>
                </a:extLst>
              </a:tr>
              <a:tr h="742122">
                <a:tc>
                  <a:txBody>
                    <a:bodyPr/>
                    <a:lstStyle/>
                    <a:p>
                      <a:r>
                        <a:rPr lang="it-IT" sz="1300" b="1"/>
                        <a:t>Tinetti</a:t>
                      </a:r>
                      <a:r>
                        <a:rPr lang="it-IT" sz="1300"/>
                        <a:t> (Equilibrio e andatura)</a:t>
                      </a:r>
                    </a:p>
                  </a:txBody>
                  <a:tcPr marL="66262" marR="66262" marT="33131" marB="33131" anchor="ctr">
                    <a:lnL>
                      <a:noFill/>
                    </a:lnL>
                    <a:lnR>
                      <a:noFill/>
                    </a:lnR>
                    <a:lnT>
                      <a:noFill/>
                    </a:lnT>
                    <a:lnB>
                      <a:noFill/>
                    </a:lnB>
                  </a:tcPr>
                </a:tc>
                <a:tc>
                  <a:txBody>
                    <a:bodyPr/>
                    <a:lstStyle/>
                    <a:p>
                      <a:r>
                        <a:rPr lang="it-IT" sz="1300"/>
                        <a:t>Rischio di caduta</a:t>
                      </a:r>
                    </a:p>
                  </a:txBody>
                  <a:tcPr marL="66262" marR="66262" marT="33131" marB="33131" anchor="ctr">
                    <a:lnL>
                      <a:noFill/>
                    </a:lnL>
                    <a:lnR>
                      <a:noFill/>
                    </a:lnR>
                    <a:lnT>
                      <a:noFill/>
                    </a:lnT>
                    <a:lnB>
                      <a:noFill/>
                    </a:lnB>
                  </a:tcPr>
                </a:tc>
                <a:tc>
                  <a:txBody>
                    <a:bodyPr/>
                    <a:lstStyle/>
                    <a:p>
                      <a:r>
                        <a:rPr lang="it-IT" sz="1300"/>
                        <a:t>14–18/28 (rischio moderato-alto)</a:t>
                      </a:r>
                    </a:p>
                  </a:txBody>
                  <a:tcPr marL="66262" marR="66262" marT="33131" marB="33131" anchor="ctr">
                    <a:lnL>
                      <a:noFill/>
                    </a:lnL>
                    <a:lnR>
                      <a:noFill/>
                    </a:lnR>
                    <a:lnT>
                      <a:noFill/>
                    </a:lnT>
                    <a:lnB>
                      <a:noFill/>
                    </a:lnB>
                  </a:tcPr>
                </a:tc>
                <a:tc>
                  <a:txBody>
                    <a:bodyPr/>
                    <a:lstStyle/>
                    <a:p>
                      <a:r>
                        <a:rPr lang="it-IT" sz="1300"/>
                        <a:t>≥ 21/28 per sicurezza nella deambulazione</a:t>
                      </a:r>
                    </a:p>
                  </a:txBody>
                  <a:tcPr marL="66262" marR="66262" marT="33131" marB="33131" anchor="ctr">
                    <a:lnL>
                      <a:noFill/>
                    </a:lnL>
                    <a:lnR>
                      <a:noFill/>
                    </a:lnR>
                    <a:lnT>
                      <a:noFill/>
                    </a:lnT>
                    <a:lnB>
                      <a:noFill/>
                    </a:lnB>
                  </a:tcPr>
                </a:tc>
                <a:extLst>
                  <a:ext uri="{0D108BD9-81ED-4DB2-BD59-A6C34878D82A}">
                    <a16:rowId xmlns:a16="http://schemas.microsoft.com/office/drawing/2014/main" val="4037363979"/>
                  </a:ext>
                </a:extLst>
              </a:tr>
              <a:tr h="742122">
                <a:tc>
                  <a:txBody>
                    <a:bodyPr/>
                    <a:lstStyle/>
                    <a:p>
                      <a:r>
                        <a:rPr lang="it-IT" sz="1300" b="1"/>
                        <a:t>Barthel Index</a:t>
                      </a:r>
                      <a:r>
                        <a:rPr lang="it-IT" sz="1300"/>
                        <a:t> (Autonomia ADL)</a:t>
                      </a:r>
                    </a:p>
                  </a:txBody>
                  <a:tcPr marL="66262" marR="66262" marT="33131" marB="33131" anchor="ctr">
                    <a:lnL>
                      <a:noFill/>
                    </a:lnL>
                    <a:lnR>
                      <a:noFill/>
                    </a:lnR>
                    <a:lnT>
                      <a:noFill/>
                    </a:lnT>
                    <a:lnB>
                      <a:noFill/>
                    </a:lnB>
                  </a:tcPr>
                </a:tc>
                <a:tc>
                  <a:txBody>
                    <a:bodyPr/>
                    <a:lstStyle/>
                    <a:p>
                      <a:r>
                        <a:rPr lang="it-IT" sz="1300"/>
                        <a:t>Capacità funzionale</a:t>
                      </a:r>
                    </a:p>
                  </a:txBody>
                  <a:tcPr marL="66262" marR="66262" marT="33131" marB="33131" anchor="ctr">
                    <a:lnL>
                      <a:noFill/>
                    </a:lnL>
                    <a:lnR>
                      <a:noFill/>
                    </a:lnR>
                    <a:lnT>
                      <a:noFill/>
                    </a:lnT>
                    <a:lnB>
                      <a:noFill/>
                    </a:lnB>
                  </a:tcPr>
                </a:tc>
                <a:tc>
                  <a:txBody>
                    <a:bodyPr/>
                    <a:lstStyle/>
                    <a:p>
                      <a:r>
                        <a:rPr lang="it-IT" sz="1300"/>
                        <a:t>40–60/100 (dipendenza moderata)</a:t>
                      </a:r>
                    </a:p>
                  </a:txBody>
                  <a:tcPr marL="66262" marR="66262" marT="33131" marB="33131" anchor="ctr">
                    <a:lnL>
                      <a:noFill/>
                    </a:lnL>
                    <a:lnR>
                      <a:noFill/>
                    </a:lnR>
                    <a:lnT>
                      <a:noFill/>
                    </a:lnT>
                    <a:lnB>
                      <a:noFill/>
                    </a:lnB>
                  </a:tcPr>
                </a:tc>
                <a:tc>
                  <a:txBody>
                    <a:bodyPr/>
                    <a:lstStyle/>
                    <a:p>
                      <a:r>
                        <a:rPr lang="it-IT" sz="1300" dirty="0"/>
                        <a:t>≥ 75/100 per vita semi-autonoma</a:t>
                      </a:r>
                    </a:p>
                  </a:txBody>
                  <a:tcPr marL="66262" marR="66262" marT="33131" marB="33131" anchor="ctr">
                    <a:lnL>
                      <a:noFill/>
                    </a:lnL>
                    <a:lnR>
                      <a:noFill/>
                    </a:lnR>
                    <a:lnT>
                      <a:noFill/>
                    </a:lnT>
                    <a:lnB>
                      <a:noFill/>
                    </a:lnB>
                  </a:tcPr>
                </a:tc>
                <a:extLst>
                  <a:ext uri="{0D108BD9-81ED-4DB2-BD59-A6C34878D82A}">
                    <a16:rowId xmlns:a16="http://schemas.microsoft.com/office/drawing/2014/main" val="1662841001"/>
                  </a:ext>
                </a:extLst>
              </a:tr>
            </a:tbl>
          </a:graphicData>
        </a:graphic>
      </p:graphicFrame>
    </p:spTree>
    <p:extLst>
      <p:ext uri="{BB962C8B-B14F-4D97-AF65-F5344CB8AC3E}">
        <p14:creationId xmlns:p14="http://schemas.microsoft.com/office/powerpoint/2010/main" val="423764133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16C7FE-6F6B-4CD0-AFFC-887689345716}"/>
              </a:ext>
            </a:extLst>
          </p:cNvPr>
          <p:cNvSpPr>
            <a:spLocks noGrp="1"/>
          </p:cNvSpPr>
          <p:nvPr>
            <p:ph type="title"/>
          </p:nvPr>
        </p:nvSpPr>
        <p:spPr>
          <a:xfrm>
            <a:off x="4364809" y="245807"/>
            <a:ext cx="7043617" cy="658762"/>
          </a:xfrm>
        </p:spPr>
        <p:txBody>
          <a:bodyPr/>
          <a:lstStyle/>
          <a:p>
            <a:pPr algn="ctr"/>
            <a:r>
              <a:rPr lang="it-IT" b="1" dirty="0"/>
              <a:t>🎯 2. Obiettivi Riabilitativi</a:t>
            </a:r>
            <a:endParaRPr lang="it-IT" dirty="0"/>
          </a:p>
        </p:txBody>
      </p:sp>
      <p:sp>
        <p:nvSpPr>
          <p:cNvPr id="4" name="Segnaposto contenuto 3">
            <a:extLst>
              <a:ext uri="{FF2B5EF4-FFF2-40B4-BE49-F238E27FC236}">
                <a16:creationId xmlns:a16="http://schemas.microsoft.com/office/drawing/2014/main" id="{AE942501-3BC2-4E82-84F1-9BE029BB8072}"/>
              </a:ext>
            </a:extLst>
          </p:cNvPr>
          <p:cNvSpPr>
            <a:spLocks noGrp="1"/>
          </p:cNvSpPr>
          <p:nvPr>
            <p:ph idx="11"/>
          </p:nvPr>
        </p:nvSpPr>
        <p:spPr>
          <a:xfrm>
            <a:off x="4001729" y="1227667"/>
            <a:ext cx="7570839" cy="5271455"/>
          </a:xfrm>
        </p:spPr>
        <p:txBody>
          <a:bodyPr>
            <a:normAutofit fontScale="92500" lnSpcReduction="20000"/>
          </a:bodyPr>
          <a:lstStyle/>
          <a:p>
            <a:r>
              <a:rPr lang="it-IT" b="1" dirty="0"/>
              <a:t>🔹 A breve termine (entro 2 settimane):</a:t>
            </a:r>
          </a:p>
          <a:p>
            <a:pPr>
              <a:buFont typeface="Arial" panose="020B0604020202020204" pitchFamily="34" charset="0"/>
              <a:buChar char="•"/>
            </a:pPr>
            <a:r>
              <a:rPr lang="it-IT" dirty="0"/>
              <a:t>Riduzione dolore (VAS &lt; 3).</a:t>
            </a:r>
          </a:p>
          <a:p>
            <a:pPr>
              <a:buFont typeface="Arial" panose="020B0604020202020204" pitchFamily="34" charset="0"/>
              <a:buChar char="•"/>
            </a:pPr>
            <a:r>
              <a:rPr lang="it-IT" dirty="0"/>
              <a:t>Recupero ROM &gt; 70% anca dx.</a:t>
            </a:r>
          </a:p>
          <a:p>
            <a:pPr>
              <a:buFont typeface="Arial" panose="020B0604020202020204" pitchFamily="34" charset="0"/>
              <a:buChar char="•"/>
            </a:pPr>
            <a:r>
              <a:rPr lang="it-IT" dirty="0"/>
              <a:t>Miglioramento forza muscolare arto dx (MRC ≥ 4/5).</a:t>
            </a:r>
          </a:p>
          <a:p>
            <a:pPr>
              <a:buFont typeface="Arial" panose="020B0604020202020204" pitchFamily="34" charset="0"/>
              <a:buChar char="•"/>
            </a:pPr>
            <a:r>
              <a:rPr lang="it-IT" dirty="0"/>
              <a:t>Incremento equilibrio statico (Tinetti &gt; 18).</a:t>
            </a:r>
          </a:p>
          <a:p>
            <a:pPr>
              <a:buFont typeface="Arial" panose="020B0604020202020204" pitchFamily="34" charset="0"/>
              <a:buChar char="•"/>
            </a:pPr>
            <a:r>
              <a:rPr lang="it-IT" dirty="0" err="1"/>
              <a:t>Barthel</a:t>
            </a:r>
            <a:r>
              <a:rPr lang="it-IT" dirty="0"/>
              <a:t> ≥ 60 (passaggio da dipendenza moderata a lieve).</a:t>
            </a:r>
          </a:p>
          <a:p>
            <a:r>
              <a:rPr lang="it-IT" b="1" dirty="0"/>
              <a:t>🔹 A medio termine (entro 1 mese):</a:t>
            </a:r>
          </a:p>
          <a:p>
            <a:pPr>
              <a:buFont typeface="Arial" panose="020B0604020202020204" pitchFamily="34" charset="0"/>
              <a:buChar char="•"/>
            </a:pPr>
            <a:r>
              <a:rPr lang="it-IT" dirty="0"/>
              <a:t>Autonomia nella deambulazione con ausili (deambulatore o bastone).</a:t>
            </a:r>
          </a:p>
          <a:p>
            <a:pPr>
              <a:buFont typeface="Arial" panose="020B0604020202020204" pitchFamily="34" charset="0"/>
              <a:buChar char="•"/>
            </a:pPr>
            <a:r>
              <a:rPr lang="it-IT" dirty="0" err="1"/>
              <a:t>Barthel</a:t>
            </a:r>
            <a:r>
              <a:rPr lang="it-IT" dirty="0"/>
              <a:t> ≥ 75.</a:t>
            </a:r>
          </a:p>
          <a:p>
            <a:pPr>
              <a:buFont typeface="Arial" panose="020B0604020202020204" pitchFamily="34" charset="0"/>
              <a:buChar char="•"/>
            </a:pPr>
            <a:r>
              <a:rPr lang="it-IT" dirty="0"/>
              <a:t>Prevenzione complicanze da immobilità (ulcere, trombosi, ricadute).</a:t>
            </a:r>
          </a:p>
          <a:p>
            <a:pPr>
              <a:buFont typeface="Arial" panose="020B0604020202020204" pitchFamily="34" charset="0"/>
              <a:buChar char="•"/>
            </a:pPr>
            <a:r>
              <a:rPr lang="it-IT" dirty="0"/>
              <a:t>Inizio reinserimento sociale.</a:t>
            </a:r>
          </a:p>
          <a:p>
            <a:r>
              <a:rPr lang="it-IT" b="1" dirty="0"/>
              <a:t>🔹 A lungo termine (entro 3 mesi):</a:t>
            </a:r>
          </a:p>
          <a:p>
            <a:pPr>
              <a:buFont typeface="Arial" panose="020B0604020202020204" pitchFamily="34" charset="0"/>
              <a:buChar char="•"/>
            </a:pPr>
            <a:r>
              <a:rPr lang="it-IT" dirty="0"/>
              <a:t>Ritorno a una vita domestica in sicurezza.</a:t>
            </a:r>
          </a:p>
          <a:p>
            <a:pPr>
              <a:buFont typeface="Arial" panose="020B0604020202020204" pitchFamily="34" charset="0"/>
              <a:buChar char="•"/>
            </a:pPr>
            <a:r>
              <a:rPr lang="it-IT" dirty="0"/>
              <a:t>Aderenza ai follow-up.</a:t>
            </a:r>
          </a:p>
          <a:p>
            <a:pPr>
              <a:buFont typeface="Arial" panose="020B0604020202020204" pitchFamily="34" charset="0"/>
              <a:buChar char="•"/>
            </a:pPr>
            <a:r>
              <a:rPr lang="it-IT" dirty="0"/>
              <a:t>Recupero equilibrio psicologico (riduzione depressione).</a:t>
            </a:r>
          </a:p>
          <a:p>
            <a:endParaRPr lang="it-IT" dirty="0"/>
          </a:p>
        </p:txBody>
      </p:sp>
    </p:spTree>
    <p:extLst>
      <p:ext uri="{BB962C8B-B14F-4D97-AF65-F5344CB8AC3E}">
        <p14:creationId xmlns:p14="http://schemas.microsoft.com/office/powerpoint/2010/main" val="157942030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D40C76-B5B8-4220-A123-22DC54771AC7}"/>
              </a:ext>
            </a:extLst>
          </p:cNvPr>
          <p:cNvSpPr>
            <a:spLocks noGrp="1"/>
          </p:cNvSpPr>
          <p:nvPr>
            <p:ph type="title"/>
          </p:nvPr>
        </p:nvSpPr>
        <p:spPr>
          <a:xfrm>
            <a:off x="4364809" y="2168891"/>
            <a:ext cx="7043617" cy="2520217"/>
          </a:xfrm>
        </p:spPr>
        <p:txBody>
          <a:bodyPr/>
          <a:lstStyle/>
          <a:p>
            <a:pPr algn="ctr"/>
            <a:r>
              <a:rPr lang="it-IT" dirty="0"/>
              <a:t>GRAZIE PER L’ATTENZIONE</a:t>
            </a:r>
          </a:p>
        </p:txBody>
      </p:sp>
    </p:spTree>
    <p:extLst>
      <p:ext uri="{BB962C8B-B14F-4D97-AF65-F5344CB8AC3E}">
        <p14:creationId xmlns:p14="http://schemas.microsoft.com/office/powerpoint/2010/main" val="3969260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88222476-7A42-4B3F-9F6B-11B9E7973BDA}"/>
              </a:ext>
            </a:extLst>
          </p:cNvPr>
          <p:cNvSpPr>
            <a:spLocks noGrp="1"/>
          </p:cNvSpPr>
          <p:nvPr>
            <p:ph idx="11"/>
          </p:nvPr>
        </p:nvSpPr>
        <p:spPr>
          <a:xfrm>
            <a:off x="4212408" y="1227668"/>
            <a:ext cx="7395392" cy="4814316"/>
          </a:xfrm>
        </p:spPr>
        <p:txBody>
          <a:bodyPr>
            <a:normAutofit lnSpcReduction="10000"/>
          </a:bodyPr>
          <a:lstStyle/>
          <a:p>
            <a:pPr algn="just"/>
            <a:r>
              <a:rPr lang="it-IT" sz="2800" dirty="0"/>
              <a:t>Il </a:t>
            </a:r>
            <a:r>
              <a:rPr lang="it-IT" sz="2800" b="1" dirty="0"/>
              <a:t>PRI</a:t>
            </a:r>
            <a:r>
              <a:rPr lang="it-IT" sz="2800" dirty="0"/>
              <a:t> è il documento che traduce i risultati della VMD in un </a:t>
            </a:r>
            <a:r>
              <a:rPr lang="it-IT" sz="2800" b="1" dirty="0"/>
              <a:t>percorso terapeutico integrato, comprendente</a:t>
            </a:r>
            <a:r>
              <a:rPr lang="it-IT" sz="2800" dirty="0"/>
              <a:t>:</a:t>
            </a:r>
          </a:p>
          <a:p>
            <a:pPr indent="355600" algn="just">
              <a:buFont typeface="Arial" panose="020B0604020202020204" pitchFamily="34" charset="0"/>
              <a:buChar char="•"/>
            </a:pPr>
            <a:r>
              <a:rPr lang="it-IT" sz="2800" dirty="0"/>
              <a:t>Obiettivi riabilitativi a breve, medio e lungo termine;</a:t>
            </a:r>
          </a:p>
          <a:p>
            <a:pPr indent="355600" algn="just">
              <a:buFont typeface="Arial" panose="020B0604020202020204" pitchFamily="34" charset="0"/>
              <a:buChar char="•"/>
            </a:pPr>
            <a:r>
              <a:rPr lang="it-IT" sz="2800" dirty="0"/>
              <a:t>Tipologia e frequenza degli interventi (fisioterapia, logopedia, terapia occupazionale, ecc.);</a:t>
            </a:r>
          </a:p>
          <a:p>
            <a:pPr indent="355600" algn="just">
              <a:buFont typeface="Arial" panose="020B0604020202020204" pitchFamily="34" charset="0"/>
              <a:buChar char="•"/>
            </a:pPr>
            <a:r>
              <a:rPr lang="it-IT" sz="2800" dirty="0"/>
              <a:t>Figure professionali coinvolte;</a:t>
            </a:r>
          </a:p>
          <a:p>
            <a:pPr indent="355600" algn="just">
              <a:buFont typeface="Arial" panose="020B0604020202020204" pitchFamily="34" charset="0"/>
              <a:buChar char="•"/>
            </a:pPr>
            <a:r>
              <a:rPr lang="it-IT" sz="2800" dirty="0"/>
              <a:t>Indicatori di esito e modalità di verifica;</a:t>
            </a:r>
          </a:p>
          <a:p>
            <a:pPr indent="355600" algn="just">
              <a:buFont typeface="Arial" panose="020B0604020202020204" pitchFamily="34" charset="0"/>
              <a:buChar char="•"/>
            </a:pPr>
            <a:r>
              <a:rPr lang="it-IT" sz="2800" dirty="0"/>
              <a:t>Durata del programma e modalità di revisione</a:t>
            </a:r>
          </a:p>
          <a:p>
            <a:pPr algn="just"/>
            <a:endParaRPr lang="it-IT" sz="2800" dirty="0"/>
          </a:p>
          <a:p>
            <a:endParaRPr lang="it-IT" sz="2800" dirty="0"/>
          </a:p>
        </p:txBody>
      </p:sp>
      <p:sp>
        <p:nvSpPr>
          <p:cNvPr id="2" name="Titolo 1">
            <a:extLst>
              <a:ext uri="{FF2B5EF4-FFF2-40B4-BE49-F238E27FC236}">
                <a16:creationId xmlns:a16="http://schemas.microsoft.com/office/drawing/2014/main" id="{DB0C2590-7B1B-6FCC-6A90-35074385AD02}"/>
              </a:ext>
            </a:extLst>
          </p:cNvPr>
          <p:cNvSpPr>
            <a:spLocks noGrp="1"/>
          </p:cNvSpPr>
          <p:nvPr>
            <p:ph type="title"/>
          </p:nvPr>
        </p:nvSpPr>
        <p:spPr>
          <a:xfrm>
            <a:off x="4106454" y="-80432"/>
            <a:ext cx="8085546" cy="1219199"/>
          </a:xfrm>
        </p:spPr>
        <p:txBody>
          <a:bodyPr/>
          <a:lstStyle/>
          <a:p>
            <a:r>
              <a:rPr lang="it-IT" dirty="0"/>
              <a:t>Il Progetto Riabilitativo Individuale (PRI)</a:t>
            </a:r>
          </a:p>
        </p:txBody>
      </p:sp>
    </p:spTree>
    <p:extLst>
      <p:ext uri="{BB962C8B-B14F-4D97-AF65-F5344CB8AC3E}">
        <p14:creationId xmlns:p14="http://schemas.microsoft.com/office/powerpoint/2010/main" val="3928571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F65A16-A778-464A-9325-4E1FD8347274}"/>
              </a:ext>
            </a:extLst>
          </p:cNvPr>
          <p:cNvSpPr>
            <a:spLocks noGrp="1"/>
          </p:cNvSpPr>
          <p:nvPr>
            <p:ph type="title"/>
          </p:nvPr>
        </p:nvSpPr>
        <p:spPr>
          <a:xfrm>
            <a:off x="3913307" y="261450"/>
            <a:ext cx="7043617" cy="1109133"/>
          </a:xfrm>
        </p:spPr>
        <p:txBody>
          <a:bodyPr/>
          <a:lstStyle/>
          <a:p>
            <a:r>
              <a:rPr lang="it-IT" dirty="0"/>
              <a:t>Progetto riabilitativo individuale</a:t>
            </a:r>
          </a:p>
        </p:txBody>
      </p:sp>
      <p:sp>
        <p:nvSpPr>
          <p:cNvPr id="4" name="Segnaposto contenuto 3">
            <a:extLst>
              <a:ext uri="{FF2B5EF4-FFF2-40B4-BE49-F238E27FC236}">
                <a16:creationId xmlns:a16="http://schemas.microsoft.com/office/drawing/2014/main" id="{46335079-8445-4EB8-B71B-13B9FD8C6BD0}"/>
              </a:ext>
            </a:extLst>
          </p:cNvPr>
          <p:cNvSpPr>
            <a:spLocks noGrp="1"/>
          </p:cNvSpPr>
          <p:nvPr>
            <p:ph idx="11"/>
          </p:nvPr>
        </p:nvSpPr>
        <p:spPr>
          <a:xfrm>
            <a:off x="3913307" y="1423758"/>
            <a:ext cx="8024693" cy="5272446"/>
          </a:xfrm>
        </p:spPr>
        <p:txBody>
          <a:bodyPr>
            <a:normAutofit fontScale="92500" lnSpcReduction="20000"/>
          </a:bodyPr>
          <a:lstStyle/>
          <a:p>
            <a:pPr marL="457200" indent="-457200" algn="just">
              <a:buFont typeface="Wingdings" panose="05000000000000000000" pitchFamily="2" charset="2"/>
              <a:buChar char="Ø"/>
            </a:pPr>
            <a:r>
              <a:rPr lang="it-IT" sz="2800" i="1" dirty="0"/>
              <a:t>Deve tener conto dei bisogni globali del paziente, delle sue menomazioni, disabilità e, soprattutto, delle abilità residue e recuperabili; </a:t>
            </a:r>
          </a:p>
          <a:p>
            <a:pPr marL="457200" indent="-457200" algn="just">
              <a:buFont typeface="Wingdings" panose="05000000000000000000" pitchFamily="2" charset="2"/>
              <a:buChar char="Ø"/>
            </a:pPr>
            <a:endParaRPr lang="it-IT" sz="2800" u="sng" dirty="0"/>
          </a:p>
          <a:p>
            <a:pPr marL="457200" indent="-457200" algn="just">
              <a:buFont typeface="Wingdings" panose="05000000000000000000" pitchFamily="2" charset="2"/>
              <a:buChar char="Ø"/>
            </a:pPr>
            <a:r>
              <a:rPr lang="it-IT" sz="2800" i="1" dirty="0"/>
              <a:t>Qualora si verifichi un cambiamento sostanziale degli elementi in base a cui è stato elaborato, il PRI deve essere modificato, adattato e nuovamente comunicato al paziente ed agli operatori. </a:t>
            </a:r>
            <a:r>
              <a:rPr lang="it-IT" sz="2800" dirty="0"/>
              <a:t>Il medico responsabile provvede a garantire le informazioni con il medico di famiglia e con tutte le strutture coinvolte nel percorso riabilitativo.</a:t>
            </a:r>
          </a:p>
          <a:p>
            <a:pPr algn="just"/>
            <a:endParaRPr lang="it-IT" sz="2800" dirty="0"/>
          </a:p>
          <a:p>
            <a:pPr marL="0" marR="0" lvl="0" indent="0" algn="just" defTabSz="914400" rtl="0" eaLnBrk="1" fontAlgn="auto" latinLnBrk="0" hangingPunct="1">
              <a:lnSpc>
                <a:spcPct val="100000"/>
              </a:lnSpc>
              <a:spcBef>
                <a:spcPts val="0"/>
              </a:spcBef>
              <a:spcAft>
                <a:spcPts val="200"/>
              </a:spcAft>
              <a:buClr>
                <a:srgbClr val="1CADE4"/>
              </a:buClr>
              <a:buSzPct val="100000"/>
              <a:buFont typeface="Tw Cen MT" panose="020B0602020104020603" pitchFamily="34" charset="0"/>
              <a:buNone/>
              <a:tabLst/>
              <a:defRPr/>
            </a:pPr>
            <a:r>
              <a:rPr kumimoji="0" lang="it-IT" sz="2800" i="0" u="none" strike="noStrike" kern="1200" cap="none" spc="0" normalizeH="0" baseline="0" noProof="0" dirty="0">
                <a:ln>
                  <a:noFill/>
                </a:ln>
                <a:solidFill>
                  <a:prstClr val="black"/>
                </a:solidFill>
                <a:effectLst/>
                <a:uLnTx/>
                <a:uFillTx/>
                <a:ea typeface="+mn-ea"/>
                <a:cs typeface="+mn-cs"/>
              </a:rPr>
              <a:t>Nel regime RD1, dove la persona è stabilizzata ma non autosufficiente, il PRI ha anche lo scopo di favorire il mantenimento delle capacità residue, prevenire il deterioramento e migliorare la qualità della vita.</a:t>
            </a:r>
          </a:p>
          <a:p>
            <a:pPr algn="just"/>
            <a:endParaRPr lang="it-IT" sz="2800" dirty="0"/>
          </a:p>
        </p:txBody>
      </p:sp>
    </p:spTree>
    <p:extLst>
      <p:ext uri="{BB962C8B-B14F-4D97-AF65-F5344CB8AC3E}">
        <p14:creationId xmlns:p14="http://schemas.microsoft.com/office/powerpoint/2010/main" val="2989384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E50C8E-04DC-4570-B22A-70430ACB8673}"/>
              </a:ext>
            </a:extLst>
          </p:cNvPr>
          <p:cNvSpPr>
            <a:spLocks noGrp="1"/>
          </p:cNvSpPr>
          <p:nvPr>
            <p:ph type="title"/>
          </p:nvPr>
        </p:nvSpPr>
        <p:spPr>
          <a:xfrm>
            <a:off x="4364809" y="651933"/>
            <a:ext cx="7043617" cy="1202267"/>
          </a:xfrm>
        </p:spPr>
        <p:txBody>
          <a:bodyPr/>
          <a:lstStyle/>
          <a:p>
            <a:r>
              <a:rPr lang="it-IT" dirty="0"/>
              <a:t>Dati Anagrafici e Clinici</a:t>
            </a:r>
            <a:br>
              <a:rPr lang="it-IT" dirty="0"/>
            </a:br>
            <a:endParaRPr lang="it-IT" dirty="0"/>
          </a:p>
        </p:txBody>
      </p:sp>
      <p:sp>
        <p:nvSpPr>
          <p:cNvPr id="5" name="Rectangle 1">
            <a:extLst>
              <a:ext uri="{FF2B5EF4-FFF2-40B4-BE49-F238E27FC236}">
                <a16:creationId xmlns:a16="http://schemas.microsoft.com/office/drawing/2014/main" id="{588A96CD-7EAF-4D1F-B7D6-1F42CA9648CF}"/>
              </a:ext>
            </a:extLst>
          </p:cNvPr>
          <p:cNvSpPr>
            <a:spLocks noGrp="1" noChangeArrowheads="1"/>
          </p:cNvSpPr>
          <p:nvPr>
            <p:ph idx="11"/>
          </p:nvPr>
        </p:nvSpPr>
        <p:spPr bwMode="auto">
          <a:xfrm>
            <a:off x="4275138" y="1572484"/>
            <a:ext cx="8094662"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Tw Cen MT (Corpo)"/>
            </a:endParaRPr>
          </a:p>
          <a:p>
            <a:pPr marL="342900" marR="0" lvl="0" indent="-342900" algn="l" defTabSz="914400" rtl="0" eaLnBrk="0" fontAlgn="base" latinLnBrk="0" hangingPunct="0">
              <a:lnSpc>
                <a:spcPct val="100000"/>
              </a:lnSpc>
              <a:spcBef>
                <a:spcPct val="0"/>
              </a:spcBef>
              <a:spcAft>
                <a:spcPct val="0"/>
              </a:spcAft>
              <a:buClr>
                <a:srgbClr val="1CADE4"/>
              </a:buClr>
              <a:buSzTx/>
              <a:buFont typeface="Wingdings" panose="05000000000000000000" pitchFamily="2" charset="2"/>
              <a:buChar char="§"/>
              <a:tabLst/>
            </a:pPr>
            <a:r>
              <a:rPr kumimoji="0" lang="it-IT" altLang="it-IT" b="0" i="0" u="none" strike="noStrike" cap="none" normalizeH="0" baseline="0" dirty="0">
                <a:ln>
                  <a:noFill/>
                </a:ln>
                <a:solidFill>
                  <a:schemeClr val="tx1"/>
                </a:solidFill>
                <a:effectLst/>
                <a:latin typeface="Tw Cen MT (Corpo)"/>
              </a:rPr>
              <a:t>Identificano il paziente</a:t>
            </a:r>
          </a:p>
          <a:p>
            <a:pPr marL="342900" marR="0" lvl="0" indent="-342900" algn="l" defTabSz="914400" rtl="0" eaLnBrk="0" fontAlgn="base" latinLnBrk="0" hangingPunct="0">
              <a:lnSpc>
                <a:spcPct val="100000"/>
              </a:lnSpc>
              <a:spcBef>
                <a:spcPct val="0"/>
              </a:spcBef>
              <a:spcAft>
                <a:spcPct val="0"/>
              </a:spcAft>
              <a:buClr>
                <a:srgbClr val="1CADE4"/>
              </a:buClr>
              <a:buSzTx/>
              <a:buFont typeface="Wingdings" panose="05000000000000000000" pitchFamily="2" charset="2"/>
              <a:buChar char="§"/>
              <a:tabLst/>
            </a:pPr>
            <a:endParaRPr kumimoji="0" lang="it-IT" altLang="it-IT" b="0" i="0" u="none" strike="noStrike" cap="none" normalizeH="0" baseline="0" dirty="0">
              <a:ln>
                <a:noFill/>
              </a:ln>
              <a:solidFill>
                <a:schemeClr val="tx1"/>
              </a:solidFill>
              <a:effectLst/>
              <a:latin typeface="Tw Cen MT (Corpo)"/>
            </a:endParaRPr>
          </a:p>
          <a:p>
            <a:pPr marL="342900" marR="0" lvl="0" indent="-342900" algn="l" defTabSz="914400" rtl="0" eaLnBrk="0" fontAlgn="base" latinLnBrk="0" hangingPunct="0">
              <a:lnSpc>
                <a:spcPct val="100000"/>
              </a:lnSpc>
              <a:spcBef>
                <a:spcPct val="0"/>
              </a:spcBef>
              <a:spcAft>
                <a:spcPct val="0"/>
              </a:spcAft>
              <a:buClr>
                <a:srgbClr val="1CADE4"/>
              </a:buClr>
              <a:buSzTx/>
              <a:buFont typeface="Wingdings" panose="05000000000000000000" pitchFamily="2" charset="2"/>
              <a:buChar char="§"/>
              <a:tabLst/>
            </a:pPr>
            <a:r>
              <a:rPr kumimoji="0" lang="it-IT" altLang="it-IT" b="0" i="0" u="none" strike="noStrike" cap="none" normalizeH="0" baseline="0" dirty="0">
                <a:ln>
                  <a:noFill/>
                </a:ln>
                <a:solidFill>
                  <a:schemeClr val="tx1"/>
                </a:solidFill>
                <a:effectLst/>
                <a:latin typeface="Tw Cen MT (Corpo)"/>
              </a:rPr>
              <a:t>Diagnosi principale e secondarie</a:t>
            </a:r>
          </a:p>
          <a:p>
            <a:pPr marL="342900" marR="0" lvl="0" indent="-342900" algn="l" defTabSz="914400" rtl="0" eaLnBrk="0" fontAlgn="base" latinLnBrk="0" hangingPunct="0">
              <a:lnSpc>
                <a:spcPct val="100000"/>
              </a:lnSpc>
              <a:spcBef>
                <a:spcPct val="0"/>
              </a:spcBef>
              <a:spcAft>
                <a:spcPct val="0"/>
              </a:spcAft>
              <a:buClr>
                <a:srgbClr val="1CADE4"/>
              </a:buClr>
              <a:buSzTx/>
              <a:buFont typeface="Wingdings" panose="05000000000000000000" pitchFamily="2" charset="2"/>
              <a:buChar char="§"/>
              <a:tabLst/>
            </a:pPr>
            <a:endParaRPr kumimoji="0" lang="it-IT" altLang="it-IT" b="0" i="0" u="none" strike="noStrike" cap="none" normalizeH="0" baseline="0" dirty="0">
              <a:ln>
                <a:noFill/>
              </a:ln>
              <a:solidFill>
                <a:schemeClr val="tx1"/>
              </a:solidFill>
              <a:effectLst/>
              <a:latin typeface="Tw Cen MT (Corpo)"/>
            </a:endParaRPr>
          </a:p>
          <a:p>
            <a:pPr marL="342900" marR="0" lvl="0" indent="-342900" algn="l" defTabSz="914400" rtl="0" eaLnBrk="0" fontAlgn="base" latinLnBrk="0" hangingPunct="0">
              <a:lnSpc>
                <a:spcPct val="100000"/>
              </a:lnSpc>
              <a:spcBef>
                <a:spcPct val="0"/>
              </a:spcBef>
              <a:spcAft>
                <a:spcPct val="0"/>
              </a:spcAft>
              <a:buClr>
                <a:srgbClr val="1CADE4"/>
              </a:buClr>
              <a:buSzTx/>
              <a:buFont typeface="Wingdings" panose="05000000000000000000" pitchFamily="2" charset="2"/>
              <a:buChar char="§"/>
              <a:tabLst/>
            </a:pPr>
            <a:r>
              <a:rPr kumimoji="0" lang="it-IT" altLang="it-IT" b="0" i="0" u="none" strike="noStrike" cap="none" normalizeH="0" baseline="0" dirty="0">
                <a:ln>
                  <a:noFill/>
                </a:ln>
                <a:solidFill>
                  <a:schemeClr val="tx1"/>
                </a:solidFill>
                <a:effectLst/>
                <a:latin typeface="Tw Cen MT (Corpo)"/>
              </a:rPr>
              <a:t>Eventuale grado di disabilità (ICF, </a:t>
            </a:r>
            <a:r>
              <a:rPr kumimoji="0" lang="it-IT" altLang="it-IT" b="0" i="0" u="none" strike="noStrike" cap="none" normalizeH="0" baseline="0" dirty="0" err="1">
                <a:ln>
                  <a:noFill/>
                </a:ln>
                <a:solidFill>
                  <a:schemeClr val="tx1"/>
                </a:solidFill>
                <a:effectLst/>
                <a:latin typeface="Tw Cen MT (Corpo)"/>
              </a:rPr>
              <a:t>Barthel</a:t>
            </a:r>
            <a:r>
              <a:rPr kumimoji="0" lang="it-IT" altLang="it-IT" b="0" i="0" u="none" strike="noStrike" cap="none" normalizeH="0" baseline="0" dirty="0">
                <a:ln>
                  <a:noFill/>
                </a:ln>
                <a:solidFill>
                  <a:schemeClr val="tx1"/>
                </a:solidFill>
                <a:effectLst/>
                <a:latin typeface="Tw Cen MT (Corpo)"/>
              </a:rPr>
              <a:t>, FIM)</a:t>
            </a:r>
          </a:p>
          <a:p>
            <a:pPr marL="342900" marR="0" lvl="0" indent="-342900" algn="l" defTabSz="914400" rtl="0" eaLnBrk="0" fontAlgn="base" latinLnBrk="0" hangingPunct="0">
              <a:lnSpc>
                <a:spcPct val="100000"/>
              </a:lnSpc>
              <a:spcBef>
                <a:spcPct val="0"/>
              </a:spcBef>
              <a:spcAft>
                <a:spcPct val="0"/>
              </a:spcAft>
              <a:buClr>
                <a:srgbClr val="1CADE4"/>
              </a:buClr>
              <a:buSzTx/>
              <a:buFont typeface="Wingdings" panose="05000000000000000000" pitchFamily="2" charset="2"/>
              <a:buChar char="§"/>
              <a:tabLst/>
            </a:pPr>
            <a:endParaRPr kumimoji="0" lang="it-IT" altLang="it-IT" b="0" i="0" u="none" strike="noStrike" cap="none" normalizeH="0" baseline="0" dirty="0">
              <a:ln>
                <a:noFill/>
              </a:ln>
              <a:solidFill>
                <a:schemeClr val="tx1"/>
              </a:solidFill>
              <a:effectLst/>
              <a:latin typeface="Tw Cen MT (Corpo)"/>
            </a:endParaRPr>
          </a:p>
          <a:p>
            <a:pPr marL="342900" marR="0" lvl="0" indent="-342900" algn="l" defTabSz="914400" rtl="0" eaLnBrk="0" fontAlgn="base" latinLnBrk="0" hangingPunct="0">
              <a:lnSpc>
                <a:spcPct val="100000"/>
              </a:lnSpc>
              <a:spcBef>
                <a:spcPct val="0"/>
              </a:spcBef>
              <a:spcAft>
                <a:spcPct val="0"/>
              </a:spcAft>
              <a:buClr>
                <a:srgbClr val="1CADE4"/>
              </a:buClr>
              <a:buSzTx/>
              <a:buFont typeface="Wingdings" panose="05000000000000000000" pitchFamily="2" charset="2"/>
              <a:buChar char="§"/>
              <a:tabLst/>
            </a:pPr>
            <a:r>
              <a:rPr kumimoji="0" lang="it-IT" altLang="it-IT" b="0" i="0" u="none" strike="noStrike" cap="none" normalizeH="0" baseline="0" dirty="0">
                <a:ln>
                  <a:noFill/>
                </a:ln>
                <a:solidFill>
                  <a:schemeClr val="tx1"/>
                </a:solidFill>
                <a:effectLst/>
                <a:latin typeface="Tw Cen MT (Corpo)"/>
              </a:rPr>
              <a:t>Contesto familiare e sociale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1" i="0" u="none" strike="noStrike" cap="none" normalizeH="0" baseline="0" dirty="0">
              <a:ln>
                <a:noFill/>
              </a:ln>
              <a:solidFill>
                <a:schemeClr val="tx1"/>
              </a:solidFill>
              <a:effectLst/>
              <a:latin typeface="Tw Cen MT (Corpo)"/>
            </a:endParaRPr>
          </a:p>
          <a:p>
            <a:pPr marL="0" marR="0" lvl="0" indent="0" algn="l" defTabSz="914400" rtl="0" eaLnBrk="0" fontAlgn="base" latinLnBrk="0" hangingPunct="0">
              <a:lnSpc>
                <a:spcPct val="100000"/>
              </a:lnSpc>
              <a:spcBef>
                <a:spcPct val="0"/>
              </a:spcBef>
              <a:spcAft>
                <a:spcPct val="0"/>
              </a:spcAft>
              <a:buClrTx/>
              <a:buSzTx/>
              <a:buFontTx/>
              <a:buNone/>
              <a:tabLst/>
            </a:pPr>
            <a:endParaRPr lang="it-IT" altLang="it-IT" b="1" dirty="0">
              <a:latin typeface="Tw Cen MT (Corp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1" i="0" u="none" strike="noStrike" cap="none" normalizeH="0" baseline="0" dirty="0">
                <a:ln>
                  <a:noFill/>
                </a:ln>
                <a:solidFill>
                  <a:schemeClr val="tx1"/>
                </a:solidFill>
                <a:effectLst/>
                <a:latin typeface="Tw Cen MT (Corpo)"/>
              </a:rPr>
              <a:t>Funzione:</a:t>
            </a:r>
            <a:r>
              <a:rPr kumimoji="0" lang="it-IT" altLang="it-IT" b="0" i="0" u="none" strike="noStrike" cap="none" normalizeH="0" baseline="0" dirty="0">
                <a:ln>
                  <a:noFill/>
                </a:ln>
                <a:solidFill>
                  <a:schemeClr val="tx1"/>
                </a:solidFill>
                <a:effectLst/>
                <a:latin typeface="Tw Cen MT (Corpo)"/>
              </a:rPr>
              <a:t> contestualizzare il caso clinico.</a:t>
            </a:r>
          </a:p>
        </p:txBody>
      </p:sp>
    </p:spTree>
    <p:extLst>
      <p:ext uri="{BB962C8B-B14F-4D97-AF65-F5344CB8AC3E}">
        <p14:creationId xmlns:p14="http://schemas.microsoft.com/office/powerpoint/2010/main" val="19693102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Integrale">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e">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e">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A719FA4-954C-4FA8-82CB-206659C3B826}">
  <ds:schemaRefs>
    <ds:schemaRef ds:uri="http://schemas.microsoft.com/sharepoint/v3"/>
    <ds:schemaRef ds:uri="230e9df3-be65-4c73-a93b-d1236ebd677e"/>
    <ds:schemaRef ds:uri="http://purl.org/dc/terms/"/>
    <ds:schemaRef ds:uri="http://schemas.openxmlformats.org/package/2006/metadata/core-properties"/>
    <ds:schemaRef ds:uri="16c05727-aa75-4e4a-9b5f-8a80a1165891"/>
    <ds:schemaRef ds:uri="http://purl.org/dc/dcmitype/"/>
    <ds:schemaRef ds:uri="http://schemas.microsoft.com/office/infopath/2007/PartnerControls"/>
    <ds:schemaRef ds:uri="http://purl.org/dc/elements/1.1/"/>
    <ds:schemaRef ds:uri="http://schemas.microsoft.com/office/2006/documentManagement/types"/>
    <ds:schemaRef ds:uri="71af3243-3dd4-4a8d-8c0d-dd76da1f02a5"/>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16DBB56F-4362-4386-A1A1-3DF898896616}">
  <ds:schemaRefs>
    <ds:schemaRef ds:uri="http://schemas.microsoft.com/sharepoint/v3/contenttype/forms"/>
  </ds:schemaRefs>
</ds:datastoreItem>
</file>

<file path=customXml/itemProps3.xml><?xml version="1.0" encoding="utf-8"?>
<ds:datastoreItem xmlns:ds="http://schemas.openxmlformats.org/officeDocument/2006/customXml" ds:itemID="{04948363-B267-4BAC-8655-100FBEC280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Integral</Template>
  <TotalTime>2647</TotalTime>
  <Words>4973</Words>
  <Application>Microsoft Office PowerPoint</Application>
  <PresentationFormat>Widescreen</PresentationFormat>
  <Paragraphs>666</Paragraphs>
  <Slides>68</Slides>
  <Notes>5</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68</vt:i4>
      </vt:variant>
    </vt:vector>
  </HeadingPairs>
  <TitlesOfParts>
    <vt:vector size="78" baseType="lpstr">
      <vt:lpstr>Arial</vt:lpstr>
      <vt:lpstr>Calibri</vt:lpstr>
      <vt:lpstr>MS Mincho</vt:lpstr>
      <vt:lpstr>Times New Roman</vt:lpstr>
      <vt:lpstr>Tw Cen MT</vt:lpstr>
      <vt:lpstr>Tw Cen MT (Corpo)</vt:lpstr>
      <vt:lpstr>Tw Cen MT Condensed</vt:lpstr>
      <vt:lpstr>Wingdings</vt:lpstr>
      <vt:lpstr>Wingdings 3</vt:lpstr>
      <vt:lpstr>Integrale</vt:lpstr>
      <vt:lpstr>Il ruolo e l’importanza della valutazione multidimensionale  nella redazione dei progetti riabilitativi individuali  in regime rd1</vt:lpstr>
      <vt:lpstr>Cosa rappresenta la valutazione multidimensionale (VDM) ?</vt:lpstr>
      <vt:lpstr>UVBR – Unità di Valutazione del Bisogno Riabilitativo</vt:lpstr>
      <vt:lpstr>Equipe multidisciplinare</vt:lpstr>
      <vt:lpstr>Ruoli e interazioni all’interno dell’équipe</vt:lpstr>
      <vt:lpstr>Strumenti operativi</vt:lpstr>
      <vt:lpstr>Il Progetto Riabilitativo Individuale (PRI)</vt:lpstr>
      <vt:lpstr>Progetto riabilitativo individuale</vt:lpstr>
      <vt:lpstr>Dati Anagrafici e Clinici </vt:lpstr>
      <vt:lpstr>👥 Valutazione Multidisciplinare Iniziale </vt:lpstr>
      <vt:lpstr>🎯  Obiettivi Riabilitativi (Medio-Lungo Termine)</vt:lpstr>
      <vt:lpstr>🛠️  Strategie Generali e Risorse</vt:lpstr>
      <vt:lpstr>📈  Monitoraggio e Verifica</vt:lpstr>
      <vt:lpstr>✍️  Consenso e Formalizzazione</vt:lpstr>
      <vt:lpstr>PROGRAMMA RIABILITATIVO</vt:lpstr>
      <vt:lpstr>🗓️  Interventi Previsti</vt:lpstr>
      <vt:lpstr>🧪  Metodologie e Tecniche </vt:lpstr>
      <vt:lpstr>🔄  Adattabilità e Flessibilità</vt:lpstr>
      <vt:lpstr>📝  Verifica dei Risultati a Breve Termine </vt:lpstr>
      <vt:lpstr>IL Ruolo del fisioterapista nel regime RD1</vt:lpstr>
      <vt:lpstr>Il fisioterapista nella fase iniziale</vt:lpstr>
      <vt:lpstr>Presentazione standard di PowerPoint</vt:lpstr>
      <vt:lpstr>Il fisioterapista e la stesura del pri</vt:lpstr>
      <vt:lpstr>Durante l’erogazione del trattamento RD1</vt:lpstr>
      <vt:lpstr>In fase di dimissione </vt:lpstr>
      <vt:lpstr>Un percorso in continuo aggiornamento </vt:lpstr>
      <vt:lpstr>modello biopsicosociale</vt:lpstr>
      <vt:lpstr>Presentazione standard di PowerPoint</vt:lpstr>
      <vt:lpstr>L’ icf come guida nella valutazione multidisciplinare</vt:lpstr>
      <vt:lpstr>Nella pratica riabilitativa</vt:lpstr>
      <vt:lpstr>Presentazione standard di PowerPoint</vt:lpstr>
      <vt:lpstr>Presentazione standard di PowerPoint</vt:lpstr>
      <vt:lpstr>Qualificatori usati</vt:lpstr>
      <vt:lpstr>Presentazione standard di PowerPoint</vt:lpstr>
      <vt:lpstr>Qualificatori usati</vt:lpstr>
      <vt:lpstr>Perché è importante distinguerle? </vt:lpstr>
      <vt:lpstr>icf</vt:lpstr>
      <vt:lpstr>Presentazione standard di PowerPoint</vt:lpstr>
      <vt:lpstr>Le scale di valutazione: strumenti fondamentali della VMD</vt:lpstr>
      <vt:lpstr>Esempi di scale e strumenti utilizzati</vt:lpstr>
      <vt:lpstr>MMSE: Mini-Mental State Examination</vt:lpstr>
      <vt:lpstr>ROM: Range of Motion articolare</vt:lpstr>
      <vt:lpstr>MRC: Forza muscolare</vt:lpstr>
      <vt:lpstr>Scala VAS – Visual Analogue Scale</vt:lpstr>
      <vt:lpstr>Tinetti balance and gait scale</vt:lpstr>
      <vt:lpstr>Presentazione standard di PowerPoint</vt:lpstr>
      <vt:lpstr>Barthel Index</vt:lpstr>
      <vt:lpstr>Presentazione standard di PowerPoint</vt:lpstr>
      <vt:lpstr>Presentazione standard di PowerPoint</vt:lpstr>
      <vt:lpstr>Presentazione standard di PowerPoint</vt:lpstr>
      <vt:lpstr>IL RUOLO DELL’ASSISTENTE SOCIALE NEL REGIME DI RIABILITAZIONE RD1</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Caso Clinico – Protesi d’anca in regime RD1</vt:lpstr>
      <vt:lpstr>🩺 Scale di Valutazione – Caso Mario Rossi</vt:lpstr>
      <vt:lpstr>🎯 2. Obiettivi Riabilitativi</vt:lpstr>
      <vt:lpstr>GRAZIE PER L’ATTENZIONE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ruolo e l’importanza della valutazione multidimensionale  nella redazione dei progetti riabilitativi individuali  in regime rd1</dc:title>
  <dc:subject/>
  <dc:creator>utente</dc:creator>
  <cp:lastModifiedBy>antonio sola</cp:lastModifiedBy>
  <cp:revision>105</cp:revision>
  <dcterms:created xsi:type="dcterms:W3CDTF">2025-04-28T16:23:18Z</dcterms:created>
  <dcterms:modified xsi:type="dcterms:W3CDTF">2025-05-20T06:23:40Z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