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02" r:id="rId2"/>
    <p:sldId id="282" r:id="rId3"/>
    <p:sldId id="256" r:id="rId4"/>
    <p:sldId id="261" r:id="rId5"/>
    <p:sldId id="276" r:id="rId6"/>
    <p:sldId id="310" r:id="rId7"/>
    <p:sldId id="262" r:id="rId8"/>
    <p:sldId id="305" r:id="rId9"/>
    <p:sldId id="271" r:id="rId10"/>
    <p:sldId id="314" r:id="rId11"/>
    <p:sldId id="312" r:id="rId12"/>
    <p:sldId id="317" r:id="rId13"/>
    <p:sldId id="263" r:id="rId14"/>
    <p:sldId id="304" r:id="rId15"/>
    <p:sldId id="315" r:id="rId16"/>
    <p:sldId id="306" r:id="rId17"/>
    <p:sldId id="273"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66FF"/>
    <a:srgbClr val="FFCC66"/>
    <a:srgbClr val="CCECFF"/>
    <a:srgbClr val="FDF3ED"/>
    <a:srgbClr val="FFCC99"/>
    <a:srgbClr val="FF6600"/>
    <a:srgbClr val="006600"/>
    <a:srgbClr val="99CC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p:cViewPr varScale="1">
        <p:scale>
          <a:sx n="85" d="100"/>
          <a:sy n="85" d="100"/>
        </p:scale>
        <p:origin x="63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19T17:28:22.047" idx="1">
    <p:pos x="7162" y="1236"/>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74DC2-8F0D-439D-984A-31BD4D9CE027}" type="datetimeFigureOut">
              <a:rPr lang="it-IT" smtClean="0"/>
              <a:t>18/09/2023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3693C-154C-441E-BC67-41FB633B2182}" type="slidenum">
              <a:rPr lang="it-IT" smtClean="0"/>
              <a:t>‹N›</a:t>
            </a:fld>
            <a:endParaRPr lang="it-IT"/>
          </a:p>
        </p:txBody>
      </p:sp>
    </p:spTree>
    <p:extLst>
      <p:ext uri="{BB962C8B-B14F-4D97-AF65-F5344CB8AC3E}">
        <p14:creationId xmlns:p14="http://schemas.microsoft.com/office/powerpoint/2010/main" val="326130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28BC3438-027A-3F9C-D8B1-684F1620A7D1}"/>
              </a:ext>
            </a:extLst>
          </p:cNvPr>
          <p:cNvSpPr txBox="1">
            <a:spLocks noGrp="1"/>
          </p:cNvSpPr>
          <p:nvPr>
            <p:ph type="sldNum" sz="quarter" idx="5"/>
          </p:nvPr>
        </p:nvSpPr>
        <p:spPr>
          <a:ln/>
        </p:spPr>
        <p:txBody>
          <a:bodyPr lIns="0" tIns="0" rIns="0" bIns="0" anchor="b" anchorCtr="0">
            <a:noAutofit/>
          </a:bodyPr>
          <a:lstStyle/>
          <a:p>
            <a:pPr lvl="0"/>
            <a:fld id="{F4F6C55F-B102-43FA-AEF0-F2CBBD54ABC3}" type="slidenum">
              <a:t>3</a:t>
            </a:fld>
            <a:endParaRPr lang="it-IT"/>
          </a:p>
        </p:txBody>
      </p:sp>
      <p:sp>
        <p:nvSpPr>
          <p:cNvPr id="2" name="Segnaposto immagine diapositiva 1">
            <a:extLst>
              <a:ext uri="{FF2B5EF4-FFF2-40B4-BE49-F238E27FC236}">
                <a16:creationId xmlns:a16="http://schemas.microsoft.com/office/drawing/2014/main" id="{4FAC1C6E-62C5-6C1C-16DD-8E60C6F27128}"/>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Segnaposto note 2">
            <a:extLst>
              <a:ext uri="{FF2B5EF4-FFF2-40B4-BE49-F238E27FC236}">
                <a16:creationId xmlns:a16="http://schemas.microsoft.com/office/drawing/2014/main" id="{0C95F4B3-9FE4-33C7-531E-AAECF8D2DB94}"/>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350B35DB-319C-C27C-7312-8CD9F12469E6}"/>
              </a:ext>
            </a:extLst>
          </p:cNvPr>
          <p:cNvSpPr txBox="1">
            <a:spLocks noGrp="1"/>
          </p:cNvSpPr>
          <p:nvPr>
            <p:ph type="sldNum" sz="quarter" idx="5"/>
          </p:nvPr>
        </p:nvSpPr>
        <p:spPr>
          <a:ln/>
        </p:spPr>
        <p:txBody>
          <a:bodyPr lIns="0" tIns="0" rIns="0" bIns="0" anchor="b" anchorCtr="0">
            <a:noAutofit/>
          </a:bodyPr>
          <a:lstStyle/>
          <a:p>
            <a:pPr lvl="0"/>
            <a:fld id="{CA2B97C5-1E17-4D49-A57F-1C8CBBC150AB}" type="slidenum">
              <a:t>5</a:t>
            </a:fld>
            <a:endParaRPr lang="it-IT"/>
          </a:p>
        </p:txBody>
      </p:sp>
      <p:sp>
        <p:nvSpPr>
          <p:cNvPr id="2" name="Segnaposto immagine diapositiva 1">
            <a:extLst>
              <a:ext uri="{FF2B5EF4-FFF2-40B4-BE49-F238E27FC236}">
                <a16:creationId xmlns:a16="http://schemas.microsoft.com/office/drawing/2014/main" id="{E1035ED6-26BB-73BB-1E81-CFF89AF9DF34}"/>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Segnaposto note 2">
            <a:extLst>
              <a:ext uri="{FF2B5EF4-FFF2-40B4-BE49-F238E27FC236}">
                <a16:creationId xmlns:a16="http://schemas.microsoft.com/office/drawing/2014/main" id="{B6410399-A8C7-46A7-F3AD-7641347C18F4}"/>
              </a:ext>
            </a:extLst>
          </p:cNvPr>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D12F207-B4F7-40B1-AF14-455EAEBF6B51}" type="datetimeFigureOut">
              <a:rPr lang="it-IT" smtClean="0"/>
              <a:pPr/>
              <a:t>18/09/2023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0E897F-E00C-4CFC-8347-A115F90DDF8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 dello schema</a:t>
            </a:r>
          </a:p>
        </p:txBody>
      </p:sp>
      <p:sp>
        <p:nvSpPr>
          <p:cNvPr id="3" name="Segnaposto testo verticale 2"/>
          <p:cNvSpPr>
            <a:spLocks noGrp="1"/>
          </p:cNvSpPr>
          <p:nvPr>
            <p:ph type="body" orient="vert" idx="1" hasCustomPrompt="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D12F207-B4F7-40B1-AF14-455EAEBF6B51}" type="datetimeFigureOut">
              <a:rPr lang="it-IT" smtClean="0"/>
              <a:pPr/>
              <a:t>18/09/2023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0E897F-E00C-4CFC-8347-A115F90DDF8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8724900" y="365125"/>
            <a:ext cx="2628900" cy="5811838"/>
          </a:xfrm>
        </p:spPr>
        <p:txBody>
          <a:bodyPr vert="eaVert"/>
          <a:lstStyle/>
          <a:p>
            <a:r>
              <a:rPr lang="it-IT"/>
              <a:t>Fare clic per modificare lo stile del titolo dello schema</a:t>
            </a:r>
          </a:p>
        </p:txBody>
      </p:sp>
      <p:sp>
        <p:nvSpPr>
          <p:cNvPr id="3" name="Segnaposto testo verticale 2"/>
          <p:cNvSpPr>
            <a:spLocks noGrp="1"/>
          </p:cNvSpPr>
          <p:nvPr>
            <p:ph type="body" orient="vert" idx="1" hasCustomPrompt="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D12F207-B4F7-40B1-AF14-455EAEBF6B51}" type="datetimeFigureOut">
              <a:rPr lang="it-IT" smtClean="0"/>
              <a:pPr/>
              <a:t>18/09/2023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0E897F-E00C-4CFC-8347-A115F90DDF8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 dello schema</a:t>
            </a:r>
          </a:p>
        </p:txBody>
      </p:sp>
      <p:sp>
        <p:nvSpPr>
          <p:cNvPr id="3" name="Segnaposto contenuto 2"/>
          <p:cNvSpPr>
            <a:spLocks noGrp="1"/>
          </p:cNvSpPr>
          <p:nvPr>
            <p:ph idx="1" hasCustomPrompt="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D12F207-B4F7-40B1-AF14-455EAEBF6B51}" type="datetimeFigureOut">
              <a:rPr lang="it-IT" smtClean="0"/>
              <a:pPr/>
              <a:t>18/09/2023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0E897F-E00C-4CFC-8347-A115F90DDF8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9D12F207-B4F7-40B1-AF14-455EAEBF6B51}" type="datetimeFigureOut">
              <a:rPr lang="it-IT" smtClean="0"/>
              <a:pPr/>
              <a:t>18/09/2023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0E897F-E00C-4CFC-8347-A115F90DDF8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 dello schema</a:t>
            </a:r>
          </a:p>
        </p:txBody>
      </p:sp>
      <p:sp>
        <p:nvSpPr>
          <p:cNvPr id="3" name="Segnaposto contenuto 2"/>
          <p:cNvSpPr>
            <a:spLocks noGrp="1"/>
          </p:cNvSpPr>
          <p:nvPr>
            <p:ph sz="half" idx="1" hasCustomPrompt="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hasCustomPrompt="1"/>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D12F207-B4F7-40B1-AF14-455EAEBF6B51}" type="datetimeFigureOut">
              <a:rPr lang="it-IT" smtClean="0"/>
              <a:pPr/>
              <a:t>18/09/2023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0E897F-E00C-4CFC-8347-A115F90DDF8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365125"/>
            <a:ext cx="10515600" cy="1325563"/>
          </a:xfrm>
        </p:spPr>
        <p:txBody>
          <a:bodyPr/>
          <a:lstStyle/>
          <a:p>
            <a:r>
              <a:rPr lang="it-IT"/>
              <a:t>Fare clic per modificare lo stile del titolo dello schema</a:t>
            </a:r>
          </a:p>
        </p:txBody>
      </p:sp>
      <p:sp>
        <p:nvSpPr>
          <p:cNvPr id="3" name="Segnaposto tes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hasCustomPrompt="1"/>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hasCustomPrompt="1"/>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D12F207-B4F7-40B1-AF14-455EAEBF6B51}" type="datetimeFigureOut">
              <a:rPr lang="it-IT" smtClean="0"/>
              <a:pPr/>
              <a:t>18/09/2023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40E897F-E00C-4CFC-8347-A115F90DDF8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 dello schema</a:t>
            </a:r>
          </a:p>
        </p:txBody>
      </p:sp>
      <p:sp>
        <p:nvSpPr>
          <p:cNvPr id="3" name="Segnaposto data 2"/>
          <p:cNvSpPr>
            <a:spLocks noGrp="1"/>
          </p:cNvSpPr>
          <p:nvPr>
            <p:ph type="dt" sz="half" idx="10"/>
          </p:nvPr>
        </p:nvSpPr>
        <p:spPr/>
        <p:txBody>
          <a:bodyPr/>
          <a:lstStyle/>
          <a:p>
            <a:fld id="{9D12F207-B4F7-40B1-AF14-455EAEBF6B51}" type="datetimeFigureOut">
              <a:rPr lang="it-IT" smtClean="0"/>
              <a:pPr/>
              <a:t>18/09/2023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40E897F-E00C-4CFC-8347-A115F90DDF8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D12F207-B4F7-40B1-AF14-455EAEBF6B51}" type="datetimeFigureOut">
              <a:rPr lang="it-IT" smtClean="0"/>
              <a:pPr/>
              <a:t>18/09/2023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40E897F-E00C-4CFC-8347-A115F90DDF8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9D12F207-B4F7-40B1-AF14-455EAEBF6B51}" type="datetimeFigureOut">
              <a:rPr lang="it-IT" smtClean="0"/>
              <a:pPr/>
              <a:t>18/09/2023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0E897F-E00C-4CFC-8347-A115F90DDF8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9D12F207-B4F7-40B1-AF14-455EAEBF6B51}" type="datetimeFigureOut">
              <a:rPr lang="it-IT" smtClean="0"/>
              <a:pPr/>
              <a:t>18/09/2023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0E897F-E00C-4CFC-8347-A115F90DDF8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2F207-B4F7-40B1-AF14-455EAEBF6B51}" type="datetimeFigureOut">
              <a:rPr lang="it-IT" smtClean="0"/>
              <a:pPr/>
              <a:t>18/09/2023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E897F-E00C-4CFC-8347-A115F90DDF8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419420"/>
            <a:ext cx="10515600" cy="1526825"/>
          </a:xfrm>
          <a:solidFill>
            <a:schemeClr val="accent1">
              <a:lumMod val="20000"/>
              <a:lumOff val="80000"/>
            </a:schemeClr>
          </a:solidFill>
          <a:ln w="6350">
            <a:solidFill>
              <a:srgbClr val="00B0F0"/>
            </a:solidFill>
          </a:ln>
        </p:spPr>
        <p:txBody>
          <a:bodyPr>
            <a:normAutofit fontScale="90000"/>
          </a:bodyPr>
          <a:lstStyle/>
          <a:p>
            <a:pPr algn="ctr"/>
            <a:r>
              <a:rPr lang="it-IT" sz="900" b="1" dirty="0">
                <a:solidFill>
                  <a:schemeClr val="accent5"/>
                </a:solidFill>
                <a:latin typeface="+mn-lt"/>
              </a:rPr>
              <a:t>                                                                 </a:t>
            </a:r>
            <a:br>
              <a:rPr lang="it-IT" sz="900" b="1" dirty="0">
                <a:solidFill>
                  <a:schemeClr val="accent5"/>
                </a:solidFill>
                <a:latin typeface="+mn-lt"/>
              </a:rPr>
            </a:br>
            <a:br>
              <a:rPr lang="it-IT" sz="900" b="1" dirty="0">
                <a:solidFill>
                  <a:schemeClr val="accent5"/>
                </a:solidFill>
                <a:latin typeface="+mn-lt"/>
              </a:rPr>
            </a:br>
            <a:br>
              <a:rPr lang="it-IT" sz="900" b="1" dirty="0">
                <a:solidFill>
                  <a:schemeClr val="accent5"/>
                </a:solidFill>
                <a:latin typeface="+mn-lt"/>
              </a:rPr>
            </a:br>
            <a:br>
              <a:rPr lang="it-IT" sz="900" b="1" dirty="0">
                <a:solidFill>
                  <a:schemeClr val="accent5"/>
                </a:solidFill>
                <a:latin typeface="+mn-lt"/>
              </a:rPr>
            </a:br>
            <a:br>
              <a:rPr lang="it-IT" sz="900" b="1" dirty="0">
                <a:solidFill>
                  <a:schemeClr val="accent5"/>
                </a:solidFill>
                <a:latin typeface="+mn-lt"/>
              </a:rPr>
            </a:br>
            <a:r>
              <a:rPr lang="it-IT" sz="900" b="1" dirty="0">
                <a:solidFill>
                  <a:schemeClr val="accent5"/>
                </a:solidFill>
                <a:latin typeface="+mn-lt"/>
              </a:rPr>
              <a:t>                                                                             </a:t>
            </a:r>
            <a:r>
              <a:rPr lang="it-IT" sz="2200" b="1" dirty="0">
                <a:solidFill>
                  <a:schemeClr val="accent1"/>
                </a:solidFill>
                <a:latin typeface="+mn-lt"/>
              </a:rPr>
              <a:t>Ordine Assistenti Sociali della Campania </a:t>
            </a:r>
            <a:br>
              <a:rPr lang="it-IT" sz="2200" b="1" dirty="0">
                <a:solidFill>
                  <a:schemeClr val="accent5"/>
                </a:solidFill>
                <a:latin typeface="+mn-lt"/>
              </a:rPr>
            </a:br>
            <a:br>
              <a:rPr lang="it-IT" sz="2200" b="1" dirty="0">
                <a:solidFill>
                  <a:schemeClr val="accent5"/>
                </a:solidFill>
                <a:latin typeface="+mn-lt"/>
              </a:rPr>
            </a:br>
            <a:r>
              <a:rPr lang="it-IT" sz="2200" b="1" dirty="0">
                <a:solidFill>
                  <a:schemeClr val="accent5"/>
                </a:solidFill>
                <a:latin typeface="+mn-lt"/>
              </a:rPr>
              <a:t>            </a:t>
            </a:r>
            <a:r>
              <a:rPr lang="it-IT" sz="2700" b="1" dirty="0">
                <a:solidFill>
                  <a:srgbClr val="FF9900"/>
                </a:solidFill>
                <a:latin typeface="Arial" panose="020B0604020202020204" pitchFamily="34" charset="0"/>
                <a:cs typeface="Arial" panose="020B0604020202020204" pitchFamily="34" charset="0"/>
              </a:rPr>
              <a:t>PERCORSO FORMATIVO ETICO-DEONTOLOGICO</a:t>
            </a:r>
            <a:br>
              <a:rPr lang="it-IT" sz="2700" b="1" dirty="0">
                <a:solidFill>
                  <a:srgbClr val="FF9900"/>
                </a:solidFill>
                <a:latin typeface="Arial" panose="020B0604020202020204" pitchFamily="34" charset="0"/>
                <a:cs typeface="Arial" panose="020B0604020202020204" pitchFamily="34" charset="0"/>
              </a:rPr>
            </a:br>
            <a:br>
              <a:rPr lang="it-IT" sz="800" b="1" dirty="0">
                <a:solidFill>
                  <a:srgbClr val="FF9900"/>
                </a:solidFill>
              </a:rPr>
            </a:br>
            <a:br>
              <a:rPr lang="it-IT" sz="900" b="1" dirty="0">
                <a:solidFill>
                  <a:schemeClr val="accent5"/>
                </a:solidFill>
              </a:rPr>
            </a:br>
            <a:br>
              <a:rPr lang="it-IT" sz="900" b="1" dirty="0">
                <a:solidFill>
                  <a:schemeClr val="accent5"/>
                </a:solidFill>
              </a:rPr>
            </a:br>
            <a:br>
              <a:rPr lang="it-IT" sz="900" b="1" dirty="0">
                <a:solidFill>
                  <a:schemeClr val="accent5"/>
                </a:solidFill>
              </a:rPr>
            </a:br>
            <a:r>
              <a:rPr lang="it-IT" sz="2000" b="1" dirty="0">
                <a:solidFill>
                  <a:schemeClr val="accent5"/>
                </a:solidFill>
                <a:latin typeface="+mn-lt"/>
              </a:rPr>
              <a:t>                                                                                                                                                          </a:t>
            </a:r>
            <a:endParaRPr lang="it-IT" sz="1800" b="1" dirty="0">
              <a:solidFill>
                <a:schemeClr val="accent5"/>
              </a:solidFill>
              <a:latin typeface="+mn-lt"/>
            </a:endParaRPr>
          </a:p>
        </p:txBody>
      </p:sp>
      <p:sp>
        <p:nvSpPr>
          <p:cNvPr id="3" name="Segnaposto contenuto 2"/>
          <p:cNvSpPr>
            <a:spLocks noGrp="1"/>
          </p:cNvSpPr>
          <p:nvPr>
            <p:ph idx="1"/>
          </p:nvPr>
        </p:nvSpPr>
        <p:spPr>
          <a:xfrm>
            <a:off x="838200" y="1946243"/>
            <a:ext cx="10515600" cy="4230717"/>
          </a:xfrm>
          <a:solidFill>
            <a:schemeClr val="accent2">
              <a:lumMod val="20000"/>
              <a:lumOff val="80000"/>
            </a:schemeClr>
          </a:solidFill>
          <a:ln>
            <a:solidFill>
              <a:srgbClr val="FF9900"/>
            </a:solidFill>
          </a:ln>
        </p:spPr>
        <p:txBody>
          <a:bodyPr>
            <a:normAutofit fontScale="92500" lnSpcReduction="20000"/>
          </a:bodyPr>
          <a:lstStyle/>
          <a:p>
            <a:pPr marL="0" indent="0" algn="ctr">
              <a:buNone/>
            </a:pPr>
            <a:endParaRPr lang="it-IT" dirty="0"/>
          </a:p>
          <a:p>
            <a:pPr marL="0" indent="0" algn="ctr">
              <a:buNone/>
            </a:pPr>
            <a:endParaRPr lang="it-IT" sz="2400" b="1" dirty="0">
              <a:solidFill>
                <a:srgbClr val="FF9900"/>
              </a:solidFill>
            </a:endParaRPr>
          </a:p>
          <a:p>
            <a:pPr marL="0" indent="0" algn="ctr">
              <a:buNone/>
            </a:pPr>
            <a:r>
              <a:rPr lang="it-IT" sz="3200" b="1" dirty="0">
                <a:solidFill>
                  <a:srgbClr val="FF9900"/>
                </a:solidFill>
                <a:sym typeface="+mn-ea"/>
              </a:rPr>
              <a:t>WEBINAR  </a:t>
            </a:r>
          </a:p>
          <a:p>
            <a:pPr marL="0" indent="0" algn="ctr">
              <a:buNone/>
            </a:pPr>
            <a:r>
              <a:rPr lang="it-IT" sz="3200" b="1" dirty="0">
                <a:solidFill>
                  <a:srgbClr val="FF9900"/>
                </a:solidFill>
                <a:sym typeface="+mn-ea"/>
              </a:rPr>
              <a:t>«INT</a:t>
            </a:r>
            <a:r>
              <a:rPr lang="it-IT" sz="3200" b="1" i="1" dirty="0">
                <a:solidFill>
                  <a:srgbClr val="FF9900"/>
                </a:solidFill>
              </a:rPr>
              <a:t>RODUZIONE AL CODICE DEONTOLOGICO E  RESPONSABILITÀ DISCIPLINARE</a:t>
            </a:r>
            <a:r>
              <a:rPr lang="it-IT" sz="3200" b="1" dirty="0">
                <a:solidFill>
                  <a:srgbClr val="FF9900"/>
                </a:solidFill>
              </a:rPr>
              <a:t>»</a:t>
            </a:r>
          </a:p>
          <a:p>
            <a:pPr marL="0" indent="0" algn="ctr">
              <a:buNone/>
            </a:pPr>
            <a:endParaRPr lang="it-IT" sz="3200" b="1" dirty="0">
              <a:solidFill>
                <a:srgbClr val="00B0F0"/>
              </a:solidFill>
              <a:latin typeface="+mj-lt"/>
            </a:endParaRPr>
          </a:p>
          <a:p>
            <a:pPr marL="0" indent="0" algn="ctr">
              <a:buNone/>
            </a:pPr>
            <a:r>
              <a:rPr lang="it-IT" sz="2400" b="1" dirty="0">
                <a:solidFill>
                  <a:srgbClr val="00B0F0"/>
                </a:solidFill>
              </a:rPr>
              <a:t>CONSIGLIERA REFERENTE ANNA IZZO </a:t>
            </a:r>
          </a:p>
          <a:p>
            <a:pPr marL="0" indent="0" algn="ctr">
              <a:buNone/>
            </a:pPr>
            <a:r>
              <a:rPr lang="it-IT" sz="2400" b="1" dirty="0">
                <a:solidFill>
                  <a:srgbClr val="00B0F0"/>
                </a:solidFill>
              </a:rPr>
              <a:t>COMMISSIONE ETICA E DEONTOLOGIA </a:t>
            </a:r>
          </a:p>
          <a:p>
            <a:pPr marL="0" indent="0" algn="ctr">
              <a:buNone/>
            </a:pPr>
            <a:endParaRPr lang="it-IT" sz="2400" b="1" dirty="0">
              <a:solidFill>
                <a:srgbClr val="00B0F0"/>
              </a:solidFill>
            </a:endParaRPr>
          </a:p>
          <a:p>
            <a:pPr marL="0" indent="0" algn="ctr">
              <a:buNone/>
            </a:pPr>
            <a:r>
              <a:rPr lang="it-IT" sz="2400" b="1" dirty="0">
                <a:solidFill>
                  <a:srgbClr val="00B0F0"/>
                </a:solidFill>
              </a:rPr>
              <a:t>               </a:t>
            </a:r>
          </a:p>
        </p:txBody>
      </p:sp>
      <p:pic>
        <p:nvPicPr>
          <p:cNvPr id="4" name="Immagine 3"/>
          <p:cNvPicPr>
            <a:picLocks noChangeAspect="1"/>
          </p:cNvPicPr>
          <p:nvPr/>
        </p:nvPicPr>
        <p:blipFill>
          <a:blip r:embed="rId2"/>
          <a:stretch>
            <a:fillRect/>
          </a:stretch>
        </p:blipFill>
        <p:spPr>
          <a:xfrm>
            <a:off x="838200" y="483079"/>
            <a:ext cx="1566206" cy="1463164"/>
          </a:xfrm>
          <a:prstGeom prst="rect">
            <a:avLst/>
          </a:prstGeom>
          <a:ln>
            <a:solidFill>
              <a:schemeClr val="accent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552451"/>
          </a:xfrm>
          <a:solidFill>
            <a:schemeClr val="accent5">
              <a:lumMod val="20000"/>
              <a:lumOff val="80000"/>
            </a:schemeClr>
          </a:solidFill>
        </p:spPr>
        <p:txBody>
          <a:bodyPr>
            <a:normAutofit fontScale="90000"/>
          </a:bodyPr>
          <a:lstStyle/>
          <a:p>
            <a:pPr algn="ctr"/>
            <a:r>
              <a:rPr lang="it-IT" sz="4400" kern="150" dirty="0">
                <a:effectLst/>
                <a:latin typeface="Calibri" panose="020F0502020204030204" pitchFamily="34" charset="0"/>
                <a:ea typeface="SimSun" panose="02010600030101010101" pitchFamily="2" charset="-122"/>
                <a:cs typeface="F"/>
              </a:rPr>
              <a:t>TITOLO IV Responsabilità dell’assistente sociale verso la persona </a:t>
            </a:r>
            <a:br>
              <a:rPr lang="it-IT" sz="4400" kern="150" dirty="0">
                <a:effectLst/>
                <a:latin typeface="Calibri" panose="020F0502020204030204" pitchFamily="34" charset="0"/>
                <a:ea typeface="SimSun" panose="02010600030101010101" pitchFamily="2" charset="-122"/>
                <a:cs typeface="F"/>
              </a:rPr>
            </a:br>
            <a:r>
              <a:rPr lang="it-IT" sz="4400" b="1" kern="150"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F"/>
              </a:rPr>
              <a:t>Capo I - Rispetto dei diritti della persona</a:t>
            </a:r>
            <a:endParaRPr lang="it-IT" b="1" dirty="0">
              <a:solidFill>
                <a:srgbClr val="0066FF"/>
              </a:solidFill>
              <a:latin typeface="Calibri" panose="020F0502020204030204" pitchFamily="34" charset="0"/>
              <a:cs typeface="Calibri" panose="020F0502020204030204" pitchFamily="34" charset="0"/>
            </a:endParaRPr>
          </a:p>
        </p:txBody>
      </p:sp>
      <p:sp>
        <p:nvSpPr>
          <p:cNvPr id="3" name="Segnaposto contenuto 2"/>
          <p:cNvSpPr>
            <a:spLocks noGrp="1"/>
          </p:cNvSpPr>
          <p:nvPr>
            <p:ph idx="1"/>
          </p:nvPr>
        </p:nvSpPr>
        <p:spPr>
          <a:xfrm>
            <a:off x="808382" y="1917576"/>
            <a:ext cx="10545417" cy="4429958"/>
          </a:xfrm>
          <a:solidFill>
            <a:schemeClr val="accent2">
              <a:lumMod val="20000"/>
              <a:lumOff val="80000"/>
            </a:schemeClr>
          </a:solidFill>
        </p:spPr>
        <p:txBody>
          <a:bodyPr>
            <a:normAutofit/>
          </a:bodyPr>
          <a:lstStyle/>
          <a:p>
            <a:r>
              <a:rPr lang="it-IT" sz="2400" dirty="0">
                <a:solidFill>
                  <a:srgbClr val="FF0000"/>
                </a:solidFill>
              </a:rPr>
              <a:t>all’art. 26</a:t>
            </a:r>
            <a:r>
              <a:rPr lang="it-IT" sz="2400" dirty="0"/>
              <a:t>, sottolinea che «L’Assistente sociale (…) impegna la propria competenza per instaurare una </a:t>
            </a:r>
            <a:r>
              <a:rPr lang="it-IT" sz="2400" dirty="0">
                <a:highlight>
                  <a:srgbClr val="00FF00"/>
                </a:highlight>
              </a:rPr>
              <a:t>relazione di fiducia </a:t>
            </a:r>
            <a:r>
              <a:rPr lang="it-IT" sz="2400" dirty="0"/>
              <a:t>[con] la persona».</a:t>
            </a:r>
          </a:p>
          <a:p>
            <a:pPr marL="0" indent="0">
              <a:buNone/>
            </a:pPr>
            <a:r>
              <a:rPr lang="it-IT" sz="2200" kern="150" dirty="0">
                <a:solidFill>
                  <a:srgbClr val="FF0000"/>
                </a:solidFill>
                <a:effectLst/>
                <a:ea typeface="SimSun" panose="02010600030101010101" pitchFamily="2" charset="-122"/>
                <a:cs typeface="F"/>
              </a:rPr>
              <a:t>All’art. 29, </a:t>
            </a:r>
            <a:r>
              <a:rPr lang="it-IT" sz="2200" kern="150" dirty="0">
                <a:effectLst/>
                <a:ea typeface="SimSun" panose="02010600030101010101" pitchFamily="2" charset="-122"/>
                <a:cs typeface="F"/>
              </a:rPr>
              <a:t>«la natura fiduciaria </a:t>
            </a:r>
            <a:r>
              <a:rPr lang="it-IT" sz="2200" kern="150" dirty="0">
                <a:effectLst/>
                <a:latin typeface="Calibri" panose="020F0502020204030204" pitchFamily="34" charset="0"/>
                <a:ea typeface="SimSun" panose="02010600030101010101" pitchFamily="2" charset="-122"/>
                <a:cs typeface="F"/>
              </a:rPr>
              <a:t>della relazione con la persona impone all’Assistente sociale di agire con la massima trasparenza tenendo in opportuna considerazione le caratteristiche culturali e le capacità di comprensione e di discernimento dell’interlocutore».</a:t>
            </a:r>
          </a:p>
          <a:p>
            <a:pPr marL="0" indent="0">
              <a:buNone/>
            </a:pPr>
            <a:r>
              <a:rPr lang="it-IT" sz="2200" kern="150" dirty="0">
                <a:solidFill>
                  <a:srgbClr val="FF0000"/>
                </a:solidFill>
                <a:effectLst/>
                <a:latin typeface="Calibri" panose="020F0502020204030204" pitchFamily="34" charset="0"/>
                <a:ea typeface="SimSun" panose="02010600030101010101" pitchFamily="2" charset="-122"/>
                <a:cs typeface="F"/>
              </a:rPr>
              <a:t>All’art. 53, </a:t>
            </a:r>
            <a:r>
              <a:rPr lang="it-IT" sz="2200" kern="150" dirty="0">
                <a:effectLst/>
                <a:latin typeface="Calibri" panose="020F0502020204030204" pitchFamily="34" charset="0"/>
                <a:ea typeface="SimSun" panose="02010600030101010101" pitchFamily="2" charset="-122"/>
                <a:cs typeface="F"/>
              </a:rPr>
              <a:t>nel quale si sancisce che «l’Assistente sociale chiede al proprio datore di lavoro (…) di essere sollevato dall’incarico (…) quando, per gravi motivi, venga meno la relazione di fiducia».</a:t>
            </a:r>
          </a:p>
          <a:p>
            <a:pPr marL="0" indent="0">
              <a:buNone/>
            </a:pPr>
            <a:r>
              <a:rPr lang="it-IT" sz="2200" kern="150" dirty="0">
                <a:solidFill>
                  <a:srgbClr val="FF0000"/>
                </a:solidFill>
                <a:effectLst/>
                <a:latin typeface="Calibri" panose="020F0502020204030204" pitchFamily="34" charset="0"/>
                <a:ea typeface="SimSun" panose="02010600030101010101" pitchFamily="2" charset="-122"/>
                <a:cs typeface="F"/>
              </a:rPr>
              <a:t>Tutto è finalizzato a migliorare la “qualità della vita” </a:t>
            </a:r>
            <a:r>
              <a:rPr lang="it-IT" sz="2200" kern="150" dirty="0">
                <a:effectLst/>
                <a:latin typeface="Calibri" panose="020F0502020204030204" pitchFamily="34" charset="0"/>
                <a:ea typeface="SimSun" panose="02010600030101010101" pitchFamily="2" charset="-122"/>
                <a:cs typeface="F"/>
              </a:rPr>
              <a:t> gli interventi e i percorsi attuati devono essere in grado di accompagnare la persona  verso il «miglior livello di benessere possibile».</a:t>
            </a:r>
          </a:p>
          <a:p>
            <a:pPr marL="0" indent="0" algn="just">
              <a:buNone/>
            </a:pPr>
            <a:endParaRPr lang="it-IT" dirty="0">
              <a:solidFill>
                <a:srgbClr val="C00000"/>
              </a:solidFill>
            </a:endParaRPr>
          </a:p>
        </p:txBody>
      </p:sp>
    </p:spTree>
    <p:extLst>
      <p:ext uri="{BB962C8B-B14F-4D97-AF65-F5344CB8AC3E}">
        <p14:creationId xmlns:p14="http://schemas.microsoft.com/office/powerpoint/2010/main" val="314977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6609"/>
            <a:ext cx="10515600" cy="1564079"/>
          </a:xfrm>
          <a:solidFill>
            <a:schemeClr val="accent5">
              <a:lumMod val="20000"/>
              <a:lumOff val="80000"/>
            </a:schemeClr>
          </a:solidFill>
        </p:spPr>
        <p:txBody>
          <a:bodyPr>
            <a:normAutofit fontScale="90000"/>
          </a:bodyPr>
          <a:lstStyle/>
          <a:p>
            <a:pPr algn="ctr"/>
            <a:r>
              <a:rPr lang="it-IT" sz="3600" kern="150" dirty="0">
                <a:latin typeface="Calibri" panose="020F0502020204030204" pitchFamily="34" charset="0"/>
                <a:ea typeface="SimSun" panose="02010600030101010101" pitchFamily="2" charset="-122"/>
                <a:cs typeface="F"/>
              </a:rPr>
              <a:t>TITOLO IV Responsabilità dell’assistente sociale verso la persona </a:t>
            </a:r>
            <a:br>
              <a:rPr lang="it-IT" sz="3600" kern="150" dirty="0">
                <a:latin typeface="Calibri" panose="020F0502020204030204" pitchFamily="34" charset="0"/>
                <a:ea typeface="SimSun" panose="02010600030101010101" pitchFamily="2" charset="-122"/>
                <a:cs typeface="F"/>
              </a:rPr>
            </a:br>
            <a:r>
              <a:rPr lang="it-IT" sz="3600" b="1" kern="150"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F"/>
              </a:rPr>
              <a:t>Capo I - Rispetto dei diritti della persona</a:t>
            </a:r>
            <a:endParaRPr lang="it-IT" sz="3600" b="1" dirty="0">
              <a:solidFill>
                <a:srgbClr val="0066FF"/>
              </a:solidFill>
              <a:latin typeface="+mn-lt"/>
            </a:endParaRPr>
          </a:p>
        </p:txBody>
      </p:sp>
      <p:sp>
        <p:nvSpPr>
          <p:cNvPr id="3" name="Segnaposto contenuto 2"/>
          <p:cNvSpPr>
            <a:spLocks noGrp="1"/>
          </p:cNvSpPr>
          <p:nvPr>
            <p:ph idx="1"/>
          </p:nvPr>
        </p:nvSpPr>
        <p:spPr>
          <a:xfrm>
            <a:off x="838200" y="1690688"/>
            <a:ext cx="10515600" cy="5158347"/>
          </a:xfrm>
          <a:solidFill>
            <a:schemeClr val="accent2">
              <a:lumMod val="20000"/>
              <a:lumOff val="80000"/>
            </a:schemeClr>
          </a:solidFill>
        </p:spPr>
        <p:txBody>
          <a:bodyPr>
            <a:normAutofit/>
          </a:bodyPr>
          <a:lstStyle/>
          <a:p>
            <a:pPr algn="just"/>
            <a:endParaRPr lang="it-IT" sz="220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Titolo 1">
            <a:extLst>
              <a:ext uri="{FF2B5EF4-FFF2-40B4-BE49-F238E27FC236}">
                <a16:creationId xmlns:a16="http://schemas.microsoft.com/office/drawing/2014/main" id="{2638F811-36E5-A9EA-C4BE-449637C6DE66}"/>
              </a:ext>
            </a:extLst>
          </p:cNvPr>
          <p:cNvSpPr txBox="1">
            <a:spLocks/>
          </p:cNvSpPr>
          <p:nvPr/>
        </p:nvSpPr>
        <p:spPr>
          <a:xfrm>
            <a:off x="995362" y="1947222"/>
            <a:ext cx="4560584" cy="1128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500" dirty="0">
                <a:latin typeface="Open Sans" panose="020B0606030504020204" pitchFamily="34" charset="0"/>
              </a:rPr>
              <a:t> </a:t>
            </a:r>
            <a:r>
              <a:rPr lang="it-IT" sz="2500" b="1" dirty="0">
                <a:latin typeface="Open Sans" panose="020B0606030504020204" pitchFamily="34" charset="0"/>
              </a:rPr>
              <a:t>Dai valori ai principi operativi</a:t>
            </a:r>
            <a:br>
              <a:rPr lang="it-IT" sz="2500" dirty="0"/>
            </a:br>
            <a:endParaRPr lang="it-IT" sz="2500" b="1" dirty="0">
              <a:latin typeface="+mn-lt"/>
            </a:endParaRPr>
          </a:p>
        </p:txBody>
      </p:sp>
      <p:sp>
        <p:nvSpPr>
          <p:cNvPr id="5" name="Memoria ad accesso sequenziale 4">
            <a:extLst>
              <a:ext uri="{FF2B5EF4-FFF2-40B4-BE49-F238E27FC236}">
                <a16:creationId xmlns:a16="http://schemas.microsoft.com/office/drawing/2014/main" id="{74C1CEE3-7DB3-26D4-8920-70E6E243768D}"/>
              </a:ext>
            </a:extLst>
          </p:cNvPr>
          <p:cNvSpPr/>
          <p:nvPr/>
        </p:nvSpPr>
        <p:spPr>
          <a:xfrm>
            <a:off x="248559" y="2628900"/>
            <a:ext cx="5150225" cy="4102491"/>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t-IT" sz="1800" dirty="0"/>
              <a:t> </a:t>
            </a:r>
            <a:r>
              <a:rPr lang="it-IT" sz="1800" b="0" i="0" dirty="0">
                <a:effectLst/>
                <a:latin typeface="Open Sans" panose="020B0606030504020204" pitchFamily="34" charset="0"/>
              </a:rPr>
              <a:t>No all’assistenzialismo</a:t>
            </a:r>
          </a:p>
          <a:p>
            <a:pPr marL="285750" indent="-285750">
              <a:buFont typeface="Arial" panose="020B0604020202020204" pitchFamily="34" charset="0"/>
              <a:buChar char="•"/>
            </a:pPr>
            <a:r>
              <a:rPr lang="it-IT" sz="1800" b="0" i="0" dirty="0">
                <a:effectLst/>
                <a:latin typeface="Open Sans" panose="020B0606030504020204" pitchFamily="34" charset="0"/>
              </a:rPr>
              <a:t>Rispetto ed accettazione </a:t>
            </a:r>
          </a:p>
          <a:p>
            <a:pPr marL="285750" indent="-285750">
              <a:buFont typeface="Arial" panose="020B0604020202020204" pitchFamily="34" charset="0"/>
              <a:buChar char="•"/>
            </a:pPr>
            <a:r>
              <a:rPr lang="it-IT" sz="1800" b="0" i="0" dirty="0">
                <a:effectLst/>
                <a:latin typeface="Open Sans" panose="020B0606030504020204" pitchFamily="34" charset="0"/>
              </a:rPr>
              <a:t>non Personalizzazione degli interventi, </a:t>
            </a:r>
          </a:p>
          <a:p>
            <a:pPr marL="285750" indent="-285750">
              <a:buFont typeface="Arial" panose="020B0604020202020204" pitchFamily="34" charset="0"/>
              <a:buChar char="•"/>
            </a:pPr>
            <a:r>
              <a:rPr lang="it-IT" sz="1800" b="0" i="0" dirty="0">
                <a:effectLst/>
                <a:latin typeface="Open Sans" panose="020B0606030504020204" pitchFamily="34" charset="0"/>
              </a:rPr>
              <a:t>promozione globale ed integrazione </a:t>
            </a:r>
          </a:p>
          <a:p>
            <a:pPr marL="285750" indent="-285750">
              <a:buFont typeface="Arial" panose="020B0604020202020204" pitchFamily="34" charset="0"/>
              <a:buChar char="•"/>
            </a:pPr>
            <a:r>
              <a:rPr lang="it-IT" sz="1800" b="0" i="0" dirty="0">
                <a:effectLst/>
                <a:latin typeface="Open Sans" panose="020B0606030504020204" pitchFamily="34" charset="0"/>
              </a:rPr>
              <a:t>Autodeterminazione </a:t>
            </a:r>
          </a:p>
          <a:p>
            <a:pPr marL="0" indent="0">
              <a:buNone/>
            </a:pPr>
            <a:endParaRPr lang="it-IT" sz="1800" kern="150" dirty="0">
              <a:effectLst/>
              <a:latin typeface="Calibri" panose="020F0502020204030204" pitchFamily="34" charset="0"/>
              <a:ea typeface="SimSun" panose="02010600030101010101" pitchFamily="2" charset="-122"/>
              <a:cs typeface="F"/>
            </a:endParaRPr>
          </a:p>
        </p:txBody>
      </p:sp>
      <p:sp>
        <p:nvSpPr>
          <p:cNvPr id="6" name="Freccia in su 5">
            <a:extLst>
              <a:ext uri="{FF2B5EF4-FFF2-40B4-BE49-F238E27FC236}">
                <a16:creationId xmlns:a16="http://schemas.microsoft.com/office/drawing/2014/main" id="{4EC59B70-2D8C-3826-9B24-9FEBB7D93E26}"/>
              </a:ext>
            </a:extLst>
          </p:cNvPr>
          <p:cNvSpPr/>
          <p:nvPr/>
        </p:nvSpPr>
        <p:spPr>
          <a:xfrm rot="5400000">
            <a:off x="5197650" y="5691982"/>
            <a:ext cx="1128069" cy="13036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2" descr="▷ Circoli della fiducia: dai ad ognuno il posto che merita ⋆ Angolo della  Psicologia">
            <a:extLst>
              <a:ext uri="{FF2B5EF4-FFF2-40B4-BE49-F238E27FC236}">
                <a16:creationId xmlns:a16="http://schemas.microsoft.com/office/drawing/2014/main" id="{560A8845-755C-D89D-F90D-328C9DBAE7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30" r="21608" b="-1"/>
          <a:stretch/>
        </p:blipFill>
        <p:spPr bwMode="auto">
          <a:xfrm>
            <a:off x="6430316" y="2076297"/>
            <a:ext cx="4923484" cy="4772738"/>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47A6060E-C2D1-C48B-F45A-933F0ADF17F3}"/>
              </a:ext>
            </a:extLst>
          </p:cNvPr>
          <p:cNvSpPr txBox="1"/>
          <p:nvPr/>
        </p:nvSpPr>
        <p:spPr>
          <a:xfrm>
            <a:off x="7725258" y="4269861"/>
            <a:ext cx="2333599" cy="369332"/>
          </a:xfrm>
          <a:prstGeom prst="rect">
            <a:avLst/>
          </a:prstGeom>
          <a:noFill/>
        </p:spPr>
        <p:txBody>
          <a:bodyPr wrap="square" rtlCol="0">
            <a:spAutoFit/>
          </a:bodyPr>
          <a:lstStyle/>
          <a:p>
            <a:r>
              <a:rPr lang="it-IT" b="1" dirty="0"/>
              <a:t>RELAZIONE DI FIDUCIA</a:t>
            </a:r>
          </a:p>
        </p:txBody>
      </p:sp>
    </p:spTree>
    <p:extLst>
      <p:ext uri="{BB962C8B-B14F-4D97-AF65-F5344CB8AC3E}">
        <p14:creationId xmlns:p14="http://schemas.microsoft.com/office/powerpoint/2010/main" val="153802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552451"/>
          </a:xfrm>
          <a:solidFill>
            <a:schemeClr val="accent5">
              <a:lumMod val="20000"/>
              <a:lumOff val="80000"/>
            </a:schemeClr>
          </a:solidFill>
        </p:spPr>
        <p:txBody>
          <a:bodyPr>
            <a:normAutofit fontScale="90000"/>
          </a:bodyPr>
          <a:lstStyle/>
          <a:p>
            <a:pPr algn="ctr"/>
            <a:r>
              <a:rPr lang="it-IT" sz="4400" kern="150" dirty="0">
                <a:effectLst/>
                <a:latin typeface="Calibri" panose="020F0502020204030204" pitchFamily="34" charset="0"/>
                <a:ea typeface="SimSun" panose="02010600030101010101" pitchFamily="2" charset="-122"/>
                <a:cs typeface="F"/>
              </a:rPr>
              <a:t>TITOLO IV Responsabilità dell’assistente sociale verso la persona </a:t>
            </a:r>
            <a:br>
              <a:rPr lang="it-IT" sz="4400" kern="150" dirty="0">
                <a:effectLst/>
                <a:latin typeface="Calibri" panose="020F0502020204030204" pitchFamily="34" charset="0"/>
                <a:ea typeface="SimSun" panose="02010600030101010101" pitchFamily="2" charset="-122"/>
                <a:cs typeface="F"/>
              </a:rPr>
            </a:br>
            <a:r>
              <a:rPr lang="it-IT" sz="4400" b="1" kern="150"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F"/>
              </a:rPr>
              <a:t>Capo I - Rispetto dei diritti della persona</a:t>
            </a:r>
            <a:endParaRPr lang="it-IT" b="1" dirty="0">
              <a:solidFill>
                <a:srgbClr val="0066FF"/>
              </a:solidFill>
              <a:latin typeface="Calibri" panose="020F0502020204030204" pitchFamily="34" charset="0"/>
              <a:cs typeface="Calibri" panose="020F0502020204030204" pitchFamily="34" charset="0"/>
            </a:endParaRPr>
          </a:p>
        </p:txBody>
      </p:sp>
      <p:sp>
        <p:nvSpPr>
          <p:cNvPr id="3" name="Segnaposto contenuto 2"/>
          <p:cNvSpPr>
            <a:spLocks noGrp="1"/>
          </p:cNvSpPr>
          <p:nvPr>
            <p:ph idx="1"/>
          </p:nvPr>
        </p:nvSpPr>
        <p:spPr>
          <a:xfrm>
            <a:off x="808381" y="1931863"/>
            <a:ext cx="10545417" cy="4683250"/>
          </a:xfrm>
          <a:solidFill>
            <a:schemeClr val="accent2">
              <a:lumMod val="20000"/>
              <a:lumOff val="80000"/>
            </a:schemeClr>
          </a:solidFill>
        </p:spPr>
        <p:txBody>
          <a:bodyPr>
            <a:normAutofit/>
          </a:bodyPr>
          <a:lstStyle/>
          <a:p>
            <a:pPr algn="l">
              <a:spcBef>
                <a:spcPts val="0"/>
              </a:spcBef>
            </a:pPr>
            <a:r>
              <a:rPr lang="it-IT" sz="1800" b="1" i="0" u="none" strike="noStrike" baseline="0" dirty="0">
                <a:solidFill>
                  <a:srgbClr val="585757"/>
                </a:solidFill>
                <a:latin typeface="OpenSans"/>
              </a:rPr>
              <a:t>L’ART 30. </a:t>
            </a:r>
            <a:r>
              <a:rPr lang="it-IT" sz="1800" b="0" i="0" u="none" strike="noStrike" baseline="0" dirty="0">
                <a:latin typeface="OpenSans"/>
              </a:rPr>
              <a:t>L’assistente sociale si adopera per condividere con la persona il progetto e gli interventi che, prevedibilmente, saranno necessari nel percorso di aiuto. </a:t>
            </a:r>
            <a:r>
              <a:rPr lang="it-IT" sz="1800" b="1" i="0" u="none" strike="noStrike" baseline="0" dirty="0">
                <a:latin typeface="OpenSans"/>
              </a:rPr>
              <a:t>Il professionista può prescindere dall’acquisizione</a:t>
            </a:r>
          </a:p>
          <a:p>
            <a:pPr marL="0" indent="0" algn="l">
              <a:spcBef>
                <a:spcPts val="0"/>
              </a:spcBef>
              <a:buNone/>
            </a:pPr>
            <a:r>
              <a:rPr lang="it-IT" sz="1800" b="1" i="0" u="none" strike="noStrike" baseline="0" dirty="0">
                <a:latin typeface="OpenSans"/>
              </a:rPr>
              <a:t>dell’assenso agli interventi nelle situazioni in cui gli stessi siano indifferibili, </a:t>
            </a:r>
            <a:r>
              <a:rPr lang="it-IT" sz="1800" b="0" i="0" u="none" strike="noStrike" baseline="0" dirty="0">
                <a:latin typeface="OpenSans"/>
              </a:rPr>
              <a:t>quando prevalgano le esigenze di protezione della persona, in forza di provvedimenti dell’Autorità Giudiziaria e in tutti gli altri casi previsti dalle</a:t>
            </a:r>
          </a:p>
          <a:p>
            <a:pPr marL="0" indent="0" algn="l">
              <a:spcBef>
                <a:spcPts val="0"/>
              </a:spcBef>
              <a:buNone/>
            </a:pPr>
            <a:r>
              <a:rPr lang="it-IT" sz="1800" b="0" i="0" u="none" strike="noStrike" baseline="0" dirty="0">
                <a:latin typeface="OpenSans"/>
              </a:rPr>
              <a:t>norme vigenti.</a:t>
            </a:r>
          </a:p>
          <a:p>
            <a:pPr marL="0" indent="0" algn="l">
              <a:spcBef>
                <a:spcPts val="0"/>
              </a:spcBef>
              <a:buNone/>
            </a:pPr>
            <a:endParaRPr lang="it-IT" sz="1800" cap="none" spc="0" dirty="0">
              <a:ln w="0"/>
              <a:effectLst>
                <a:outerShdw blurRad="38100" dist="19050" dir="2700000" algn="tl" rotWithShape="0">
                  <a:schemeClr val="dk1">
                    <a:alpha val="40000"/>
                  </a:schemeClr>
                </a:outerShdw>
              </a:effectLst>
              <a:highlight>
                <a:srgbClr val="FFFF00"/>
              </a:highlight>
              <a:latin typeface="OpenSans"/>
            </a:endParaRPr>
          </a:p>
          <a:p>
            <a:pPr marL="0" indent="0" algn="l">
              <a:spcBef>
                <a:spcPts val="0"/>
              </a:spcBef>
              <a:buNone/>
            </a:pPr>
            <a:endParaRPr lang="it-IT" sz="1800" b="0" dirty="0">
              <a:ln w="0"/>
              <a:effectLst>
                <a:outerShdw blurRad="38100" dist="19050" dir="2700000" algn="tl" rotWithShape="0">
                  <a:schemeClr val="dk1">
                    <a:alpha val="40000"/>
                  </a:schemeClr>
                </a:outerShdw>
              </a:effectLst>
              <a:highlight>
                <a:srgbClr val="FFFF00"/>
              </a:highlight>
              <a:latin typeface="OpenSans"/>
            </a:endParaRPr>
          </a:p>
          <a:p>
            <a:pPr marL="0" indent="0" algn="l">
              <a:spcBef>
                <a:spcPts val="0"/>
              </a:spcBef>
              <a:buNone/>
            </a:pPr>
            <a:endParaRPr lang="it-IT" sz="1800" cap="none" spc="0" dirty="0">
              <a:ln w="0"/>
              <a:effectLst>
                <a:outerShdw blurRad="38100" dist="19050" dir="2700000" algn="tl" rotWithShape="0">
                  <a:schemeClr val="dk1">
                    <a:alpha val="40000"/>
                  </a:schemeClr>
                </a:outerShdw>
              </a:effectLst>
              <a:highlight>
                <a:srgbClr val="FFFF00"/>
              </a:highlight>
              <a:latin typeface="OpenSans"/>
            </a:endParaRPr>
          </a:p>
          <a:p>
            <a:pPr marL="0" indent="0" algn="l">
              <a:spcBef>
                <a:spcPts val="0"/>
              </a:spcBef>
              <a:buNone/>
            </a:pPr>
            <a:endParaRPr lang="it-IT" sz="1800" b="0" dirty="0">
              <a:ln w="0"/>
              <a:effectLst>
                <a:outerShdw blurRad="38100" dist="19050" dir="2700000" algn="tl" rotWithShape="0">
                  <a:schemeClr val="dk1">
                    <a:alpha val="40000"/>
                  </a:schemeClr>
                </a:outerShdw>
              </a:effectLst>
              <a:highlight>
                <a:srgbClr val="FFFF00"/>
              </a:highlight>
              <a:latin typeface="OpenSans"/>
            </a:endParaRPr>
          </a:p>
          <a:p>
            <a:pPr marL="0" indent="0" algn="l">
              <a:spcBef>
                <a:spcPts val="0"/>
              </a:spcBef>
              <a:buNone/>
            </a:pPr>
            <a:endParaRPr lang="it-IT" sz="1800" cap="none" spc="0" dirty="0">
              <a:ln w="0"/>
              <a:effectLst>
                <a:outerShdw blurRad="38100" dist="19050" dir="2700000" algn="tl" rotWithShape="0">
                  <a:schemeClr val="dk1">
                    <a:alpha val="40000"/>
                  </a:schemeClr>
                </a:outerShdw>
              </a:effectLst>
              <a:highlight>
                <a:srgbClr val="FFFF00"/>
              </a:highlight>
              <a:latin typeface="OpenSans"/>
            </a:endParaRPr>
          </a:p>
          <a:p>
            <a:pPr marL="0" indent="0" algn="l">
              <a:spcBef>
                <a:spcPts val="0"/>
              </a:spcBef>
              <a:buNone/>
            </a:pPr>
            <a:endParaRPr lang="it-IT" sz="1800" b="0" dirty="0">
              <a:ln w="0"/>
              <a:effectLst>
                <a:outerShdw blurRad="38100" dist="19050" dir="2700000" algn="tl" rotWithShape="0">
                  <a:schemeClr val="dk1">
                    <a:alpha val="40000"/>
                  </a:schemeClr>
                </a:outerShdw>
              </a:effectLst>
              <a:highlight>
                <a:srgbClr val="FFFF00"/>
              </a:highlight>
              <a:latin typeface="OpenSans"/>
            </a:endParaRPr>
          </a:p>
          <a:p>
            <a:pPr algn="l"/>
            <a:r>
              <a:rPr lang="it-IT" sz="1800" b="1" i="0" u="none" strike="noStrike" baseline="0" dirty="0">
                <a:solidFill>
                  <a:srgbClr val="585757"/>
                </a:solidFill>
                <a:latin typeface="OpenSans"/>
              </a:rPr>
              <a:t>L’ART 31</a:t>
            </a:r>
            <a:r>
              <a:rPr lang="it-IT" sz="1800" b="1" i="0" u="none" strike="noStrike" baseline="0" dirty="0">
                <a:latin typeface="OpenSans"/>
              </a:rPr>
              <a:t>. </a:t>
            </a:r>
            <a:r>
              <a:rPr lang="it-IT" sz="1800" b="0" i="0" u="none" strike="noStrike" baseline="0" dirty="0">
                <a:latin typeface="OpenSans"/>
              </a:rPr>
              <a:t>L’assistente sociale che, nell’esercizio delle proprie funzioni, incorra in una omissione o in un </a:t>
            </a:r>
            <a:r>
              <a:rPr lang="it-IT" sz="1800" b="1" i="0" u="none" strike="noStrike" baseline="0" dirty="0">
                <a:latin typeface="OpenSans"/>
              </a:rPr>
              <a:t>errore </a:t>
            </a:r>
            <a:r>
              <a:rPr lang="it-IT" sz="1800" b="0" i="0" u="none" strike="noStrike" baseline="0" dirty="0">
                <a:latin typeface="OpenSans"/>
              </a:rPr>
              <a:t>che possano danneggiare la persona, informa l’interessato ed attua ogni opportuna azione professionale di riparazione.     </a:t>
            </a:r>
          </a:p>
          <a:p>
            <a:pPr marL="0" indent="0" algn="l">
              <a:buNone/>
            </a:pPr>
            <a:endParaRPr lang="it-IT" sz="1800" b="0" cap="none" spc="0" dirty="0">
              <a:ln w="0"/>
              <a:effectLst>
                <a:outerShdw blurRad="38100" dist="19050" dir="2700000" algn="tl" rotWithShape="0">
                  <a:schemeClr val="dk1">
                    <a:alpha val="40000"/>
                  </a:schemeClr>
                </a:outerShdw>
              </a:effectLst>
              <a:highlight>
                <a:srgbClr val="FFFF00"/>
              </a:highlight>
            </a:endParaRPr>
          </a:p>
        </p:txBody>
      </p:sp>
      <p:sp>
        <p:nvSpPr>
          <p:cNvPr id="4" name="Ovale 3">
            <a:extLst>
              <a:ext uri="{FF2B5EF4-FFF2-40B4-BE49-F238E27FC236}">
                <a16:creationId xmlns:a16="http://schemas.microsoft.com/office/drawing/2014/main" id="{60C87B89-9B6D-BC3D-AF2D-250A36D5638A}"/>
              </a:ext>
            </a:extLst>
          </p:cNvPr>
          <p:cNvSpPr/>
          <p:nvPr/>
        </p:nvSpPr>
        <p:spPr>
          <a:xfrm>
            <a:off x="4029075" y="2943225"/>
            <a:ext cx="3429000" cy="18472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3200" i="1" u="sng" dirty="0"/>
          </a:p>
          <a:p>
            <a:pPr algn="ctr"/>
            <a:r>
              <a:rPr lang="it-IT" b="1" i="1" dirty="0">
                <a:highlight>
                  <a:srgbClr val="FFFF00"/>
                </a:highlight>
              </a:rPr>
              <a:t>PARTECIPAZIONE</a:t>
            </a:r>
          </a:p>
          <a:p>
            <a:pPr algn="ctr"/>
            <a:endParaRPr lang="it-IT" i="1" u="sng" dirty="0"/>
          </a:p>
          <a:p>
            <a:pPr algn="ctr"/>
            <a:r>
              <a:rPr lang="it-IT" i="1" u="sng" dirty="0">
                <a:solidFill>
                  <a:srgbClr val="FF0000"/>
                </a:solidFill>
              </a:rPr>
              <a:t>PROCESSO DI AIUTO </a:t>
            </a:r>
          </a:p>
          <a:p>
            <a:pPr algn="ctr"/>
            <a:endParaRPr lang="it-IT" dirty="0">
              <a:ln w="0"/>
              <a:effectLst>
                <a:outerShdw blurRad="38100" dist="19050" dir="2700000" algn="tl" rotWithShape="0">
                  <a:schemeClr val="dk1">
                    <a:alpha val="40000"/>
                  </a:schemeClr>
                </a:outerShdw>
              </a:effectLst>
              <a:highlight>
                <a:srgbClr val="FFFF00"/>
              </a:highlight>
            </a:endParaRPr>
          </a:p>
          <a:p>
            <a:pPr algn="ctr"/>
            <a:r>
              <a:rPr lang="it-IT" dirty="0">
                <a:ln w="0"/>
                <a:effectLst>
                  <a:outerShdw blurRad="38100" dist="19050" dir="2700000" algn="tl" rotWithShape="0">
                    <a:schemeClr val="dk1">
                      <a:alpha val="40000"/>
                    </a:schemeClr>
                  </a:outerShdw>
                </a:effectLst>
                <a:highlight>
                  <a:srgbClr val="FFFF00"/>
                </a:highlight>
              </a:rPr>
              <a:t>CONDIVISIONE </a:t>
            </a:r>
            <a:endParaRPr lang="it-IT" dirty="0">
              <a:ln w="0"/>
              <a:solidFill>
                <a:schemeClr val="tx1"/>
              </a:solidFill>
              <a:effectLst>
                <a:outerShdw blurRad="38100" dist="19050" dir="2700000" algn="tl" rotWithShape="0">
                  <a:schemeClr val="dk1">
                    <a:alpha val="40000"/>
                  </a:schemeClr>
                </a:outerShdw>
              </a:effectLst>
              <a:highlight>
                <a:srgbClr val="FFFF00"/>
              </a:highlight>
            </a:endParaRPr>
          </a:p>
          <a:p>
            <a:pPr algn="ctr"/>
            <a:endParaRPr lang="it-IT" sz="3200" i="1" u="sng" dirty="0"/>
          </a:p>
        </p:txBody>
      </p:sp>
      <p:pic>
        <p:nvPicPr>
          <p:cNvPr id="1030" name="Picture 6" descr="Errore al lavoro: come rimediare ed evitare che si ripeta di nuovo in futuro">
            <a:extLst>
              <a:ext uri="{FF2B5EF4-FFF2-40B4-BE49-F238E27FC236}">
                <a16:creationId xmlns:a16="http://schemas.microsoft.com/office/drawing/2014/main" id="{70B6911C-9151-5157-4B17-FDF08A8CA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957" y="5307013"/>
            <a:ext cx="2687581" cy="1308100"/>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376538AC-689A-6374-86A2-84C6E77A09D7}"/>
              </a:ext>
            </a:extLst>
          </p:cNvPr>
          <p:cNvSpPr txBox="1"/>
          <p:nvPr/>
        </p:nvSpPr>
        <p:spPr>
          <a:xfrm>
            <a:off x="1414463" y="5729287"/>
            <a:ext cx="2343150" cy="369332"/>
          </a:xfrm>
          <a:prstGeom prst="rect">
            <a:avLst/>
          </a:prstGeom>
          <a:noFill/>
        </p:spPr>
        <p:txBody>
          <a:bodyPr wrap="square" rtlCol="0">
            <a:spAutoFit/>
          </a:bodyPr>
          <a:lstStyle/>
          <a:p>
            <a:pPr algn="ctr"/>
            <a:r>
              <a:rPr lang="it-IT" b="1" dirty="0"/>
              <a:t>POSSIBILI </a:t>
            </a:r>
          </a:p>
        </p:txBody>
      </p:sp>
      <p:sp>
        <p:nvSpPr>
          <p:cNvPr id="15" name="CasellaDiTesto 14">
            <a:extLst>
              <a:ext uri="{FF2B5EF4-FFF2-40B4-BE49-F238E27FC236}">
                <a16:creationId xmlns:a16="http://schemas.microsoft.com/office/drawing/2014/main" id="{537D9B46-F52D-30FA-8AC2-7B2A149598C4}"/>
              </a:ext>
            </a:extLst>
          </p:cNvPr>
          <p:cNvSpPr txBox="1"/>
          <p:nvPr/>
        </p:nvSpPr>
        <p:spPr>
          <a:xfrm>
            <a:off x="7210425" y="5729287"/>
            <a:ext cx="2343150" cy="369332"/>
          </a:xfrm>
          <a:prstGeom prst="rect">
            <a:avLst/>
          </a:prstGeom>
          <a:noFill/>
        </p:spPr>
        <p:txBody>
          <a:bodyPr wrap="square" rtlCol="0">
            <a:spAutoFit/>
          </a:bodyPr>
          <a:lstStyle/>
          <a:p>
            <a:pPr algn="ctr"/>
            <a:r>
              <a:rPr lang="it-IT" b="1" dirty="0"/>
              <a:t>SAPERLI GESTIRE</a:t>
            </a:r>
          </a:p>
        </p:txBody>
      </p:sp>
    </p:spTree>
    <p:extLst>
      <p:ext uri="{BB962C8B-B14F-4D97-AF65-F5344CB8AC3E}">
        <p14:creationId xmlns:p14="http://schemas.microsoft.com/office/powerpoint/2010/main" val="379287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690688"/>
            <a:ext cx="10515600" cy="4486275"/>
          </a:xfrm>
          <a:solidFill>
            <a:schemeClr val="accent2">
              <a:lumMod val="20000"/>
              <a:lumOff val="80000"/>
            </a:schemeClr>
          </a:solidFill>
        </p:spPr>
        <p:txBody>
          <a:bodyPr>
            <a:normAutofit fontScale="77500" lnSpcReduction="20000"/>
          </a:bodyPr>
          <a:lstStyle/>
          <a:p>
            <a:pPr marL="0" indent="0">
              <a:lnSpc>
                <a:spcPct val="107000"/>
              </a:lnSpc>
              <a:spcAft>
                <a:spcPts val="800"/>
              </a:spcAft>
              <a:buNone/>
            </a:pPr>
            <a:r>
              <a:rPr lang="it-IT" sz="2100" b="1" i="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legge 03.04.2001 n. 119 “Disposizioni concernenti l’obbligo del segreto professionale per gli assistenti sociali</a:t>
            </a:r>
          </a:p>
          <a:p>
            <a:pPr marL="0" indent="0" algn="just">
              <a:lnSpc>
                <a:spcPct val="107000"/>
              </a:lnSpc>
              <a:spcAft>
                <a:spcPts val="800"/>
              </a:spcAft>
              <a:buNone/>
            </a:pPr>
            <a:r>
              <a:rPr lang="it-IT" sz="2100" dirty="0">
                <a:effectLst/>
                <a:latin typeface="Calibri" panose="020F0502020204030204" pitchFamily="34" charset="0"/>
                <a:ea typeface="Calibri" panose="020F0502020204030204" pitchFamily="34" charset="0"/>
                <a:cs typeface="Times New Roman" panose="02020603050405020304" pitchFamily="18" charset="0"/>
              </a:rPr>
              <a:t> Il comma 1. dell’articolo 1 della legge recita:“ Gli assistenti sociali iscritti all’albo professionale istituito con legge 23 marzo 1993 n. 84 hanno l’obbligo del segreto professionale su quanto conosciuto per ragione della loro professione esercitata sia in regime di lavoro dipendente, pubblico o privato, sia in regime di lavoro autonomo libero-professionale” </a:t>
            </a:r>
            <a:endParaRPr lang="it-IT" sz="2100" b="0" i="0" dirty="0">
              <a:solidFill>
                <a:srgbClr val="444444"/>
              </a:solidFill>
              <a:effectLst/>
              <a:latin typeface="Open Sans" panose="020B0606030504020204" pitchFamily="34" charset="0"/>
            </a:endParaRPr>
          </a:p>
          <a:p>
            <a:pPr>
              <a:lnSpc>
                <a:spcPct val="107000"/>
              </a:lnSpc>
              <a:spcAft>
                <a:spcPts val="800"/>
              </a:spcAft>
              <a:buFont typeface="Wingdings" panose="05000000000000000000" pitchFamily="2" charset="2"/>
              <a:buChar char="ü"/>
            </a:pPr>
            <a:r>
              <a:rPr lang="it-IT" b="0" i="0" dirty="0">
                <a:effectLst/>
                <a:latin typeface="Open Sans" panose="020B0606030504020204" pitchFamily="34" charset="0"/>
              </a:rPr>
              <a:t>L’informazione </a:t>
            </a:r>
            <a:endParaRPr lang="it-IT" dirty="0">
              <a:latin typeface="Open Sans" panose="020B0606030504020204" pitchFamily="34" charset="0"/>
            </a:endParaRPr>
          </a:p>
          <a:p>
            <a:pPr>
              <a:lnSpc>
                <a:spcPct val="107000"/>
              </a:lnSpc>
              <a:spcAft>
                <a:spcPts val="800"/>
              </a:spcAft>
              <a:buFont typeface="Wingdings" panose="05000000000000000000" pitchFamily="2" charset="2"/>
              <a:buChar char="ü"/>
            </a:pPr>
            <a:r>
              <a:rPr lang="it-IT" b="0" i="0" dirty="0">
                <a:effectLst/>
                <a:latin typeface="Open Sans" panose="020B0606030504020204" pitchFamily="34" charset="0"/>
              </a:rPr>
              <a:t>il diritto di accesso</a:t>
            </a:r>
          </a:p>
          <a:p>
            <a:pPr>
              <a:lnSpc>
                <a:spcPct val="107000"/>
              </a:lnSpc>
              <a:spcAft>
                <a:spcPts val="800"/>
              </a:spcAft>
              <a:buFont typeface="Wingdings" panose="05000000000000000000" pitchFamily="2" charset="2"/>
              <a:buChar char="ü"/>
            </a:pPr>
            <a:r>
              <a:rPr lang="it-IT" b="0" i="0" dirty="0">
                <a:effectLst/>
                <a:latin typeface="Open Sans" panose="020B0606030504020204" pitchFamily="34" charset="0"/>
              </a:rPr>
              <a:t>La riservatezza </a:t>
            </a:r>
          </a:p>
          <a:p>
            <a:pPr>
              <a:lnSpc>
                <a:spcPct val="107000"/>
              </a:lnSpc>
              <a:spcAft>
                <a:spcPts val="800"/>
              </a:spcAft>
              <a:buFont typeface="Wingdings" panose="05000000000000000000" pitchFamily="2" charset="2"/>
              <a:buChar char="ü"/>
            </a:pPr>
            <a:r>
              <a:rPr lang="it-IT" b="0" i="0" dirty="0">
                <a:effectLst/>
                <a:latin typeface="Open Sans" panose="020B0606030504020204" pitchFamily="34" charset="0"/>
              </a:rPr>
              <a:t> la tutela della privacy</a:t>
            </a:r>
          </a:p>
          <a:p>
            <a:pPr>
              <a:lnSpc>
                <a:spcPct val="107000"/>
              </a:lnSpc>
              <a:spcAft>
                <a:spcPts val="800"/>
              </a:spcAft>
              <a:buFont typeface="Wingdings" panose="05000000000000000000" pitchFamily="2" charset="2"/>
              <a:buChar char="ü"/>
            </a:pPr>
            <a:r>
              <a:rPr lang="it-IT" b="0" i="0" dirty="0">
                <a:effectLst/>
                <a:latin typeface="Open Sans" panose="020B0606030504020204" pitchFamily="34" charset="0"/>
              </a:rPr>
              <a:t>Segreto professionale e segreto d’ufficio</a:t>
            </a:r>
          </a:p>
          <a:p>
            <a:pPr marL="0" indent="0" algn="just">
              <a:buNone/>
            </a:pPr>
            <a:endParaRPr lang="it-IT"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olo 1">
            <a:extLst>
              <a:ext uri="{FF2B5EF4-FFF2-40B4-BE49-F238E27FC236}">
                <a16:creationId xmlns:a16="http://schemas.microsoft.com/office/drawing/2014/main" id="{5F518F59-3BAD-7151-7958-867BAABA815D}"/>
              </a:ext>
            </a:extLst>
          </p:cNvPr>
          <p:cNvSpPr>
            <a:spLocks noGrp="1"/>
          </p:cNvSpPr>
          <p:nvPr>
            <p:ph type="title"/>
          </p:nvPr>
        </p:nvSpPr>
        <p:spPr>
          <a:xfrm>
            <a:off x="838200" y="365125"/>
            <a:ext cx="10515600" cy="1325563"/>
          </a:xfrm>
          <a:solidFill>
            <a:schemeClr val="accent5">
              <a:lumMod val="40000"/>
              <a:lumOff val="60000"/>
            </a:schemeClr>
          </a:solidFill>
          <a:ln>
            <a:solidFill>
              <a:schemeClr val="accent2"/>
            </a:solidFill>
          </a:ln>
        </p:spPr>
        <p:txBody>
          <a:bodyPr>
            <a:normAutofit/>
          </a:bodyPr>
          <a:lstStyle/>
          <a:p>
            <a:pPr algn="ctr"/>
            <a:r>
              <a:rPr lang="it-IT" sz="4400" kern="150" dirty="0">
                <a:effectLst/>
                <a:latin typeface="Calibri" panose="020F0502020204030204" pitchFamily="34" charset="0"/>
                <a:ea typeface="SimSun" panose="02010600030101010101" pitchFamily="2" charset="-122"/>
                <a:cs typeface="F"/>
              </a:rPr>
              <a:t>Capo II - Riservatezza e segreto professionale</a:t>
            </a:r>
            <a:endParaRPr lang="it-IT" b="1" dirty="0">
              <a:solidFill>
                <a:srgbClr val="00B0F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65100"/>
            <a:ext cx="10515600" cy="1325563"/>
          </a:xfrm>
          <a:solidFill>
            <a:srgbClr val="CCECFF"/>
          </a:solidFill>
        </p:spPr>
        <p:txBody>
          <a:bodyPr>
            <a:normAutofit/>
          </a:bodyPr>
          <a:lstStyle/>
          <a:p>
            <a:pPr algn="ctr"/>
            <a:r>
              <a:rPr lang="it-IT" sz="3200" kern="150" dirty="0">
                <a:effectLst/>
                <a:latin typeface="Calibri" panose="020F0502020204030204" pitchFamily="34" charset="0"/>
                <a:ea typeface="SimSun" panose="02010600030101010101" pitchFamily="2" charset="-122"/>
                <a:cs typeface="F"/>
              </a:rPr>
              <a:t>Capo II - Riservatezza e segreto professionale</a:t>
            </a:r>
            <a:endParaRPr lang="it-IT" sz="3200" b="1" u="sng" dirty="0">
              <a:solidFill>
                <a:srgbClr val="0066FF"/>
              </a:solidFill>
              <a:latin typeface="+mn-lt"/>
            </a:endParaRPr>
          </a:p>
        </p:txBody>
      </p:sp>
      <p:sp>
        <p:nvSpPr>
          <p:cNvPr id="3" name="Segnaposto contenuto 2"/>
          <p:cNvSpPr>
            <a:spLocks noGrp="1"/>
          </p:cNvSpPr>
          <p:nvPr>
            <p:ph idx="1"/>
          </p:nvPr>
        </p:nvSpPr>
        <p:spPr>
          <a:xfrm>
            <a:off x="838200" y="1690688"/>
            <a:ext cx="10515600" cy="4486275"/>
          </a:xfrm>
          <a:solidFill>
            <a:schemeClr val="accent2">
              <a:lumMod val="20000"/>
              <a:lumOff val="80000"/>
            </a:schemeClr>
          </a:solidFill>
        </p:spPr>
        <p:txBody>
          <a:bodyPr>
            <a:normAutofit fontScale="85000" lnSpcReduction="20000"/>
          </a:bodyPr>
          <a:lstStyle/>
          <a:p>
            <a:pPr marL="0" indent="0" algn="just">
              <a:buNone/>
            </a:pPr>
            <a:endParaRPr lang="it-IT" b="1" i="1" u="sng" dirty="0">
              <a:solidFill>
                <a:srgbClr val="444444"/>
              </a:solidFill>
              <a:effectLst>
                <a:outerShdw blurRad="38100" dist="38100" dir="2700000" algn="tl">
                  <a:srgbClr val="000000">
                    <a:alpha val="43137"/>
                  </a:srgbClr>
                </a:outerShdw>
              </a:effectLst>
              <a:latin typeface="Open Sans" panose="020B0606030504020204" pitchFamily="34" charset="0"/>
            </a:endParaRPr>
          </a:p>
          <a:p>
            <a:pPr marL="0" indent="0" algn="just">
              <a:buNone/>
            </a:pPr>
            <a:r>
              <a:rPr lang="it-IT" b="1" i="1" u="sng" dirty="0">
                <a:solidFill>
                  <a:srgbClr val="444444"/>
                </a:solidFill>
                <a:effectLst>
                  <a:outerShdw blurRad="38100" dist="38100" dir="2700000" algn="tl">
                    <a:srgbClr val="000000">
                      <a:alpha val="43137"/>
                    </a:srgbClr>
                  </a:outerShdw>
                </a:effectLst>
                <a:latin typeface="Open Sans" panose="020B0606030504020204" pitchFamily="34" charset="0"/>
              </a:rPr>
              <a:t>RISERVATEZZA</a:t>
            </a:r>
            <a:r>
              <a:rPr lang="it-IT" dirty="0">
                <a:solidFill>
                  <a:srgbClr val="444444"/>
                </a:solidFill>
                <a:latin typeface="Open Sans" panose="020B0606030504020204" pitchFamily="34" charset="0"/>
              </a:rPr>
              <a:t> </a:t>
            </a:r>
            <a:r>
              <a:rPr lang="it-IT" sz="2800" b="0" i="0" dirty="0">
                <a:solidFill>
                  <a:srgbClr val="444444"/>
                </a:solidFill>
                <a:effectLst/>
                <a:latin typeface="Open Sans" panose="020B0606030504020204" pitchFamily="34" charset="0"/>
              </a:rPr>
              <a:t>cautela nella conduzione della relazione professionale che deve essere riguardosa e discreta e deve saper conservare, usare e proteggere i dati raccolti. E’ un atteggiamento più ampio ed esteso in cui rientrano l’obbligo al segreto professionale e la tutela della privacy.</a:t>
            </a:r>
          </a:p>
          <a:p>
            <a:pPr marL="0" indent="0" algn="just">
              <a:buNone/>
            </a:pPr>
            <a:endParaRPr lang="it-IT" sz="2800" b="0" i="0" dirty="0">
              <a:solidFill>
                <a:srgbClr val="444444"/>
              </a:solidFill>
              <a:effectLst/>
              <a:latin typeface="Open Sans" panose="020B0606030504020204" pitchFamily="34" charset="0"/>
            </a:endParaRPr>
          </a:p>
          <a:p>
            <a:pPr marL="0" indent="0" algn="just">
              <a:buNone/>
            </a:pPr>
            <a:r>
              <a:rPr lang="it-IT" b="1" i="1" u="sng" dirty="0">
                <a:solidFill>
                  <a:srgbClr val="444444"/>
                </a:solidFill>
                <a:effectLst>
                  <a:outerShdw blurRad="38100" dist="38100" dir="2700000" algn="tl">
                    <a:srgbClr val="000000">
                      <a:alpha val="43137"/>
                    </a:srgbClr>
                  </a:outerShdw>
                </a:effectLst>
                <a:latin typeface="Open Sans" panose="020B0606030504020204" pitchFamily="34" charset="0"/>
              </a:rPr>
              <a:t>tutela della privacy </a:t>
            </a:r>
            <a:r>
              <a:rPr lang="it-IT" b="0" i="0" dirty="0">
                <a:solidFill>
                  <a:srgbClr val="444444"/>
                </a:solidFill>
                <a:effectLst/>
                <a:latin typeface="Open Sans" panose="020B0606030504020204" pitchFamily="34" charset="0"/>
              </a:rPr>
              <a:t> diritto alla protezione di informazioni e dati personali.</a:t>
            </a:r>
          </a:p>
          <a:p>
            <a:pPr marL="0" indent="0" algn="just">
              <a:buNone/>
            </a:pPr>
            <a:endParaRPr lang="it-IT" dirty="0">
              <a:solidFill>
                <a:srgbClr val="444444"/>
              </a:solidFill>
              <a:latin typeface="Open Sans" panose="020B0606030504020204" pitchFamily="34" charset="0"/>
            </a:endParaRPr>
          </a:p>
          <a:p>
            <a:pPr marL="0" indent="0" algn="just">
              <a:buNone/>
            </a:pPr>
            <a:r>
              <a:rPr lang="it-IT" b="1" i="1" u="sng" dirty="0">
                <a:solidFill>
                  <a:srgbClr val="444444"/>
                </a:solidFill>
                <a:effectLst>
                  <a:outerShdw blurRad="38100" dist="38100" dir="2700000" algn="tl">
                    <a:srgbClr val="000000">
                      <a:alpha val="43137"/>
                    </a:srgbClr>
                  </a:outerShdw>
                </a:effectLst>
                <a:latin typeface="Open Sans" panose="020B0606030504020204" pitchFamily="34" charset="0"/>
              </a:rPr>
              <a:t> segreto professionale </a:t>
            </a:r>
            <a:r>
              <a:rPr lang="it-IT" b="0" i="0" dirty="0">
                <a:solidFill>
                  <a:srgbClr val="444444"/>
                </a:solidFill>
                <a:effectLst/>
                <a:latin typeface="Open Sans" panose="020B0606030504020204" pitchFamily="34" charset="0"/>
              </a:rPr>
              <a:t> l'obbligo a non rivelare le informazioni aventi natura di segreto, apprese all'interno del rapporto fiduciario </a:t>
            </a:r>
          </a:p>
          <a:p>
            <a:pPr marL="0" indent="0" algn="just">
              <a:buNone/>
            </a:pPr>
            <a:r>
              <a:rPr lang="it-IT" b="1" i="1" u="sng" dirty="0">
                <a:solidFill>
                  <a:srgbClr val="444444"/>
                </a:solidFill>
                <a:effectLst>
                  <a:outerShdw blurRad="38100" dist="38100" dir="2700000" algn="tl">
                    <a:srgbClr val="000000">
                      <a:alpha val="43137"/>
                    </a:srgbClr>
                  </a:outerShdw>
                </a:effectLst>
                <a:latin typeface="Open Sans" panose="020B0606030504020204" pitchFamily="34" charset="0"/>
              </a:rPr>
              <a:t>segreto d’ufficio   </a:t>
            </a:r>
            <a:r>
              <a:rPr lang="it-IT" dirty="0">
                <a:solidFill>
                  <a:srgbClr val="444444"/>
                </a:solidFill>
                <a:latin typeface="Open Sans" panose="020B0606030504020204" pitchFamily="34" charset="0"/>
              </a:rPr>
              <a:t> notizie</a:t>
            </a:r>
            <a:r>
              <a:rPr lang="it-IT" b="0" i="0" dirty="0">
                <a:solidFill>
                  <a:srgbClr val="444444"/>
                </a:solidFill>
                <a:effectLst/>
                <a:latin typeface="Open Sans" panose="020B0606030504020204" pitchFamily="34" charset="0"/>
              </a:rPr>
              <a:t> inerente ad ’attività o i rapporti di un pubblico ufficio o servizio di cui è vietata la divulgazione</a:t>
            </a:r>
            <a:endParaRPr lang="it-IT" sz="2800" b="0" i="0" dirty="0">
              <a:solidFill>
                <a:srgbClr val="444444"/>
              </a:solidFill>
              <a:effectLst/>
              <a:latin typeface="Open Sans" panose="020B0606030504020204" pitchFamily="34" charset="0"/>
            </a:endParaRPr>
          </a:p>
          <a:p>
            <a:pPr marL="0" indent="0" algn="just">
              <a:buNone/>
            </a:pPr>
            <a:endParaRPr lang="it-IT" sz="4000" kern="150" dirty="0">
              <a:solidFill>
                <a:srgbClr val="444444"/>
              </a:solidFill>
              <a:latin typeface="Open Sans" panose="020B0606030504020204" pitchFamily="34" charset="0"/>
              <a:ea typeface="SimSun" panose="02010600030101010101" pitchFamily="2" charset="-122"/>
              <a:cs typeface="F"/>
            </a:endParaRPr>
          </a:p>
          <a:p>
            <a:pPr algn="just"/>
            <a:endParaRPr lang="it-IT"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it-IT" sz="4400" kern="150" dirty="0">
              <a:effectLst/>
              <a:latin typeface="Calibri" panose="020F0502020204030204" pitchFamily="34" charset="0"/>
              <a:ea typeface="SimSun" panose="02010600030101010101" pitchFamily="2" charset="-122"/>
              <a:cs typeface="F"/>
            </a:endParaRPr>
          </a:p>
          <a:p>
            <a:pPr marL="0" indent="0" algn="just">
              <a:buNone/>
            </a:pPr>
            <a:endParaRPr lang="it-IT" sz="1800" kern="150" dirty="0">
              <a:effectLst/>
              <a:latin typeface="Calibri" panose="020F0502020204030204" pitchFamily="34" charset="0"/>
              <a:ea typeface="SimSun" panose="02010600030101010101" pitchFamily="2" charset="-122"/>
              <a:cs typeface="F"/>
            </a:endParaRPr>
          </a:p>
          <a:p>
            <a:pPr marL="0" indent="0" algn="just">
              <a:buNone/>
            </a:pPr>
            <a:endParaRPr lang="it-IT"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200400" lvl="7" indent="0" algn="just">
              <a:buNone/>
            </a:pPr>
            <a:endParaRPr lang="it-IT" sz="32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52499" y="1690688"/>
            <a:ext cx="10991850" cy="5167312"/>
          </a:xfrm>
          <a:solidFill>
            <a:schemeClr val="accent2">
              <a:lumMod val="20000"/>
              <a:lumOff val="80000"/>
            </a:schemeClr>
          </a:solidFill>
        </p:spPr>
        <p:txBody>
          <a:bodyPr>
            <a:noAutofit/>
          </a:bodyPr>
          <a:lstStyle/>
          <a:p>
            <a:r>
              <a:rPr lang="it-IT" sz="2000" b="1" i="0" u="none" strike="noStrike" baseline="0" dirty="0">
                <a:latin typeface="OpenSans"/>
              </a:rPr>
              <a:t>l’articolo 32. </a:t>
            </a:r>
            <a:r>
              <a:rPr lang="it-IT" sz="2000" b="0" i="0" u="none" strike="noStrike" baseline="0" dirty="0">
                <a:latin typeface="OpenSans"/>
              </a:rPr>
              <a:t>La riservatezza e il segreto professionale</a:t>
            </a:r>
          </a:p>
          <a:p>
            <a:pPr marL="0" indent="0">
              <a:buNone/>
            </a:pPr>
            <a:r>
              <a:rPr lang="it-IT" sz="2000" b="0" i="0" u="none" strike="noStrike" baseline="0" dirty="0">
                <a:latin typeface="OpenSans"/>
              </a:rPr>
              <a:t> </a:t>
            </a:r>
            <a:endParaRPr lang="it-IT" sz="2000" dirty="0">
              <a:ln w="0"/>
              <a:effectLst>
                <a:outerShdw blurRad="38100" dist="19050" dir="2700000" algn="tl" rotWithShape="0">
                  <a:schemeClr val="dk1">
                    <a:alpha val="40000"/>
                  </a:schemeClr>
                </a:outerShdw>
              </a:effectLst>
            </a:endParaRPr>
          </a:p>
          <a:p>
            <a:pPr algn="l"/>
            <a:endParaRPr lang="it-IT" sz="2000" b="0" i="0" u="none" strike="noStrike" baseline="0" dirty="0">
              <a:latin typeface="OpenSans"/>
            </a:endParaRPr>
          </a:p>
          <a:p>
            <a:pPr algn="l"/>
            <a:endParaRPr lang="it-IT" sz="2000" b="1" dirty="0">
              <a:latin typeface="OpenSans"/>
            </a:endParaRPr>
          </a:p>
          <a:p>
            <a:pPr algn="l"/>
            <a:endParaRPr lang="it-IT" sz="2000" b="1" dirty="0">
              <a:latin typeface="OpenSans"/>
            </a:endParaRPr>
          </a:p>
          <a:p>
            <a:r>
              <a:rPr lang="it-IT" sz="2000" b="1" dirty="0">
                <a:latin typeface="OpenSans"/>
              </a:rPr>
              <a:t>Articolo 33. </a:t>
            </a:r>
            <a:r>
              <a:rPr lang="it-IT" sz="2000" b="0" i="0" u="none" strike="noStrike" baseline="0" dirty="0">
                <a:latin typeface="OpenSans"/>
              </a:rPr>
              <a:t>La riservatezza e il segreto professionale</a:t>
            </a:r>
          </a:p>
          <a:p>
            <a:pPr algn="l"/>
            <a:endParaRPr lang="it-IT" sz="2000" b="1" dirty="0">
              <a:latin typeface="OpenSans"/>
            </a:endParaRPr>
          </a:p>
          <a:p>
            <a:pPr marL="0" indent="0">
              <a:lnSpc>
                <a:spcPct val="107000"/>
              </a:lnSpc>
              <a:spcAft>
                <a:spcPts val="800"/>
              </a:spcAft>
              <a:buNone/>
            </a:pPr>
            <a:endParaRPr lang="it-IT" sz="2000" b="1" dirty="0">
              <a:latin typeface="OpenSans"/>
            </a:endParaRPr>
          </a:p>
          <a:p>
            <a:pPr marL="0" indent="0">
              <a:lnSpc>
                <a:spcPct val="107000"/>
              </a:lnSpc>
              <a:spcAft>
                <a:spcPts val="800"/>
              </a:spcAft>
              <a:buNone/>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r>
              <a:rPr lang="it-IT" sz="2000" b="1" dirty="0">
                <a:effectLst/>
                <a:latin typeface="OpenSans"/>
                <a:ea typeface="Calibri" panose="020F0502020204030204" pitchFamily="34" charset="0"/>
                <a:cs typeface="OpenSans"/>
              </a:rPr>
              <a:t>L’articolo 34</a:t>
            </a:r>
            <a:r>
              <a:rPr lang="it-IT" sz="2000" dirty="0">
                <a:solidFill>
                  <a:srgbClr val="585757"/>
                </a:solidFill>
                <a:effectLst/>
                <a:latin typeface="OpenSans"/>
                <a:ea typeface="Calibri" panose="020F0502020204030204" pitchFamily="34" charset="0"/>
                <a:cs typeface="OpenSans"/>
              </a:rPr>
              <a:t>. </a:t>
            </a:r>
            <a:r>
              <a:rPr lang="it-IT" sz="2000" b="0" i="0" u="none" strike="noStrike" baseline="0" dirty="0">
                <a:latin typeface="OpenSans"/>
              </a:rPr>
              <a:t>La riservatezza e il segreto professionale</a:t>
            </a:r>
          </a:p>
        </p:txBody>
      </p:sp>
      <p:sp>
        <p:nvSpPr>
          <p:cNvPr id="4" name="Titolo 1">
            <a:extLst>
              <a:ext uri="{FF2B5EF4-FFF2-40B4-BE49-F238E27FC236}">
                <a16:creationId xmlns:a16="http://schemas.microsoft.com/office/drawing/2014/main" id="{5F518F59-3BAD-7151-7958-867BAABA815D}"/>
              </a:ext>
            </a:extLst>
          </p:cNvPr>
          <p:cNvSpPr>
            <a:spLocks noGrp="1"/>
          </p:cNvSpPr>
          <p:nvPr>
            <p:ph type="title"/>
          </p:nvPr>
        </p:nvSpPr>
        <p:spPr>
          <a:xfrm>
            <a:off x="838200" y="365125"/>
            <a:ext cx="10515600" cy="1325563"/>
          </a:xfrm>
          <a:solidFill>
            <a:schemeClr val="accent5">
              <a:lumMod val="40000"/>
              <a:lumOff val="60000"/>
            </a:schemeClr>
          </a:solidFill>
          <a:ln>
            <a:solidFill>
              <a:schemeClr val="accent2"/>
            </a:solidFill>
          </a:ln>
        </p:spPr>
        <p:txBody>
          <a:bodyPr>
            <a:normAutofit/>
          </a:bodyPr>
          <a:lstStyle/>
          <a:p>
            <a:pPr algn="ctr"/>
            <a:r>
              <a:rPr lang="it-IT" sz="4400" kern="150" dirty="0">
                <a:effectLst/>
                <a:latin typeface="Calibri" panose="020F0502020204030204" pitchFamily="34" charset="0"/>
                <a:ea typeface="SimSun" panose="02010600030101010101" pitchFamily="2" charset="-122"/>
                <a:cs typeface="F"/>
              </a:rPr>
              <a:t>Capo II - Riservatezza e segreto professionale</a:t>
            </a:r>
            <a:endParaRPr lang="it-IT" b="1" dirty="0">
              <a:solidFill>
                <a:srgbClr val="00B0F0"/>
              </a:solidFill>
            </a:endParaRPr>
          </a:p>
        </p:txBody>
      </p:sp>
      <p:cxnSp>
        <p:nvCxnSpPr>
          <p:cNvPr id="5" name="Connettore a gomito 4">
            <a:extLst>
              <a:ext uri="{FF2B5EF4-FFF2-40B4-BE49-F238E27FC236}">
                <a16:creationId xmlns:a16="http://schemas.microsoft.com/office/drawing/2014/main" id="{CC453301-4E0F-476E-070A-4C474C13B713}"/>
              </a:ext>
            </a:extLst>
          </p:cNvPr>
          <p:cNvCxnSpPr>
            <a:cxnSpLocks/>
          </p:cNvCxnSpPr>
          <p:nvPr/>
        </p:nvCxnSpPr>
        <p:spPr>
          <a:xfrm>
            <a:off x="6453188" y="3713242"/>
            <a:ext cx="952499" cy="300038"/>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Rettangolo 7">
            <a:extLst>
              <a:ext uri="{FF2B5EF4-FFF2-40B4-BE49-F238E27FC236}">
                <a16:creationId xmlns:a16="http://schemas.microsoft.com/office/drawing/2014/main" id="{F2AFC004-49B1-8C99-8F1E-90021E9FA034}"/>
              </a:ext>
            </a:extLst>
          </p:cNvPr>
          <p:cNvSpPr/>
          <p:nvPr/>
        </p:nvSpPr>
        <p:spPr>
          <a:xfrm>
            <a:off x="8472486" y="1776948"/>
            <a:ext cx="3471863" cy="707886"/>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it-IT" sz="2000" dirty="0">
                <a:ln w="0"/>
                <a:effectLst>
                  <a:outerShdw blurRad="38100" dist="19050" dir="2700000" algn="tl" rotWithShape="0">
                    <a:schemeClr val="dk1">
                      <a:alpha val="40000"/>
                    </a:schemeClr>
                  </a:outerShdw>
                </a:effectLst>
                <a:latin typeface="OpenSans"/>
              </a:rPr>
              <a:t>diritto primario della persona e un obbligo per il professionista</a:t>
            </a:r>
            <a:endParaRPr lang="it-IT" sz="2000" b="0" cap="none" spc="0" dirty="0">
              <a:ln w="0"/>
              <a:solidFill>
                <a:schemeClr val="tx1"/>
              </a:solidFill>
              <a:effectLst>
                <a:outerShdw blurRad="38100" dist="19050" dir="2700000" algn="tl" rotWithShape="0">
                  <a:schemeClr val="dk1">
                    <a:alpha val="40000"/>
                  </a:schemeClr>
                </a:outerShdw>
              </a:effectLst>
            </a:endParaRPr>
          </a:p>
        </p:txBody>
      </p:sp>
      <p:cxnSp>
        <p:nvCxnSpPr>
          <p:cNvPr id="9" name="Connettore a gomito 8">
            <a:extLst>
              <a:ext uri="{FF2B5EF4-FFF2-40B4-BE49-F238E27FC236}">
                <a16:creationId xmlns:a16="http://schemas.microsoft.com/office/drawing/2014/main" id="{F2E6BED3-E2B5-BC4A-F25D-C0849EE02B49}"/>
              </a:ext>
            </a:extLst>
          </p:cNvPr>
          <p:cNvCxnSpPr/>
          <p:nvPr/>
        </p:nvCxnSpPr>
        <p:spPr>
          <a:xfrm>
            <a:off x="6929437" y="1862306"/>
            <a:ext cx="1514475" cy="300038"/>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Casella di testo 2">
            <a:extLst>
              <a:ext uri="{FF2B5EF4-FFF2-40B4-BE49-F238E27FC236}">
                <a16:creationId xmlns:a16="http://schemas.microsoft.com/office/drawing/2014/main" id="{B947C60F-03C4-5E5C-B735-45B5D9295114}"/>
              </a:ext>
            </a:extLst>
          </p:cNvPr>
          <p:cNvSpPr txBox="1">
            <a:spLocks noChangeArrowheads="1"/>
          </p:cNvSpPr>
          <p:nvPr/>
        </p:nvSpPr>
        <p:spPr bwMode="auto">
          <a:xfrm>
            <a:off x="7405687" y="2837548"/>
            <a:ext cx="4652961" cy="20514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it-IT" sz="2800" i="1" dirty="0">
                <a:solidFill>
                  <a:srgbClr val="585757"/>
                </a:solidFill>
                <a:effectLst/>
                <a:latin typeface="OpenSans-Italic"/>
                <a:ea typeface="Calibri" panose="020F0502020204030204" pitchFamily="34" charset="0"/>
                <a:cs typeface="OpenSans-Italic"/>
              </a:rPr>
              <a:t>“</a:t>
            </a:r>
            <a:r>
              <a:rPr lang="it-IT" sz="1400" b="1" dirty="0">
                <a:effectLst/>
                <a:latin typeface="Abadi" panose="020B0604020202020204" pitchFamily="34" charset="0"/>
                <a:ea typeface="Calibri" panose="020F0502020204030204" pitchFamily="34" charset="0"/>
                <a:cs typeface="OpenSans-Bold"/>
              </a:rPr>
              <a:t>Trasparenza</a:t>
            </a:r>
            <a:r>
              <a:rPr lang="it-IT" sz="1400" i="1" dirty="0">
                <a:effectLst/>
                <a:latin typeface="Abadi" panose="020B0604020202020204" pitchFamily="34" charset="0"/>
                <a:ea typeface="Calibri" panose="020F0502020204030204" pitchFamily="34" charset="0"/>
                <a:cs typeface="OpenSans-Italic"/>
              </a:rPr>
              <a:t>” </a:t>
            </a:r>
            <a:r>
              <a:rPr lang="it-IT" sz="1400" dirty="0">
                <a:effectLst/>
                <a:latin typeface="Abadi" panose="020B0604020202020204" pitchFamily="34" charset="0"/>
                <a:ea typeface="Calibri" panose="020F0502020204030204" pitchFamily="34" charset="0"/>
                <a:cs typeface="OpenSans"/>
              </a:rPr>
              <a:t>spiegazione dei motivi, sostanziali e giuridici, che </a:t>
            </a:r>
            <a:r>
              <a:rPr lang="it-IT" sz="1400" dirty="0">
                <a:effectLst/>
                <a:latin typeface="OpenSans"/>
                <a:ea typeface="Calibri" panose="020F0502020204030204" pitchFamily="34" charset="0"/>
                <a:cs typeface="OpenSans"/>
              </a:rPr>
              <a:t>ci impediscono di trasmettere loro le eventuali informazioni di cui fossimo in possesso. Si pensi in particolare ai casi disciplinati </a:t>
            </a:r>
            <a:r>
              <a:rPr lang="it-IT" sz="1400" b="1" dirty="0">
                <a:effectLst/>
                <a:latin typeface="OpenSans"/>
                <a:ea typeface="Calibri" panose="020F0502020204030204" pitchFamily="34" charset="0"/>
                <a:cs typeface="OpenSans"/>
              </a:rPr>
              <a:t>dall’</a:t>
            </a:r>
            <a:r>
              <a:rPr lang="it-IT" sz="1400" b="1" i="1" dirty="0">
                <a:effectLst/>
                <a:latin typeface="OpenSans-Italic"/>
                <a:ea typeface="Calibri" panose="020F0502020204030204" pitchFamily="34" charset="0"/>
                <a:cs typeface="OpenSans-Italic"/>
              </a:rPr>
              <a:t>art. 24 della legge 241/90 </a:t>
            </a:r>
            <a:r>
              <a:rPr lang="it-IT" sz="1400" dirty="0">
                <a:effectLst/>
                <a:latin typeface="OpenSans"/>
                <a:ea typeface="Calibri" panose="020F0502020204030204" pitchFamily="34" charset="0"/>
                <a:cs typeface="OpenSans"/>
              </a:rPr>
              <a:t>relativi al diniego o al differimento dell’accesso dei cittadini agli atti relativi ai procedimenti amministrativi che li riguardano.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Connettore a gomito 12">
            <a:extLst>
              <a:ext uri="{FF2B5EF4-FFF2-40B4-BE49-F238E27FC236}">
                <a16:creationId xmlns:a16="http://schemas.microsoft.com/office/drawing/2014/main" id="{39C7A41A-C9C0-BE6A-66D5-C0C508AD7B89}"/>
              </a:ext>
            </a:extLst>
          </p:cNvPr>
          <p:cNvCxnSpPr>
            <a:cxnSpLocks/>
          </p:cNvCxnSpPr>
          <p:nvPr/>
        </p:nvCxnSpPr>
        <p:spPr>
          <a:xfrm>
            <a:off x="6396038" y="5614650"/>
            <a:ext cx="952499" cy="300038"/>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6F0BA045-2332-82D6-B526-F179E390F890}"/>
              </a:ext>
            </a:extLst>
          </p:cNvPr>
          <p:cNvSpPr/>
          <p:nvPr/>
        </p:nvSpPr>
        <p:spPr>
          <a:xfrm>
            <a:off x="7405687" y="5278703"/>
            <a:ext cx="4100518" cy="132343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it-IT" sz="2000" dirty="0">
                <a:solidFill>
                  <a:schemeClr val="tx1"/>
                </a:solidFill>
                <a:latin typeface="OpenSans"/>
                <a:ea typeface="Calibri" panose="020F0502020204030204" pitchFamily="34" charset="0"/>
                <a:cs typeface="OpenSans"/>
              </a:rPr>
              <a:t>a coloro con i quali collabora o instaura rapporti interprofessionali</a:t>
            </a:r>
          </a:p>
          <a:p>
            <a:pPr algn="ctr"/>
            <a:endPar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it-IT"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738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1149350"/>
          </a:xfrm>
          <a:solidFill>
            <a:srgbClr val="CCECFF"/>
          </a:solidFill>
        </p:spPr>
        <p:txBody>
          <a:bodyPr/>
          <a:lstStyle/>
          <a:p>
            <a:pPr algn="ctr"/>
            <a:r>
              <a:rPr lang="it-IT" sz="3200" kern="150" dirty="0">
                <a:effectLst/>
                <a:latin typeface="Calibri" panose="020F0502020204030204" pitchFamily="34" charset="0"/>
                <a:ea typeface="SimSun" panose="02010600030101010101" pitchFamily="2" charset="-122"/>
                <a:cs typeface="F"/>
              </a:rPr>
              <a:t>Capo II - Riservatezza e segreto professionale</a:t>
            </a:r>
            <a:endParaRPr lang="it-IT" sz="3200" b="1" u="sng" dirty="0">
              <a:solidFill>
                <a:srgbClr val="0066FF"/>
              </a:solidFill>
              <a:latin typeface="+mn-lt"/>
            </a:endParaRPr>
          </a:p>
        </p:txBody>
      </p:sp>
      <p:sp>
        <p:nvSpPr>
          <p:cNvPr id="3" name="Segnaposto contenuto 2"/>
          <p:cNvSpPr>
            <a:spLocks noGrp="1"/>
          </p:cNvSpPr>
          <p:nvPr>
            <p:ph idx="1"/>
          </p:nvPr>
        </p:nvSpPr>
        <p:spPr>
          <a:xfrm>
            <a:off x="838199" y="1514476"/>
            <a:ext cx="10620375" cy="4857749"/>
          </a:xfrm>
          <a:solidFill>
            <a:schemeClr val="accent2">
              <a:lumMod val="20000"/>
              <a:lumOff val="80000"/>
            </a:schemeClr>
          </a:solidFill>
        </p:spPr>
        <p:txBody>
          <a:bodyPr>
            <a:normAutofit/>
          </a:bodyPr>
          <a:lstStyle/>
          <a:p>
            <a:pPr marL="0" indent="0" algn="l">
              <a:buNone/>
            </a:pPr>
            <a:r>
              <a:rPr lang="it-IT" sz="1800" b="1" i="0" u="none" strike="noStrike" baseline="0" dirty="0">
                <a:latin typeface="OpenSans"/>
              </a:rPr>
              <a:t>L’articolo 35. </a:t>
            </a:r>
            <a:r>
              <a:rPr lang="it-IT" sz="1800" b="0" i="0" u="none" strike="noStrike" baseline="0" dirty="0">
                <a:latin typeface="OpenSans"/>
              </a:rPr>
              <a:t>La riservatezza e il segreto professionale </a:t>
            </a:r>
          </a:p>
          <a:p>
            <a:pPr marL="0" indent="0" algn="l">
              <a:buNone/>
            </a:pPr>
            <a:endParaRPr lang="it-IT" sz="1800" dirty="0">
              <a:solidFill>
                <a:srgbClr val="585757"/>
              </a:solidFill>
              <a:latin typeface="OpenSans"/>
            </a:endParaRPr>
          </a:p>
          <a:p>
            <a:pPr marL="0" indent="0" algn="l">
              <a:buNone/>
            </a:pPr>
            <a:endParaRPr lang="it-IT" sz="2000" b="0" i="0" dirty="0">
              <a:solidFill>
                <a:srgbClr val="0C0C0C"/>
              </a:solidFill>
              <a:effectLst/>
              <a:latin typeface="Titillium Web" panose="00000500000000000000" pitchFamily="2" charset="0"/>
            </a:endParaRPr>
          </a:p>
          <a:p>
            <a:pPr algn="l">
              <a:buFont typeface="Wingdings" panose="05000000000000000000" pitchFamily="2" charset="2"/>
              <a:buChar char="v"/>
            </a:pPr>
            <a:r>
              <a:rPr lang="it-IT" sz="1400" b="0" i="0" u="sng" dirty="0">
                <a:solidFill>
                  <a:srgbClr val="0C0C0C"/>
                </a:solidFill>
                <a:effectLst/>
                <a:latin typeface="Titillium Web" panose="00000500000000000000" pitchFamily="2" charset="0"/>
              </a:rPr>
              <a:t>Si ricorda che La sentenza del TAR Emilia Romagna n.198/2020/2015 </a:t>
            </a:r>
            <a:r>
              <a:rPr lang="it-IT" sz="1400" b="0" i="0" dirty="0">
                <a:solidFill>
                  <a:srgbClr val="0C0C0C"/>
                </a:solidFill>
                <a:effectLst/>
                <a:latin typeface="Titillium Web" panose="00000500000000000000" pitchFamily="2" charset="0"/>
              </a:rPr>
              <a:t>ha stabilito che le </a:t>
            </a:r>
            <a:r>
              <a:rPr lang="it-IT" sz="1400" dirty="0">
                <a:solidFill>
                  <a:srgbClr val="0C0C0C"/>
                </a:solidFill>
                <a:latin typeface="Titillium Web" panose="00000500000000000000" pitchFamily="2" charset="0"/>
              </a:rPr>
              <a:t>relazioni degli assistenti sociali come pure altro do</a:t>
            </a:r>
            <a:r>
              <a:rPr lang="it-IT" sz="1400" b="1" i="0" dirty="0">
                <a:solidFill>
                  <a:srgbClr val="0C0C0C"/>
                </a:solidFill>
                <a:effectLst/>
                <a:latin typeface="Titillium Web" panose="00000500000000000000" pitchFamily="2" charset="0"/>
              </a:rPr>
              <a:t>cumento formato dagli operatori sociali  su mandato del giudice non è un documento amministrativo ai sensi della L. 241/1990 e non è configurabile per esso un diritto di accesso in quanto atto relativo ad organi e attività giurisdizionali.</a:t>
            </a:r>
            <a:r>
              <a:rPr lang="it-IT" sz="1400" b="0" i="0" dirty="0">
                <a:solidFill>
                  <a:srgbClr val="0C0C0C"/>
                </a:solidFill>
                <a:effectLst/>
                <a:latin typeface="Titillium Web" panose="00000500000000000000" pitchFamily="2" charset="0"/>
              </a:rPr>
              <a:t> L'articolo 22, comma 1, </a:t>
            </a:r>
            <a:r>
              <a:rPr lang="it-IT" sz="1400" b="0" i="0" dirty="0" err="1">
                <a:solidFill>
                  <a:srgbClr val="0C0C0C"/>
                </a:solidFill>
                <a:effectLst/>
                <a:latin typeface="Titillium Web" panose="00000500000000000000" pitchFamily="2" charset="0"/>
              </a:rPr>
              <a:t>letterad</a:t>
            </a:r>
            <a:r>
              <a:rPr lang="it-IT" sz="1400" b="0" i="0" dirty="0">
                <a:solidFill>
                  <a:srgbClr val="0C0C0C"/>
                </a:solidFill>
                <a:effectLst/>
                <a:latin typeface="Titillium Web" panose="00000500000000000000" pitchFamily="2" charset="0"/>
              </a:rPr>
              <a:t>) della legge 241/1990, infatti, non comprende gli atti relativi a attività giurisdizionali o strumentalmente ricollegabili a esse</a:t>
            </a:r>
            <a:r>
              <a:rPr lang="it-IT" sz="2000" b="0" i="0" dirty="0">
                <a:solidFill>
                  <a:srgbClr val="0C0C0C"/>
                </a:solidFill>
                <a:effectLst/>
                <a:latin typeface="Titillium Web" panose="00000500000000000000" pitchFamily="2" charset="0"/>
              </a:rPr>
              <a:t>.</a:t>
            </a:r>
          </a:p>
          <a:p>
            <a:pPr marL="0" indent="0">
              <a:buNone/>
            </a:pPr>
            <a:endParaRPr lang="it-IT" sz="1800" b="1" i="0" u="none" strike="noStrike" baseline="0" dirty="0">
              <a:latin typeface="OpenSans"/>
            </a:endParaRPr>
          </a:p>
          <a:p>
            <a:pPr marL="0" indent="0">
              <a:buNone/>
            </a:pPr>
            <a:r>
              <a:rPr lang="it-IT" sz="1800" b="1" i="0" u="none" strike="noStrike" baseline="0" dirty="0">
                <a:latin typeface="OpenSans"/>
              </a:rPr>
              <a:t>L’ART 36.</a:t>
            </a:r>
            <a:r>
              <a:rPr lang="it-IT" sz="1800" b="0" i="0" u="none" strike="noStrike" baseline="0" dirty="0">
                <a:solidFill>
                  <a:srgbClr val="585757"/>
                </a:solidFill>
                <a:latin typeface="OpenSans"/>
              </a:rPr>
              <a:t> L</a:t>
            </a:r>
            <a:r>
              <a:rPr lang="it-IT" sz="1800" b="0" i="0" u="none" strike="noStrike" baseline="0" dirty="0">
                <a:latin typeface="OpenSans"/>
              </a:rPr>
              <a:t>a riservatezza e del segreto professionale</a:t>
            </a:r>
          </a:p>
          <a:p>
            <a:pPr marL="0" indent="0" algn="l">
              <a:buNone/>
            </a:pPr>
            <a:endParaRPr lang="it-IT" sz="2000" b="1" i="0" u="none" strike="noStrike" baseline="0" dirty="0">
              <a:latin typeface="OpenSans"/>
            </a:endParaRPr>
          </a:p>
          <a:p>
            <a:pPr marL="0" indent="0" algn="l">
              <a:buNone/>
            </a:pPr>
            <a:endParaRPr lang="it-IT" sz="2000" b="1" dirty="0">
              <a:latin typeface="OpenSans"/>
            </a:endParaRPr>
          </a:p>
          <a:p>
            <a:pPr marL="0" indent="0" algn="l">
              <a:buNone/>
            </a:pPr>
            <a:endParaRPr lang="it-IT" sz="2000" b="1" i="0" u="none" strike="noStrike" baseline="0" dirty="0">
              <a:latin typeface="OpenSans"/>
            </a:endParaRPr>
          </a:p>
          <a:p>
            <a:pPr marL="0" indent="0" algn="l">
              <a:buNone/>
            </a:pPr>
            <a:endParaRPr lang="it-IT" sz="2000" b="1" dirty="0">
              <a:latin typeface="OpenSans"/>
            </a:endParaRPr>
          </a:p>
          <a:p>
            <a:pPr marL="0" indent="0" algn="l">
              <a:buNone/>
            </a:pPr>
            <a:r>
              <a:rPr lang="it-IT" sz="2000" b="1" i="0" u="none" strike="noStrike" baseline="0" dirty="0">
                <a:latin typeface="OpenSans"/>
              </a:rPr>
              <a:t>l’articolo 37</a:t>
            </a:r>
            <a:r>
              <a:rPr lang="it-IT" sz="2000" b="0" i="0" u="none" strike="noStrike" baseline="0" dirty="0">
                <a:solidFill>
                  <a:srgbClr val="585757"/>
                </a:solidFill>
                <a:latin typeface="OpenSans"/>
              </a:rPr>
              <a:t>:L</a:t>
            </a:r>
            <a:r>
              <a:rPr lang="it-IT" sz="2000" b="0" i="0" u="none" strike="noStrike" baseline="0" dirty="0">
                <a:latin typeface="OpenSans"/>
              </a:rPr>
              <a:t>a riservatezza e del segreto professionale</a:t>
            </a:r>
          </a:p>
          <a:p>
            <a:pPr marL="0" indent="0" algn="l">
              <a:buNone/>
            </a:pPr>
            <a:endParaRPr lang="it-IT" sz="20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ttore a gomito 3">
            <a:extLst>
              <a:ext uri="{FF2B5EF4-FFF2-40B4-BE49-F238E27FC236}">
                <a16:creationId xmlns:a16="http://schemas.microsoft.com/office/drawing/2014/main" id="{021B4A7D-D145-BE76-881B-C86C39A0BCEE}"/>
              </a:ext>
            </a:extLst>
          </p:cNvPr>
          <p:cNvCxnSpPr/>
          <p:nvPr/>
        </p:nvCxnSpPr>
        <p:spPr>
          <a:xfrm>
            <a:off x="5934075" y="1693211"/>
            <a:ext cx="1514475" cy="300038"/>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14D9D2A3-980A-2847-D172-8316EF1DDE43}"/>
              </a:ext>
            </a:extLst>
          </p:cNvPr>
          <p:cNvSpPr/>
          <p:nvPr/>
        </p:nvSpPr>
        <p:spPr>
          <a:xfrm>
            <a:off x="7448550" y="1454640"/>
            <a:ext cx="4100518" cy="1077218"/>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marL="0" indent="0">
              <a:buNone/>
            </a:pPr>
            <a:r>
              <a:rPr lang="it-IT" sz="1600" dirty="0">
                <a:solidFill>
                  <a:srgbClr val="585757"/>
                </a:solidFill>
                <a:latin typeface="OpenSans"/>
              </a:rPr>
              <a:t>agevolando la persona, o i suoi legali rappresentanti, nell’accesso alla documentazione che la riguarda, nel rispetto delle norme in materia</a:t>
            </a:r>
            <a:endParaRPr lang="it-IT" sz="1600" b="0" cap="none" spc="0" dirty="0">
              <a:ln w="0"/>
              <a:solidFill>
                <a:schemeClr val="tx1"/>
              </a:solidFill>
              <a:effectLst>
                <a:outerShdw blurRad="38100" dist="19050" dir="2700000" algn="tl" rotWithShape="0">
                  <a:schemeClr val="dk1">
                    <a:alpha val="40000"/>
                  </a:schemeClr>
                </a:outerShdw>
              </a:effectLst>
            </a:endParaRPr>
          </a:p>
        </p:txBody>
      </p:sp>
      <p:cxnSp>
        <p:nvCxnSpPr>
          <p:cNvPr id="10" name="Connettore a gomito 9">
            <a:extLst>
              <a:ext uri="{FF2B5EF4-FFF2-40B4-BE49-F238E27FC236}">
                <a16:creationId xmlns:a16="http://schemas.microsoft.com/office/drawing/2014/main" id="{4B4759C5-354E-E41B-D04D-FE8D6754CC9B}"/>
              </a:ext>
            </a:extLst>
          </p:cNvPr>
          <p:cNvCxnSpPr/>
          <p:nvPr/>
        </p:nvCxnSpPr>
        <p:spPr>
          <a:xfrm>
            <a:off x="6767512" y="6072187"/>
            <a:ext cx="1514475" cy="300038"/>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BE36381C-3D2C-A6E7-FB26-D20A174ED4CE}"/>
              </a:ext>
            </a:extLst>
          </p:cNvPr>
          <p:cNvSpPr/>
          <p:nvPr/>
        </p:nvSpPr>
        <p:spPr>
          <a:xfrm>
            <a:off x="8274843" y="5295007"/>
            <a:ext cx="3114674" cy="1077218"/>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r>
              <a:rPr lang="it-IT" sz="1600" dirty="0">
                <a:latin typeface="OpenSans"/>
              </a:rPr>
              <a:t>con la stampa, con gli altri mezzi di diffusione e di comunicazione di massa, nell’utilizzo dei </a:t>
            </a:r>
            <a:r>
              <a:rPr lang="it-IT" sz="1600" b="1" dirty="0">
                <a:latin typeface="OpenSans-Bold"/>
              </a:rPr>
              <a:t>social network</a:t>
            </a:r>
            <a:r>
              <a:rPr lang="it-IT" sz="1600" dirty="0">
                <a:latin typeface="OpenSans"/>
              </a:rPr>
              <a:t>. </a:t>
            </a:r>
            <a:endParaRPr lang="it-IT" sz="1600" b="0" cap="none" spc="0" dirty="0">
              <a:ln w="0"/>
              <a:solidFill>
                <a:schemeClr val="tx1"/>
              </a:solidFill>
              <a:effectLst>
                <a:outerShdw blurRad="38100" dist="19050" dir="2700000" algn="tl" rotWithShape="0">
                  <a:schemeClr val="dk1">
                    <a:alpha val="40000"/>
                  </a:schemeClr>
                </a:outerShdw>
              </a:effectLst>
            </a:endParaRPr>
          </a:p>
        </p:txBody>
      </p:sp>
      <p:cxnSp>
        <p:nvCxnSpPr>
          <p:cNvPr id="5" name="Connettore a gomito 4">
            <a:extLst>
              <a:ext uri="{FF2B5EF4-FFF2-40B4-BE49-F238E27FC236}">
                <a16:creationId xmlns:a16="http://schemas.microsoft.com/office/drawing/2014/main" id="{FD3A0A7C-5E2B-2DBA-7AC5-4DB8F3185C85}"/>
              </a:ext>
            </a:extLst>
          </p:cNvPr>
          <p:cNvCxnSpPr/>
          <p:nvPr/>
        </p:nvCxnSpPr>
        <p:spPr>
          <a:xfrm>
            <a:off x="5738812" y="4102919"/>
            <a:ext cx="1514475" cy="300038"/>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Rettangolo 6">
            <a:extLst>
              <a:ext uri="{FF2B5EF4-FFF2-40B4-BE49-F238E27FC236}">
                <a16:creationId xmlns:a16="http://schemas.microsoft.com/office/drawing/2014/main" id="{52F9458C-5C82-FAB7-E70E-156391C0E072}"/>
              </a:ext>
            </a:extLst>
          </p:cNvPr>
          <p:cNvSpPr/>
          <p:nvPr/>
        </p:nvSpPr>
        <p:spPr>
          <a:xfrm>
            <a:off x="7448550" y="3715312"/>
            <a:ext cx="3517102" cy="132343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marL="0" indent="0" algn="l">
              <a:spcBef>
                <a:spcPts val="0"/>
              </a:spcBef>
              <a:buNone/>
            </a:pPr>
            <a:r>
              <a:rPr lang="it-IT" sz="1600" b="0" i="0" u="none" strike="noStrike" baseline="0" dirty="0">
                <a:latin typeface="OpenSans"/>
              </a:rPr>
              <a:t> astenersi dal rendere testimonianza e non può essere obbligato a deporre su quanto gli è stato confidato o ha</a:t>
            </a:r>
          </a:p>
          <a:p>
            <a:pPr marL="0" indent="0" algn="l">
              <a:spcBef>
                <a:spcPts val="0"/>
              </a:spcBef>
              <a:buNone/>
            </a:pPr>
            <a:r>
              <a:rPr lang="it-IT" sz="1600" b="0" i="0" u="none" strike="noStrike" baseline="0" dirty="0">
                <a:latin typeface="OpenSans"/>
              </a:rPr>
              <a:t>conosciuto nell’esercizio della professione</a:t>
            </a:r>
            <a:endParaRPr lang="it-IT" sz="1800" b="0" i="0" dirty="0">
              <a:effectLst/>
              <a:latin typeface="Titillium Web" panose="00000500000000000000" pitchFamily="2" charset="0"/>
            </a:endParaRPr>
          </a:p>
        </p:txBody>
      </p:sp>
      <p:sp>
        <p:nvSpPr>
          <p:cNvPr id="13" name="Rettangolo 12">
            <a:extLst>
              <a:ext uri="{FF2B5EF4-FFF2-40B4-BE49-F238E27FC236}">
                <a16:creationId xmlns:a16="http://schemas.microsoft.com/office/drawing/2014/main" id="{1E9F4387-B730-0A98-3CA2-FF7F2BFC7329}"/>
              </a:ext>
            </a:extLst>
          </p:cNvPr>
          <p:cNvSpPr/>
          <p:nvPr/>
        </p:nvSpPr>
        <p:spPr>
          <a:xfrm>
            <a:off x="733427" y="4390155"/>
            <a:ext cx="5660220" cy="14434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it-IT" sz="1400" b="1" dirty="0">
                <a:latin typeface="OpenSans"/>
              </a:rPr>
              <a:t>Salvo nei casi previsti dalla legge</a:t>
            </a:r>
          </a:p>
          <a:p>
            <a:r>
              <a:rPr lang="it-IT" sz="1400" b="1" dirty="0">
                <a:latin typeface="OpenSans"/>
              </a:rPr>
              <a:t>Art 331  </a:t>
            </a:r>
            <a:r>
              <a:rPr lang="it-IT" sz="1400" b="1" dirty="0" err="1">
                <a:latin typeface="OpenSans"/>
              </a:rPr>
              <a:t>c.p.p</a:t>
            </a:r>
            <a:r>
              <a:rPr lang="it-IT" sz="1400" b="1" dirty="0">
                <a:latin typeface="OpenSans"/>
              </a:rPr>
              <a:t> obbligo di denuncia reati perseguibili d’ufficio </a:t>
            </a:r>
          </a:p>
          <a:p>
            <a:r>
              <a:rPr lang="it-IT" sz="1400" b="1" dirty="0">
                <a:latin typeface="OpenSans"/>
              </a:rPr>
              <a:t>Art  336c.p, rifiuto di uffici legalmente </a:t>
            </a:r>
          </a:p>
          <a:p>
            <a:r>
              <a:rPr lang="it-IT" sz="1400" b="1" dirty="0">
                <a:solidFill>
                  <a:srgbClr val="0C0C0C"/>
                </a:solidFill>
                <a:latin typeface="OpenSans"/>
                <a:ea typeface="Calibri" panose="020F0502020204030204" pitchFamily="34" charset="0"/>
                <a:cs typeface="Times New Roman" panose="02020603050405020304" pitchFamily="18" charset="0"/>
              </a:rPr>
              <a:t>Art 361 </a:t>
            </a:r>
            <a:r>
              <a:rPr lang="it-IT" sz="1400" b="1" dirty="0" err="1">
                <a:solidFill>
                  <a:srgbClr val="0C0C0C"/>
                </a:solidFill>
                <a:latin typeface="OpenSans"/>
                <a:ea typeface="Calibri" panose="020F0502020204030204" pitchFamily="34" charset="0"/>
                <a:cs typeface="Times New Roman" panose="02020603050405020304" pitchFamily="18" charset="0"/>
              </a:rPr>
              <a:t>c.p</a:t>
            </a:r>
            <a:r>
              <a:rPr lang="it-IT" sz="1400" b="1" dirty="0">
                <a:solidFill>
                  <a:srgbClr val="0C0C0C"/>
                </a:solidFill>
                <a:latin typeface="OpenSans"/>
                <a:ea typeface="Calibri" panose="020F0502020204030204" pitchFamily="34" charset="0"/>
                <a:cs typeface="Times New Roman" panose="02020603050405020304" pitchFamily="18" charset="0"/>
              </a:rPr>
              <a:t> omessa denuncia di reato da parte di pubblico ufficiale</a:t>
            </a:r>
          </a:p>
          <a:p>
            <a:r>
              <a:rPr lang="it-IT" sz="1400" b="1" dirty="0">
                <a:solidFill>
                  <a:srgbClr val="0C0C0C"/>
                </a:solidFill>
                <a:latin typeface="OpenSans"/>
                <a:ea typeface="Calibri" panose="020F0502020204030204" pitchFamily="34" charset="0"/>
                <a:cs typeface="Times New Roman" panose="02020603050405020304" pitchFamily="18" charset="0"/>
              </a:rPr>
              <a:t>Art 362 </a:t>
            </a:r>
            <a:r>
              <a:rPr lang="it-IT" sz="1400" b="1" dirty="0" err="1">
                <a:solidFill>
                  <a:srgbClr val="0C0C0C"/>
                </a:solidFill>
                <a:latin typeface="OpenSans"/>
                <a:ea typeface="Calibri" panose="020F0502020204030204" pitchFamily="34" charset="0"/>
                <a:cs typeface="Times New Roman" panose="02020603050405020304" pitchFamily="18" charset="0"/>
              </a:rPr>
              <a:t>c.p</a:t>
            </a:r>
            <a:r>
              <a:rPr lang="it-IT" sz="1400" b="1" dirty="0">
                <a:solidFill>
                  <a:srgbClr val="0C0C0C"/>
                </a:solidFill>
                <a:latin typeface="OpenSans"/>
                <a:ea typeface="Calibri" panose="020F0502020204030204" pitchFamily="34" charset="0"/>
                <a:cs typeface="Times New Roman" panose="02020603050405020304" pitchFamily="18" charset="0"/>
              </a:rPr>
              <a:t> omessa denuncia di reato da parte di incaricato di pubblico servizio  </a:t>
            </a:r>
            <a:endParaRPr lang="it-IT" sz="1400" dirty="0">
              <a:solidFill>
                <a:srgbClr val="0C0C0C"/>
              </a:solidFill>
              <a:latin typeface="Titillium Web" panose="00000500000000000000" pitchFamily="2" charset="0"/>
              <a:ea typeface="Calibri" panose="020F0502020204030204" pitchFamily="34" charset="0"/>
              <a:cs typeface="Times New Roman" panose="02020603050405020304" pitchFamily="18" charset="0"/>
            </a:endParaRPr>
          </a:p>
          <a:p>
            <a:pPr algn="ct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20000"/>
              <a:lumOff val="80000"/>
            </a:schemeClr>
          </a:solidFill>
        </p:spPr>
        <p:txBody>
          <a:bodyPr/>
          <a:lstStyle/>
          <a:p>
            <a:pPr algn="ctr"/>
            <a:r>
              <a:rPr lang="it-IT" b="1" dirty="0">
                <a:solidFill>
                  <a:srgbClr val="0066FF"/>
                </a:solidFill>
                <a:latin typeface="Calibri" panose="020F0502020204030204" pitchFamily="34" charset="0"/>
                <a:cs typeface="Calibri" panose="020F0502020204030204" pitchFamily="34" charset="0"/>
              </a:rPr>
              <a:t>Grazie per l’attenzione!</a:t>
            </a:r>
          </a:p>
        </p:txBody>
      </p:sp>
      <p:pic>
        <p:nvPicPr>
          <p:cNvPr id="4" name="Content Placeholder 3"/>
          <p:cNvPicPr>
            <a:picLocks noGrp="1" noChangeAspect="1"/>
          </p:cNvPicPr>
          <p:nvPr>
            <p:ph idx="1"/>
          </p:nvPr>
        </p:nvPicPr>
        <p:blipFill>
          <a:blip r:embed="rId2"/>
          <a:stretch>
            <a:fillRect/>
          </a:stretch>
        </p:blipFill>
        <p:spPr>
          <a:xfrm>
            <a:off x="837565" y="1691005"/>
            <a:ext cx="10516235" cy="5166360"/>
          </a:xfrm>
          <a:prstGeom prst="rect">
            <a:avLst/>
          </a:prstGeom>
        </p:spPr>
      </p:pic>
      <p:sp>
        <p:nvSpPr>
          <p:cNvPr id="5" name="Text Box 4"/>
          <p:cNvSpPr txBox="1"/>
          <p:nvPr/>
        </p:nvSpPr>
        <p:spPr>
          <a:xfrm>
            <a:off x="535940" y="828040"/>
            <a:ext cx="309880" cy="368300"/>
          </a:xfrm>
          <a:prstGeom prst="rect">
            <a:avLst/>
          </a:prstGeom>
          <a:noFill/>
        </p:spPr>
        <p:txBody>
          <a:bodyPr wrap="none" rtlCol="0">
            <a:spAutoFit/>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762615" cy="1325880"/>
          </a:xfrm>
          <a:solidFill>
            <a:schemeClr val="accent5">
              <a:lumMod val="20000"/>
              <a:lumOff val="80000"/>
            </a:schemeClr>
          </a:solidFill>
        </p:spPr>
        <p:txBody>
          <a:bodyPr>
            <a:normAutofit/>
          </a:bodyPr>
          <a:lstStyle/>
          <a:p>
            <a:pPr algn="ctr"/>
            <a:r>
              <a:rPr lang="it-IT" sz="3100" b="1" dirty="0">
                <a:solidFill>
                  <a:srgbClr val="0066FF"/>
                </a:solidFill>
                <a:latin typeface="+mn-lt"/>
              </a:rPr>
              <a:t>LA COMMISSIONE ETICA E DEONTOLOGIA</a:t>
            </a:r>
          </a:p>
        </p:txBody>
      </p:sp>
      <p:pic>
        <p:nvPicPr>
          <p:cNvPr id="4" name="Content Placeholder 3"/>
          <p:cNvPicPr>
            <a:picLocks noGrp="1" noChangeAspect="1"/>
          </p:cNvPicPr>
          <p:nvPr>
            <p:ph sz="half" idx="1"/>
          </p:nvPr>
        </p:nvPicPr>
        <p:blipFill>
          <a:blip r:embed="rId2" cstate="print"/>
          <a:stretch>
            <a:fillRect/>
          </a:stretch>
        </p:blipFill>
        <p:spPr>
          <a:xfrm>
            <a:off x="9428480" y="3028315"/>
            <a:ext cx="1898650" cy="2714625"/>
          </a:xfrm>
          <a:prstGeom prst="rect">
            <a:avLst/>
          </a:prstGeom>
        </p:spPr>
      </p:pic>
      <p:pic>
        <p:nvPicPr>
          <p:cNvPr id="100" name="Content Placeholder 99"/>
          <p:cNvPicPr>
            <a:picLocks noGrp="1"/>
          </p:cNvPicPr>
          <p:nvPr>
            <p:ph sz="half" idx="2"/>
          </p:nvPr>
        </p:nvPicPr>
        <p:blipFill>
          <a:blip r:embed="rId3"/>
          <a:stretch>
            <a:fillRect/>
          </a:stretch>
        </p:blipFill>
        <p:spPr>
          <a:xfrm>
            <a:off x="2997835" y="3028315"/>
            <a:ext cx="2268855" cy="2632075"/>
          </a:xfrm>
          <a:prstGeom prst="rect">
            <a:avLst/>
          </a:prstGeom>
          <a:noFill/>
          <a:ln w="9525">
            <a:noFill/>
          </a:ln>
        </p:spPr>
      </p:pic>
      <p:pic>
        <p:nvPicPr>
          <p:cNvPr id="6" name="Picture 5"/>
          <p:cNvPicPr>
            <a:picLocks noChangeAspect="1"/>
          </p:cNvPicPr>
          <p:nvPr/>
        </p:nvPicPr>
        <p:blipFill>
          <a:blip r:embed="rId4" cstate="print"/>
          <a:stretch>
            <a:fillRect/>
          </a:stretch>
        </p:blipFill>
        <p:spPr>
          <a:xfrm>
            <a:off x="7363460" y="3028315"/>
            <a:ext cx="2065020" cy="2691765"/>
          </a:xfrm>
          <a:prstGeom prst="rect">
            <a:avLst/>
          </a:prstGeom>
        </p:spPr>
      </p:pic>
      <p:pic>
        <p:nvPicPr>
          <p:cNvPr id="101" name="Picture 100"/>
          <p:cNvPicPr/>
          <p:nvPr/>
        </p:nvPicPr>
        <p:blipFill>
          <a:blip r:embed="rId5"/>
          <a:stretch>
            <a:fillRect/>
          </a:stretch>
        </p:blipFill>
        <p:spPr>
          <a:xfrm>
            <a:off x="946785" y="3089275"/>
            <a:ext cx="2051050" cy="2571115"/>
          </a:xfrm>
          <a:prstGeom prst="rect">
            <a:avLst/>
          </a:prstGeom>
          <a:noFill/>
          <a:ln w="9525">
            <a:noFill/>
          </a:ln>
        </p:spPr>
      </p:pic>
      <p:sp>
        <p:nvSpPr>
          <p:cNvPr id="8" name="Text Box 7"/>
          <p:cNvSpPr txBox="1"/>
          <p:nvPr/>
        </p:nvSpPr>
        <p:spPr>
          <a:xfrm>
            <a:off x="838835" y="1699895"/>
            <a:ext cx="10623550" cy="706755"/>
          </a:xfrm>
          <a:prstGeom prst="rect">
            <a:avLst/>
          </a:prstGeom>
          <a:noFill/>
        </p:spPr>
        <p:txBody>
          <a:bodyPr wrap="square" rtlCol="0">
            <a:spAutoFit/>
          </a:bodyPr>
          <a:lstStyle/>
          <a:p>
            <a:r>
              <a:rPr lang="it-IT" altLang="en-US" sz="2000" b="1" dirty="0">
                <a:solidFill>
                  <a:schemeClr val="accent1"/>
                </a:solidFill>
              </a:rPr>
              <a:t>                                                                    </a:t>
            </a:r>
          </a:p>
          <a:p>
            <a:r>
              <a:rPr lang="it-IT" altLang="en-US" sz="2000" b="1" dirty="0">
                <a:solidFill>
                  <a:schemeClr val="accent1"/>
                </a:solidFill>
              </a:rPr>
              <a:t>    Anna Izzo </a:t>
            </a:r>
            <a:r>
              <a:rPr lang="en-US" sz="2000" b="1" dirty="0">
                <a:solidFill>
                  <a:schemeClr val="accent1"/>
                </a:solidFill>
              </a:rPr>
              <a:t> </a:t>
            </a:r>
            <a:r>
              <a:rPr lang="it-IT" altLang="en-US" sz="2000" b="1" dirty="0">
                <a:solidFill>
                  <a:schemeClr val="accent1"/>
                </a:solidFill>
              </a:rPr>
              <a:t>              </a:t>
            </a:r>
            <a:r>
              <a:rPr lang="en-US" sz="2000" b="1" dirty="0">
                <a:solidFill>
                  <a:schemeClr val="accent1"/>
                </a:solidFill>
              </a:rPr>
              <a:t>Emilio di Fusco</a:t>
            </a:r>
            <a:r>
              <a:rPr lang="it-IT" altLang="en-US" sz="2000" b="1" dirty="0">
                <a:solidFill>
                  <a:schemeClr val="accent1"/>
                </a:solidFill>
              </a:rPr>
              <a:t>     </a:t>
            </a:r>
            <a:r>
              <a:rPr lang="en-US" sz="2000" b="1" dirty="0">
                <a:solidFill>
                  <a:schemeClr val="accent1"/>
                </a:solidFill>
              </a:rPr>
              <a:t> </a:t>
            </a:r>
            <a:r>
              <a:rPr lang="it-IT" altLang="en-US" sz="2000" b="1" dirty="0">
                <a:solidFill>
                  <a:schemeClr val="accent1"/>
                </a:solidFill>
              </a:rPr>
              <a:t>   </a:t>
            </a:r>
            <a:r>
              <a:rPr lang="en-US" sz="2000" b="1" dirty="0">
                <a:solidFill>
                  <a:schemeClr val="accent1"/>
                </a:solidFill>
              </a:rPr>
              <a:t>Francesca </a:t>
            </a:r>
            <a:r>
              <a:rPr lang="en-US" sz="2000" b="1" dirty="0" err="1">
                <a:solidFill>
                  <a:schemeClr val="accent1"/>
                </a:solidFill>
              </a:rPr>
              <a:t>Ascione</a:t>
            </a:r>
            <a:r>
              <a:rPr lang="it-IT" altLang="en-US" sz="2000" b="1">
                <a:solidFill>
                  <a:schemeClr val="accent1"/>
                </a:solidFill>
              </a:rPr>
              <a:t> </a:t>
            </a:r>
            <a:r>
              <a:rPr lang="en-US" sz="2000" b="1">
                <a:solidFill>
                  <a:schemeClr val="accent1"/>
                </a:solidFill>
              </a:rPr>
              <a:t> </a:t>
            </a:r>
            <a:r>
              <a:rPr lang="it-IT" altLang="en-US" sz="2000" b="1">
                <a:solidFill>
                  <a:schemeClr val="accent1"/>
                </a:solidFill>
              </a:rPr>
              <a:t> </a:t>
            </a:r>
            <a:r>
              <a:rPr lang="en-US" sz="2000" b="1">
                <a:solidFill>
                  <a:schemeClr val="accent1"/>
                </a:solidFill>
              </a:rPr>
              <a:t> </a:t>
            </a:r>
            <a:r>
              <a:rPr lang="it-IT" altLang="en-US" sz="2000" b="1">
                <a:solidFill>
                  <a:schemeClr val="accent1"/>
                </a:solidFill>
              </a:rPr>
              <a:t>  </a:t>
            </a:r>
            <a:r>
              <a:rPr lang="en-US" sz="2000" b="1">
                <a:solidFill>
                  <a:schemeClr val="accent1"/>
                </a:solidFill>
              </a:rPr>
              <a:t> Federica Sannino</a:t>
            </a:r>
            <a:r>
              <a:rPr lang="it-IT" altLang="en-US" sz="2000" b="1">
                <a:solidFill>
                  <a:schemeClr val="accent1"/>
                </a:solidFill>
              </a:rPr>
              <a:t>   </a:t>
            </a:r>
            <a:r>
              <a:rPr lang="en-US" sz="2000" b="1">
                <a:solidFill>
                  <a:schemeClr val="accent1"/>
                </a:solidFill>
                <a:sym typeface="+mn-ea"/>
              </a:rPr>
              <a:t>Barbara di Matteo</a:t>
            </a:r>
            <a:endParaRPr lang="it-IT" altLang="en-US" sz="2000" b="1">
              <a:solidFill>
                <a:schemeClr val="accent1"/>
              </a:solidFill>
            </a:endParaRPr>
          </a:p>
        </p:txBody>
      </p:sp>
      <p:pic>
        <p:nvPicPr>
          <p:cNvPr id="3" name="Picture 2"/>
          <p:cNvPicPr>
            <a:picLocks noChangeAspect="1"/>
          </p:cNvPicPr>
          <p:nvPr/>
        </p:nvPicPr>
        <p:blipFill>
          <a:blip r:embed="rId6" cstate="print"/>
          <a:stretch>
            <a:fillRect/>
          </a:stretch>
        </p:blipFill>
        <p:spPr>
          <a:xfrm>
            <a:off x="5266690" y="3028315"/>
            <a:ext cx="2152650" cy="26320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C2534C-99B6-AE30-AA57-592791100FD9}"/>
              </a:ext>
            </a:extLst>
          </p:cNvPr>
          <p:cNvSpPr txBox="1">
            <a:spLocks noGrp="1"/>
          </p:cNvSpPr>
          <p:nvPr>
            <p:ph type="title" idx="4294967295"/>
          </p:nvPr>
        </p:nvSpPr>
        <p:spPr>
          <a:xfrm>
            <a:off x="838080" y="419399"/>
            <a:ext cx="10515240" cy="1680863"/>
          </a:xfrm>
          <a:solidFill>
            <a:srgbClr val="DAE3F3"/>
          </a:solidFill>
          <a:ln w="6480">
            <a:solidFill>
              <a:srgbClr val="00B0F0"/>
            </a:solidFill>
            <a:prstDash val="solid"/>
          </a:ln>
        </p:spPr>
        <p:txBody>
          <a:bodyPr>
            <a:normAutofit fontScale="90000"/>
          </a:bodyPr>
          <a:lstStyle/>
          <a:p>
            <a:pPr lvl="0" algn="ctr"/>
            <a:r>
              <a:rPr lang="it-IT" sz="900" b="1" dirty="0">
                <a:latin typeface="Calibri" pitchFamily="18"/>
              </a:rPr>
              <a:t>                                                                 </a:t>
            </a:r>
            <a:br>
              <a:rPr lang="it-IT" sz="900" b="1" dirty="0">
                <a:latin typeface="Calibri" pitchFamily="18"/>
              </a:rPr>
            </a:br>
            <a:br>
              <a:rPr lang="it-IT" sz="900" b="1" dirty="0">
                <a:latin typeface="Calibri" pitchFamily="18"/>
              </a:rPr>
            </a:br>
            <a:r>
              <a:rPr lang="it-IT" sz="900" b="1" dirty="0">
                <a:latin typeface="Calibri" pitchFamily="18"/>
              </a:rPr>
              <a:t>                                                                             </a:t>
            </a:r>
            <a:r>
              <a:rPr lang="it-IT" sz="2200" b="1" dirty="0">
                <a:latin typeface="Calibri" pitchFamily="18"/>
              </a:rPr>
              <a:t>Ordine Assistenti Sociali della Campania </a:t>
            </a:r>
            <a:br>
              <a:rPr lang="it-IT" sz="2200" b="1" dirty="0">
                <a:latin typeface="Calibri" pitchFamily="18"/>
              </a:rPr>
            </a:br>
            <a:br>
              <a:rPr lang="it-IT" sz="2200" b="1" dirty="0">
                <a:latin typeface="Calibri" pitchFamily="18"/>
              </a:rPr>
            </a:br>
            <a:r>
              <a:rPr lang="it-IT" sz="2200" b="1" dirty="0">
                <a:latin typeface="Calibri" pitchFamily="18"/>
              </a:rPr>
              <a:t>            </a:t>
            </a:r>
            <a:r>
              <a:rPr lang="it-IT" sz="2700" b="1" dirty="0">
                <a:latin typeface="Arial" pitchFamily="34"/>
                <a:cs typeface="Arial" pitchFamily="34"/>
              </a:rPr>
              <a:t>PERCORSO FORMATIVO ETICO-DEONTOLOGICO</a:t>
            </a:r>
            <a:br>
              <a:rPr lang="it-IT" sz="2700" b="1" dirty="0">
                <a:latin typeface="Arial" pitchFamily="34"/>
                <a:cs typeface="Arial" pitchFamily="34"/>
              </a:rPr>
            </a:br>
            <a:br>
              <a:rPr lang="it-IT" sz="800" b="1" dirty="0">
                <a:cs typeface="Arial" pitchFamily="34"/>
              </a:rPr>
            </a:br>
            <a:br>
              <a:rPr lang="it-IT" sz="900" b="1" dirty="0">
                <a:cs typeface="Arial" pitchFamily="34"/>
              </a:rPr>
            </a:br>
            <a:br>
              <a:rPr lang="it-IT" sz="900" b="1" dirty="0">
                <a:cs typeface="Arial" pitchFamily="34"/>
              </a:rPr>
            </a:br>
            <a:br>
              <a:rPr lang="it-IT" sz="900" b="1" dirty="0">
                <a:cs typeface="Arial" pitchFamily="34"/>
              </a:rPr>
            </a:br>
            <a:r>
              <a:rPr lang="it-IT" sz="2000" b="1" dirty="0">
                <a:latin typeface="Calibri" pitchFamily="18"/>
                <a:cs typeface="Arial" pitchFamily="34"/>
              </a:rPr>
              <a:t>                                                                                                                                                          </a:t>
            </a:r>
          </a:p>
        </p:txBody>
      </p:sp>
      <p:sp>
        <p:nvSpPr>
          <p:cNvPr id="3" name="Segnaposto contenuto 2">
            <a:extLst>
              <a:ext uri="{FF2B5EF4-FFF2-40B4-BE49-F238E27FC236}">
                <a16:creationId xmlns:a16="http://schemas.microsoft.com/office/drawing/2014/main" id="{DC98C59C-A0D2-8B2C-15EF-8F2149EB7B83}"/>
              </a:ext>
            </a:extLst>
          </p:cNvPr>
          <p:cNvSpPr txBox="1">
            <a:spLocks noGrp="1"/>
          </p:cNvSpPr>
          <p:nvPr>
            <p:ph type="body" idx="4294967295"/>
          </p:nvPr>
        </p:nvSpPr>
        <p:spPr>
          <a:xfrm>
            <a:off x="838080" y="1946160"/>
            <a:ext cx="10515240" cy="4230360"/>
          </a:xfrm>
          <a:solidFill>
            <a:srgbClr val="FBE5D6"/>
          </a:solidFill>
          <a:ln w="0">
            <a:solidFill>
              <a:srgbClr val="FF9900"/>
            </a:solidFill>
            <a:prstDash val="solid"/>
          </a:ln>
        </p:spPr>
        <p:txBody>
          <a:bodyPr>
            <a:normAutofit lnSpcReduction="10000"/>
          </a:bodyPr>
          <a:lstStyle/>
          <a:p>
            <a:pPr lvl="0" algn="ctr">
              <a:spcBef>
                <a:spcPts val="1001"/>
              </a:spcBef>
              <a:buNone/>
            </a:pPr>
            <a:endParaRPr lang="it-IT" dirty="0"/>
          </a:p>
          <a:p>
            <a:pPr lvl="0" algn="ctr">
              <a:spcBef>
                <a:spcPts val="1001"/>
              </a:spcBef>
              <a:buNone/>
            </a:pPr>
            <a:endParaRPr lang="it-IT" sz="2400" b="1" dirty="0"/>
          </a:p>
          <a:p>
            <a:pPr lvl="0" algn="ctr">
              <a:spcBef>
                <a:spcPts val="1001"/>
              </a:spcBef>
              <a:buNone/>
            </a:pPr>
            <a:r>
              <a:rPr lang="it-IT" sz="3200" b="1" dirty="0"/>
              <a:t>WEBINAR</a:t>
            </a:r>
          </a:p>
          <a:p>
            <a:pPr lvl="0" algn="ctr">
              <a:spcBef>
                <a:spcPts val="1001"/>
              </a:spcBef>
              <a:buNone/>
            </a:pPr>
            <a:r>
              <a:rPr lang="it-IT" sz="3600" b="1" dirty="0">
                <a:latin typeface="Calibri" pitchFamily="34"/>
                <a:ea typeface="SimSun" pitchFamily="2"/>
              </a:rPr>
              <a:t>TITOLO IV</a:t>
            </a:r>
            <a:r>
              <a:rPr lang="it-IT" sz="3600" dirty="0">
                <a:latin typeface="Calibri" pitchFamily="34"/>
                <a:ea typeface="SimSun" pitchFamily="2"/>
              </a:rPr>
              <a:t> </a:t>
            </a:r>
            <a:r>
              <a:rPr lang="it-IT" sz="3600" b="1" dirty="0">
                <a:latin typeface="Calibri" pitchFamily="34"/>
                <a:ea typeface="SimSun" pitchFamily="2"/>
              </a:rPr>
              <a:t>Responsabilità dell’assistente sociale verso la persona </a:t>
            </a:r>
            <a:r>
              <a:rPr lang="it-IT" sz="3200" b="1" dirty="0"/>
              <a:t>  </a:t>
            </a:r>
          </a:p>
          <a:p>
            <a:pPr lvl="0" algn="ctr">
              <a:spcBef>
                <a:spcPts val="1001"/>
              </a:spcBef>
              <a:buNone/>
            </a:pPr>
            <a:r>
              <a:rPr lang="it-IT" sz="2400" b="1" dirty="0"/>
              <a:t>CONSIGLIERA FRANCESCA ASCIONE</a:t>
            </a:r>
          </a:p>
          <a:p>
            <a:pPr lvl="0" algn="ctr">
              <a:spcBef>
                <a:spcPts val="1001"/>
              </a:spcBef>
              <a:buNone/>
            </a:pPr>
            <a:r>
              <a:rPr lang="it-IT" sz="2400" b="1" dirty="0"/>
              <a:t>COMMISSIONE ETICA E DEONTOLOGIA</a:t>
            </a:r>
          </a:p>
          <a:p>
            <a:pPr lvl="0" algn="ctr">
              <a:spcBef>
                <a:spcPts val="1001"/>
              </a:spcBef>
              <a:buNone/>
            </a:pPr>
            <a:endParaRPr lang="it-IT" sz="2400" b="1" dirty="0"/>
          </a:p>
          <a:p>
            <a:pPr lvl="0" algn="ctr">
              <a:spcBef>
                <a:spcPts val="1001"/>
              </a:spcBef>
              <a:buNone/>
            </a:pPr>
            <a:r>
              <a:rPr lang="it-IT" sz="2400" b="1" dirty="0"/>
              <a:t>               </a:t>
            </a:r>
          </a:p>
        </p:txBody>
      </p:sp>
      <p:pic>
        <p:nvPicPr>
          <p:cNvPr id="4" name="Immagine 3">
            <a:extLst>
              <a:ext uri="{FF2B5EF4-FFF2-40B4-BE49-F238E27FC236}">
                <a16:creationId xmlns:a16="http://schemas.microsoft.com/office/drawing/2014/main" id="{3F6E2775-7B23-57E8-BE2A-411FE8D79773}"/>
              </a:ext>
            </a:extLst>
          </p:cNvPr>
          <p:cNvPicPr>
            <a:picLocks noChangeAspect="1"/>
          </p:cNvPicPr>
          <p:nvPr/>
        </p:nvPicPr>
        <p:blipFill>
          <a:blip r:embed="rId3">
            <a:lum/>
            <a:alphaModFix/>
          </a:blip>
          <a:srcRect/>
          <a:stretch>
            <a:fillRect/>
          </a:stretch>
        </p:blipFill>
        <p:spPr>
          <a:xfrm>
            <a:off x="838080" y="483480"/>
            <a:ext cx="1565999" cy="1462680"/>
          </a:xfrm>
          <a:prstGeom prst="rect">
            <a:avLst/>
          </a:prstGeom>
          <a:noFill/>
          <a:ln w="0">
            <a:solidFill>
              <a:srgbClr val="4472C4"/>
            </a:solidFill>
            <a:prstDash val="soli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20000"/>
              <a:lumOff val="80000"/>
            </a:schemeClr>
          </a:solidFill>
        </p:spPr>
        <p:txBody>
          <a:bodyPr>
            <a:normAutofit/>
          </a:bodyPr>
          <a:lstStyle/>
          <a:p>
            <a:pPr algn="ctr"/>
            <a:r>
              <a:rPr lang="it-IT" sz="4000" b="1" dirty="0">
                <a:solidFill>
                  <a:srgbClr val="0066FF"/>
                </a:solidFill>
                <a:latin typeface="Calibri" panose="020F0502020204030204" pitchFamily="34" charset="0"/>
                <a:cs typeface="Calibri" panose="020F0502020204030204" pitchFamily="34" charset="0"/>
              </a:rPr>
              <a:t>ARTICOLAZIONE DEL PERCORSO FORMATIVO</a:t>
            </a:r>
          </a:p>
        </p:txBody>
      </p:sp>
      <p:sp>
        <p:nvSpPr>
          <p:cNvPr id="3" name="Segnaposto contenuto 2"/>
          <p:cNvSpPr>
            <a:spLocks noGrp="1"/>
          </p:cNvSpPr>
          <p:nvPr>
            <p:ph idx="1"/>
          </p:nvPr>
        </p:nvSpPr>
        <p:spPr>
          <a:xfrm>
            <a:off x="838200" y="1690688"/>
            <a:ext cx="10515600" cy="4486275"/>
          </a:xfrm>
          <a:solidFill>
            <a:schemeClr val="accent2">
              <a:lumMod val="20000"/>
              <a:lumOff val="80000"/>
            </a:schemeClr>
          </a:solidFill>
        </p:spPr>
        <p:txBody>
          <a:bodyPr>
            <a:normAutofit fontScale="92500"/>
          </a:bodyPr>
          <a:lstStyle/>
          <a:p>
            <a:pPr marL="0" indent="0" algn="just">
              <a:buNone/>
            </a:pPr>
            <a:r>
              <a:rPr lang="it-IT" sz="1800" b="1" dirty="0">
                <a:solidFill>
                  <a:srgbClr val="C00000"/>
                </a:solidFill>
                <a:effectLst/>
                <a:latin typeface="Tahoma" panose="020B0604030504040204" pitchFamily="34" charset="0"/>
                <a:ea typeface="Times New Roman" panose="02020603050405020304" pitchFamily="18" charset="0"/>
              </a:rPr>
              <a:t>Il percorso si articolerà da Giugno a Ottobre 2023.</a:t>
            </a:r>
            <a:endParaRPr lang="it-IT" sz="1800" dirty="0">
              <a:solidFill>
                <a:srgbClr val="C00000"/>
              </a:solidFill>
              <a:effectLst/>
              <a:latin typeface="Times New Roman" panose="02020603050405020304" pitchFamily="18" charset="0"/>
              <a:ea typeface="Times New Roman" panose="02020603050405020304" pitchFamily="18" charset="0"/>
            </a:endParaRPr>
          </a:p>
          <a:p>
            <a:pPr marL="342900" lvl="0" indent="-342900" algn="just">
              <a:buAutoNum type="arabicParenR"/>
            </a:pPr>
            <a:r>
              <a:rPr lang="it-IT" sz="2000" b="1" dirty="0">
                <a:solidFill>
                  <a:srgbClr val="C00000"/>
                </a:solidFill>
                <a:effectLst/>
                <a:latin typeface="Times New Roman" panose="02020603050405020304" pitchFamily="18" charset="0"/>
                <a:ea typeface="Times New Roman" panose="02020603050405020304" pitchFamily="18" charset="0"/>
              </a:rPr>
              <a:t>Webinar «Introduzione al Codice Deontologico e responsabilità disciplinare</a:t>
            </a:r>
            <a:r>
              <a:rPr lang="it-IT" sz="2000" dirty="0">
                <a:solidFill>
                  <a:srgbClr val="C00000"/>
                </a:solidFill>
                <a:effectLst/>
                <a:latin typeface="Times New Roman" panose="02020603050405020304" pitchFamily="18" charset="0"/>
                <a:ea typeface="Times New Roman" panose="02020603050405020304" pitchFamily="18" charset="0"/>
              </a:rPr>
              <a:t>» </a:t>
            </a:r>
            <a:r>
              <a:rPr lang="it-IT" sz="1800" u="sng" dirty="0">
                <a:solidFill>
                  <a:srgbClr val="C00000"/>
                </a:solidFill>
                <a:effectLst/>
                <a:latin typeface="Times New Roman" panose="02020603050405020304" pitchFamily="18" charset="0"/>
                <a:ea typeface="Times New Roman" panose="02020603050405020304" pitchFamily="18" charset="0"/>
              </a:rPr>
              <a:t>23 giugno 2023</a:t>
            </a:r>
            <a:r>
              <a:rPr lang="it-IT" sz="1800" dirty="0">
                <a:solidFill>
                  <a:srgbClr val="C00000"/>
                </a:solidFill>
                <a:effectLst/>
                <a:latin typeface="Times New Roman" panose="02020603050405020304" pitchFamily="18" charset="0"/>
                <a:ea typeface="Times New Roman" panose="02020603050405020304" pitchFamily="18" charset="0"/>
              </a:rPr>
              <a:t>, Referente Anna Izzo; </a:t>
            </a:r>
          </a:p>
          <a:p>
            <a:pPr marL="0" lvl="0" indent="0" algn="just">
              <a:buNone/>
            </a:pPr>
            <a:endParaRPr lang="it-IT" sz="1800" dirty="0">
              <a:solidFill>
                <a:srgbClr val="C00000"/>
              </a:solidFill>
              <a:effectLst/>
              <a:latin typeface="Times New Roman" panose="02020603050405020304" pitchFamily="18" charset="0"/>
              <a:ea typeface="Times New Roman" panose="02020603050405020304" pitchFamily="18" charset="0"/>
            </a:endParaRPr>
          </a:p>
          <a:p>
            <a:pPr marL="0" lvl="0" indent="0" algn="just">
              <a:buNone/>
            </a:pPr>
            <a:r>
              <a:rPr lang="it-IT" sz="1800" b="1" dirty="0">
                <a:solidFill>
                  <a:srgbClr val="C00000"/>
                </a:solidFill>
                <a:effectLst/>
                <a:latin typeface="Times New Roman" panose="02020603050405020304" pitchFamily="18" charset="0"/>
                <a:ea typeface="Times New Roman" panose="02020603050405020304" pitchFamily="18" charset="0"/>
              </a:rPr>
              <a:t>2) </a:t>
            </a:r>
            <a:r>
              <a:rPr lang="it-IT" sz="2000" b="1" dirty="0">
                <a:solidFill>
                  <a:srgbClr val="C00000"/>
                </a:solidFill>
                <a:effectLst/>
                <a:latin typeface="Times New Roman" panose="02020603050405020304" pitchFamily="18" charset="0"/>
                <a:ea typeface="Times New Roman" panose="02020603050405020304" pitchFamily="18" charset="0"/>
              </a:rPr>
              <a:t>Webinar «Titolo I (definizioni generali e ambito di applicazione), Titolo II (principi generali della professione) e Titolo III (doveri e responsabilità generali dei professionisti)»  </a:t>
            </a:r>
            <a:r>
              <a:rPr lang="it-IT" sz="1800" u="sng" dirty="0">
                <a:solidFill>
                  <a:srgbClr val="C00000"/>
                </a:solidFill>
                <a:effectLst/>
                <a:latin typeface="Times New Roman" panose="02020603050405020304" pitchFamily="18" charset="0"/>
                <a:ea typeface="Times New Roman" panose="02020603050405020304" pitchFamily="18" charset="0"/>
              </a:rPr>
              <a:t>14 luglio 2023</a:t>
            </a:r>
            <a:r>
              <a:rPr lang="it-IT" sz="1800" dirty="0">
                <a:solidFill>
                  <a:srgbClr val="C00000"/>
                </a:solidFill>
                <a:effectLst/>
                <a:latin typeface="Times New Roman" panose="02020603050405020304" pitchFamily="18" charset="0"/>
                <a:ea typeface="Times New Roman" panose="02020603050405020304" pitchFamily="18" charset="0"/>
              </a:rPr>
              <a:t>, Consigliera Sannino Federica; </a:t>
            </a:r>
          </a:p>
          <a:p>
            <a:pPr marL="0" lvl="0" indent="0" algn="just">
              <a:buNone/>
            </a:pPr>
            <a:r>
              <a:rPr lang="it-IT" sz="1800" dirty="0">
                <a:solidFill>
                  <a:srgbClr val="C00000"/>
                </a:solidFill>
                <a:effectLst/>
                <a:latin typeface="Times New Roman" panose="02020603050405020304" pitchFamily="18" charset="0"/>
                <a:ea typeface="Times New Roman" panose="02020603050405020304" pitchFamily="18" charset="0"/>
              </a:rPr>
              <a:t>3) </a:t>
            </a:r>
            <a:r>
              <a:rPr lang="it-IT" sz="2000" b="1" dirty="0">
                <a:solidFill>
                  <a:srgbClr val="C00000"/>
                </a:solidFill>
                <a:effectLst/>
                <a:latin typeface="Times New Roman" panose="02020603050405020304" pitchFamily="18" charset="0"/>
                <a:ea typeface="Times New Roman" panose="02020603050405020304" pitchFamily="18" charset="0"/>
              </a:rPr>
              <a:t>Webinar «Titolo IV (responsabilità dell’assistente sociale verso la persona), Titolo V (responsabilità dell’assistente sociale nei confronti della società) e Titolo VI (responsabilità verso i colleghi e altri professionisti)»</a:t>
            </a:r>
            <a:r>
              <a:rPr lang="it-IT" sz="2000" dirty="0">
                <a:solidFill>
                  <a:srgbClr val="C00000"/>
                </a:solidFill>
                <a:effectLst/>
                <a:latin typeface="Times New Roman" panose="02020603050405020304" pitchFamily="18" charset="0"/>
                <a:ea typeface="Times New Roman" panose="02020603050405020304" pitchFamily="18" charset="0"/>
              </a:rPr>
              <a:t> </a:t>
            </a:r>
            <a:r>
              <a:rPr lang="it-IT" sz="1800" u="sng" dirty="0">
                <a:solidFill>
                  <a:srgbClr val="C00000"/>
                </a:solidFill>
                <a:effectLst/>
                <a:latin typeface="Times New Roman" panose="02020603050405020304" pitchFamily="18" charset="0"/>
                <a:ea typeface="Times New Roman" panose="02020603050405020304" pitchFamily="18" charset="0"/>
              </a:rPr>
              <a:t>15 settembre 2023</a:t>
            </a:r>
            <a:r>
              <a:rPr lang="it-IT" sz="1800" dirty="0">
                <a:solidFill>
                  <a:srgbClr val="C00000"/>
                </a:solidFill>
                <a:effectLst/>
                <a:latin typeface="Times New Roman" panose="02020603050405020304" pitchFamily="18" charset="0"/>
                <a:ea typeface="Times New Roman" panose="02020603050405020304" pitchFamily="18" charset="0"/>
              </a:rPr>
              <a:t>, Consiglieri Di Fusco Emilio e Ascione Francesca;</a:t>
            </a:r>
          </a:p>
          <a:p>
            <a:pPr marL="0" lvl="0" indent="0" algn="just">
              <a:buNone/>
            </a:pPr>
            <a:endParaRPr lang="it-IT" sz="1800" dirty="0">
              <a:solidFill>
                <a:srgbClr val="C00000"/>
              </a:solidFill>
              <a:effectLst/>
              <a:latin typeface="Times New Roman" panose="02020603050405020304" pitchFamily="18" charset="0"/>
              <a:ea typeface="Times New Roman" panose="02020603050405020304" pitchFamily="18" charset="0"/>
            </a:endParaRPr>
          </a:p>
          <a:p>
            <a:pPr marL="0" lvl="0" indent="0" algn="just">
              <a:buNone/>
            </a:pPr>
            <a:r>
              <a:rPr lang="it-IT" sz="1800" dirty="0">
                <a:solidFill>
                  <a:srgbClr val="C00000"/>
                </a:solidFill>
                <a:effectLst/>
                <a:latin typeface="Times New Roman" panose="02020603050405020304" pitchFamily="18" charset="0"/>
                <a:ea typeface="Times New Roman" panose="02020603050405020304" pitchFamily="18" charset="0"/>
              </a:rPr>
              <a:t>4</a:t>
            </a:r>
            <a:r>
              <a:rPr lang="it-IT" sz="2000" dirty="0">
                <a:solidFill>
                  <a:srgbClr val="C00000"/>
                </a:solidFill>
                <a:effectLst/>
                <a:latin typeface="Times New Roman" panose="02020603050405020304" pitchFamily="18" charset="0"/>
                <a:ea typeface="Times New Roman" panose="02020603050405020304" pitchFamily="18" charset="0"/>
              </a:rPr>
              <a:t>) </a:t>
            </a:r>
            <a:r>
              <a:rPr lang="it-IT" sz="2000" b="1" dirty="0">
                <a:solidFill>
                  <a:srgbClr val="C00000"/>
                </a:solidFill>
                <a:effectLst/>
                <a:latin typeface="Times New Roman" panose="02020603050405020304" pitchFamily="18" charset="0"/>
                <a:ea typeface="Times New Roman" panose="02020603050405020304" pitchFamily="18" charset="0"/>
              </a:rPr>
              <a:t>Webinar «Titolo VII (responsabilità nell’esercizio della professione), Titolo VIII (Responsabilità verso la professione), Titolo IX (norme finali)»  </a:t>
            </a:r>
            <a:r>
              <a:rPr lang="it-IT" sz="1800" u="sng" dirty="0">
                <a:solidFill>
                  <a:srgbClr val="C00000"/>
                </a:solidFill>
                <a:effectLst/>
                <a:latin typeface="Times New Roman" panose="02020603050405020304" pitchFamily="18" charset="0"/>
                <a:ea typeface="Times New Roman" panose="02020603050405020304" pitchFamily="18" charset="0"/>
              </a:rPr>
              <a:t>25 ottobre 2023,</a:t>
            </a:r>
            <a:r>
              <a:rPr lang="it-IT" sz="1800" dirty="0">
                <a:solidFill>
                  <a:srgbClr val="C00000"/>
                </a:solidFill>
                <a:effectLst/>
                <a:latin typeface="Times New Roman" panose="02020603050405020304" pitchFamily="18" charset="0"/>
                <a:ea typeface="Times New Roman" panose="02020603050405020304" pitchFamily="18" charset="0"/>
              </a:rPr>
              <a:t> Consigliera Di Matteo Barbara.</a:t>
            </a:r>
          </a:p>
          <a:p>
            <a:pPr marL="0" indent="0" algn="just">
              <a:buNone/>
            </a:pPr>
            <a:r>
              <a:rPr lang="it-IT" sz="1800" b="1" dirty="0">
                <a:solidFill>
                  <a:srgbClr val="005BB2"/>
                </a:solidFill>
                <a:effectLst/>
                <a:latin typeface="Tahoma" panose="020B0604030504040204" pitchFamily="34" charset="0"/>
                <a:ea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endParaRPr>
          </a:p>
          <a:p>
            <a:pPr algn="just"/>
            <a:endParaRPr lang="it-IT"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69EFCB-CFE1-DBED-ACEC-B7564B740F12}"/>
              </a:ext>
            </a:extLst>
          </p:cNvPr>
          <p:cNvSpPr txBox="1">
            <a:spLocks noGrp="1"/>
          </p:cNvSpPr>
          <p:nvPr>
            <p:ph type="title" idx="4294967295"/>
          </p:nvPr>
        </p:nvSpPr>
        <p:spPr>
          <a:xfrm>
            <a:off x="838080" y="365040"/>
            <a:ext cx="10834560" cy="1362960"/>
          </a:xfrm>
          <a:solidFill>
            <a:srgbClr val="CCECFF"/>
          </a:solidFill>
        </p:spPr>
        <p:txBody>
          <a:bodyPr/>
          <a:lstStyle/>
          <a:p>
            <a:pPr lvl="0" algn="ctr"/>
            <a:r>
              <a:rPr lang="it-IT" sz="2600" b="1">
                <a:ea typeface="SimSun" pitchFamily="2"/>
              </a:rPr>
              <a:t>QUESTIONARIO “CONOSCENZA, RISPONDENZA ED IMPATTO DEL CODICE DEONTOLOGICO NELLA PRATICA PROFESSIONALE QUOTIDIANA”</a:t>
            </a:r>
          </a:p>
        </p:txBody>
      </p:sp>
      <p:sp>
        <p:nvSpPr>
          <p:cNvPr id="3" name="Segnaposto contenuto 2">
            <a:extLst>
              <a:ext uri="{FF2B5EF4-FFF2-40B4-BE49-F238E27FC236}">
                <a16:creationId xmlns:a16="http://schemas.microsoft.com/office/drawing/2014/main" id="{A2EA5327-AA3B-AD64-F11F-DC71AD80C82F}"/>
              </a:ext>
            </a:extLst>
          </p:cNvPr>
          <p:cNvSpPr txBox="1">
            <a:spLocks noGrp="1"/>
          </p:cNvSpPr>
          <p:nvPr>
            <p:ph type="body" idx="4294967295"/>
          </p:nvPr>
        </p:nvSpPr>
        <p:spPr>
          <a:xfrm>
            <a:off x="932759" y="1514520"/>
            <a:ext cx="10739880" cy="4957200"/>
          </a:xfrm>
          <a:solidFill>
            <a:srgbClr val="FBE5D6"/>
          </a:solidFill>
        </p:spPr>
        <p:txBody>
          <a:bodyPr/>
          <a:lstStyle/>
          <a:p>
            <a:pPr lvl="0"/>
            <a:r>
              <a:rPr lang="it-IT"/>
              <a:t>Rilevare informazioni anagrafiche e sulla professione</a:t>
            </a:r>
          </a:p>
          <a:p>
            <a:pPr lvl="0"/>
            <a:r>
              <a:rPr lang="it-IT"/>
              <a:t>Acquisire il livello di conoscenza del vigente Codice Deontologico da parte degli iscritt* nonché a registrare l'importanza e la rispondenza dei diversi aspetti e novità introdotti</a:t>
            </a:r>
          </a:p>
          <a:p>
            <a:pPr lvl="0"/>
            <a:r>
              <a:rPr lang="it-IT"/>
              <a:t>Rilevare l'attualità, la rispondenza e l'impatto del Codice Deontologico nella pratica professionale quotidiana dell'iscritt*</a:t>
            </a:r>
          </a:p>
          <a:p>
            <a:pPr lvl="0"/>
            <a:r>
              <a:rPr lang="it-IT"/>
              <a:t>Focus etico-deontologico volto a rilevare le modalità di acquisizione di competenze in questo ambito nonché il comportamento dell'iscritt* di fronte ai dilemmi etici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6609"/>
            <a:ext cx="10515600" cy="1564079"/>
          </a:xfrm>
          <a:solidFill>
            <a:schemeClr val="accent5">
              <a:lumMod val="20000"/>
              <a:lumOff val="80000"/>
            </a:schemeClr>
          </a:solidFill>
        </p:spPr>
        <p:txBody>
          <a:bodyPr>
            <a:normAutofit fontScale="90000"/>
          </a:bodyPr>
          <a:lstStyle/>
          <a:p>
            <a:pPr algn="ctr"/>
            <a:r>
              <a:rPr lang="it-IT" sz="3600" kern="150" dirty="0">
                <a:effectLst/>
                <a:latin typeface="Calibri" panose="020F0502020204030204" pitchFamily="34" charset="0"/>
                <a:ea typeface="SimSun" panose="02010600030101010101" pitchFamily="2" charset="-122"/>
                <a:cs typeface="F"/>
              </a:rPr>
              <a:t>TITOLO IV Responsabilità dell’assistente sociale verso la persona </a:t>
            </a:r>
            <a:br>
              <a:rPr lang="it-IT" sz="3600" kern="150" dirty="0">
                <a:effectLst/>
                <a:latin typeface="Calibri" panose="020F0502020204030204" pitchFamily="34" charset="0"/>
                <a:ea typeface="SimSun" panose="02010600030101010101" pitchFamily="2" charset="-122"/>
                <a:cs typeface="F"/>
              </a:rPr>
            </a:br>
            <a:r>
              <a:rPr lang="it-IT" sz="3600" b="1" kern="150"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F"/>
              </a:rPr>
              <a:t>Capo I - Rispetto dei diritti della persona</a:t>
            </a:r>
            <a:endParaRPr lang="it-IT" sz="3600" b="1" dirty="0">
              <a:solidFill>
                <a:srgbClr val="0066FF"/>
              </a:solidFill>
              <a:latin typeface="+mn-lt"/>
            </a:endParaRPr>
          </a:p>
        </p:txBody>
      </p:sp>
      <p:sp>
        <p:nvSpPr>
          <p:cNvPr id="3" name="Segnaposto contenuto 2"/>
          <p:cNvSpPr>
            <a:spLocks noGrp="1"/>
          </p:cNvSpPr>
          <p:nvPr>
            <p:ph idx="1"/>
          </p:nvPr>
        </p:nvSpPr>
        <p:spPr>
          <a:xfrm>
            <a:off x="838200" y="1690688"/>
            <a:ext cx="10515600" cy="5158347"/>
          </a:xfrm>
          <a:solidFill>
            <a:schemeClr val="accent2">
              <a:lumMod val="20000"/>
              <a:lumOff val="80000"/>
            </a:schemeClr>
          </a:solidFill>
        </p:spPr>
        <p:txBody>
          <a:bodyPr>
            <a:normAutofit/>
          </a:bodyPr>
          <a:lstStyle/>
          <a:p>
            <a:pPr algn="just"/>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it-IT" sz="1800" b="0" i="0" u="none" strike="noStrike" baseline="0" dirty="0">
              <a:solidFill>
                <a:srgbClr val="585757"/>
              </a:solidFill>
              <a:latin typeface="OpenSans"/>
            </a:endParaRPr>
          </a:p>
          <a:p>
            <a:pPr algn="l"/>
            <a:endParaRPr lang="it-IT" sz="1800" dirty="0">
              <a:solidFill>
                <a:srgbClr val="585757"/>
              </a:solidFill>
              <a:latin typeface="OpenSans"/>
            </a:endParaRPr>
          </a:p>
          <a:p>
            <a:pPr algn="l"/>
            <a:r>
              <a:rPr lang="it-IT" sz="4800" b="0" i="0" u="none" strike="noStrike" baseline="0" dirty="0">
                <a:solidFill>
                  <a:srgbClr val="585757"/>
                </a:solidFill>
                <a:latin typeface="OpenSans"/>
              </a:rPr>
              <a:t>«</a:t>
            </a:r>
            <a:r>
              <a:rPr lang="it-IT" sz="4000" b="0" i="0" u="none" strike="noStrike" baseline="0" dirty="0">
                <a:latin typeface="OpenSans"/>
              </a:rPr>
              <a:t>La professione dell’Assistente sociale è fondamentale per garantire i diritti umani e lo sviluppo sociale».</a:t>
            </a:r>
          </a:p>
          <a:p>
            <a:pPr algn="l"/>
            <a:r>
              <a:rPr lang="it-IT" sz="4000" b="1" i="0" u="none" strike="noStrike" baseline="0" dirty="0">
                <a:solidFill>
                  <a:srgbClr val="000000"/>
                </a:solidFill>
                <a:latin typeface="OpenSans-Bold"/>
              </a:rPr>
              <a:t>Garanti delle persone e delle comunità</a:t>
            </a:r>
            <a:endParaRPr lang="it-IT" sz="4000" dirty="0"/>
          </a:p>
        </p:txBody>
      </p:sp>
      <p:sp>
        <p:nvSpPr>
          <p:cNvPr id="5" name="Rettangolo 4">
            <a:extLst>
              <a:ext uri="{FF2B5EF4-FFF2-40B4-BE49-F238E27FC236}">
                <a16:creationId xmlns:a16="http://schemas.microsoft.com/office/drawing/2014/main" id="{D3D229DA-C63D-C2EB-B1E7-B1B8B6AAD4F9}"/>
              </a:ext>
            </a:extLst>
          </p:cNvPr>
          <p:cNvSpPr/>
          <p:nvPr/>
        </p:nvSpPr>
        <p:spPr>
          <a:xfrm>
            <a:off x="838200" y="1690688"/>
            <a:ext cx="10391775" cy="2123658"/>
          </a:xfrm>
          <a:prstGeom prst="rect">
            <a:avLst/>
          </a:prstGeom>
          <a:noFill/>
        </p:spPr>
        <p:txBody>
          <a:bodyPr wrap="square" lIns="91440" tIns="45720" rIns="91440" bIns="45720">
            <a:spAutoFit/>
          </a:bodyPr>
          <a:lstStyle/>
          <a:p>
            <a:pPr algn="ctr"/>
            <a:r>
              <a:rPr lang="it-IT"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Primo principio del nuovo codice</a:t>
            </a:r>
          </a:p>
          <a:p>
            <a:pPr algn="ctr"/>
            <a:r>
              <a:rPr lang="it-IT"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PREAMBOLO </a:t>
            </a:r>
          </a:p>
          <a:p>
            <a:pPr algn="ctr"/>
            <a:r>
              <a:rPr lang="it-IT"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it-IT"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55184"/>
            <a:ext cx="10515600" cy="1302141"/>
          </a:xfrm>
          <a:solidFill>
            <a:schemeClr val="accent5">
              <a:lumMod val="20000"/>
              <a:lumOff val="80000"/>
            </a:schemeClr>
          </a:solidFill>
        </p:spPr>
        <p:txBody>
          <a:bodyPr>
            <a:normAutofit fontScale="90000"/>
          </a:bodyPr>
          <a:lstStyle/>
          <a:p>
            <a:pPr>
              <a:lnSpc>
                <a:spcPct val="107000"/>
              </a:lnSpc>
              <a:spcAft>
                <a:spcPts val="800"/>
              </a:spcAft>
            </a:pPr>
            <a:br>
              <a:rPr lang="it-IT" sz="1800" kern="150" dirty="0">
                <a:effectLst/>
                <a:latin typeface="Calibri" panose="020F0502020204030204" pitchFamily="34" charset="0"/>
                <a:ea typeface="SimSun" panose="02010600030101010101" pitchFamily="2" charset="-122"/>
                <a:cs typeface="F"/>
              </a:rPr>
            </a:br>
            <a:r>
              <a:rPr lang="it-IT" sz="2700" kern="150" dirty="0">
                <a:effectLst/>
                <a:latin typeface="Calibri" panose="020F0502020204030204" pitchFamily="34" charset="0"/>
                <a:ea typeface="SimSun" panose="02010600030101010101" pitchFamily="2" charset="-122"/>
                <a:cs typeface="F"/>
              </a:rPr>
              <a:t>TITOLO IV Responsabilità dell’assistente sociale verso la persona </a:t>
            </a:r>
            <a:br>
              <a:rPr lang="it-IT" sz="2700" kern="150" dirty="0">
                <a:effectLst/>
                <a:latin typeface="Calibri" panose="020F0502020204030204" pitchFamily="34" charset="0"/>
                <a:ea typeface="SimSun" panose="02010600030101010101" pitchFamily="2" charset="-122"/>
                <a:cs typeface="F"/>
              </a:rPr>
            </a:br>
            <a:r>
              <a:rPr lang="it-IT" sz="2700" b="1" kern="150"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F"/>
              </a:rPr>
              <a:t>Capo I - Rispetto dei diritti della persona </a:t>
            </a:r>
            <a:br>
              <a:rPr lang="it-IT" sz="1800" kern="150" dirty="0">
                <a:effectLst/>
                <a:latin typeface="Calibri" panose="020F0502020204030204" pitchFamily="34" charset="0"/>
                <a:ea typeface="SimSun" panose="02010600030101010101" pitchFamily="2" charset="-122"/>
                <a:cs typeface="F"/>
              </a:rPr>
            </a:br>
            <a:br>
              <a:rPr lang="it-IT" sz="1800" kern="150" dirty="0">
                <a:effectLst/>
                <a:latin typeface="Calibri" panose="020F0502020204030204" pitchFamily="34" charset="0"/>
                <a:ea typeface="SimSun" panose="02010600030101010101" pitchFamily="2" charset="-122"/>
                <a:cs typeface="F"/>
              </a:rPr>
            </a:br>
            <a:endParaRPr lang="it-IT" sz="3600" b="1" dirty="0">
              <a:solidFill>
                <a:srgbClr val="0066FF"/>
              </a:solidFill>
              <a:latin typeface="+mn-lt"/>
            </a:endParaRPr>
          </a:p>
        </p:txBody>
      </p:sp>
      <p:sp>
        <p:nvSpPr>
          <p:cNvPr id="3" name="Segnaposto contenuto 2"/>
          <p:cNvSpPr>
            <a:spLocks noGrp="1"/>
          </p:cNvSpPr>
          <p:nvPr>
            <p:ph idx="1"/>
          </p:nvPr>
        </p:nvSpPr>
        <p:spPr>
          <a:xfrm>
            <a:off x="838200" y="1690688"/>
            <a:ext cx="10515600" cy="5158347"/>
          </a:xfrm>
          <a:solidFill>
            <a:schemeClr val="accent2">
              <a:lumMod val="20000"/>
              <a:lumOff val="80000"/>
            </a:schemeClr>
          </a:solidFill>
        </p:spPr>
        <p:txBody>
          <a:bodyPr>
            <a:normAutofit/>
          </a:bodyPr>
          <a:lstStyle/>
          <a:p>
            <a:pPr marL="0" indent="0" algn="ctr">
              <a:buNone/>
            </a:pPr>
            <a:r>
              <a:rPr lang="it-IT" sz="3400" kern="150" dirty="0">
                <a:effectLst/>
                <a:latin typeface="Calibri" panose="020F0502020204030204" pitchFamily="34" charset="0"/>
                <a:ea typeface="SimSun" panose="02010600030101010101" pitchFamily="2" charset="-122"/>
                <a:cs typeface="F"/>
              </a:rPr>
              <a:t>NON  più  “utente” “cliente”  </a:t>
            </a:r>
          </a:p>
          <a:p>
            <a:pPr marL="0" indent="0">
              <a:buNone/>
            </a:pPr>
            <a:endParaRPr lang="it-IT" sz="1800" kern="150" dirty="0">
              <a:latin typeface="Calibri" panose="020F0502020204030204" pitchFamily="34" charset="0"/>
              <a:ea typeface="SimSun" panose="02010600030101010101" pitchFamily="2" charset="-122"/>
              <a:cs typeface="F"/>
            </a:endParaRPr>
          </a:p>
          <a:p>
            <a:pPr marL="0" indent="0">
              <a:buNone/>
            </a:pPr>
            <a:endParaRPr lang="it-IT" sz="1800" kern="150" dirty="0">
              <a:latin typeface="Calibri" panose="020F0502020204030204" pitchFamily="34" charset="0"/>
              <a:ea typeface="SimSun" panose="02010600030101010101" pitchFamily="2" charset="-122"/>
              <a:cs typeface="F"/>
            </a:endParaRPr>
          </a:p>
          <a:p>
            <a:pPr marL="0" indent="0">
              <a:buNone/>
            </a:pPr>
            <a:endParaRPr lang="it-IT" sz="1800" kern="150" dirty="0">
              <a:latin typeface="Calibri" panose="020F0502020204030204" pitchFamily="34" charset="0"/>
              <a:ea typeface="SimSun" panose="02010600030101010101" pitchFamily="2" charset="-122"/>
              <a:cs typeface="F"/>
            </a:endParaRPr>
          </a:p>
          <a:p>
            <a:pPr marL="0" indent="0">
              <a:buNone/>
            </a:pPr>
            <a:endParaRPr lang="it-IT" sz="1800" kern="150" dirty="0">
              <a:latin typeface="Calibri" panose="020F0502020204030204" pitchFamily="34" charset="0"/>
              <a:ea typeface="SimSun" panose="02010600030101010101" pitchFamily="2" charset="-122"/>
              <a:cs typeface="F"/>
            </a:endParaRPr>
          </a:p>
          <a:p>
            <a:pPr marL="0" indent="0">
              <a:buNone/>
            </a:pPr>
            <a:endParaRPr lang="it-IT" sz="1800" kern="150" dirty="0">
              <a:latin typeface="Calibri" panose="020F0502020204030204" pitchFamily="34" charset="0"/>
              <a:ea typeface="SimSun" panose="02010600030101010101" pitchFamily="2" charset="-122"/>
              <a:cs typeface="F"/>
            </a:endParaRPr>
          </a:p>
          <a:p>
            <a:pPr marL="0" indent="0">
              <a:buNone/>
            </a:pPr>
            <a:endParaRPr lang="it-IT" sz="4400" kern="150" dirty="0">
              <a:latin typeface="Calibri" panose="020F0502020204030204" pitchFamily="34" charset="0"/>
              <a:ea typeface="SimSun" panose="02010600030101010101" pitchFamily="2" charset="-122"/>
              <a:cs typeface="F"/>
            </a:endParaRPr>
          </a:p>
          <a:p>
            <a:pPr marL="0" indent="0">
              <a:buNone/>
            </a:pPr>
            <a:endParaRPr lang="it-IT" sz="4400" kern="150" dirty="0">
              <a:latin typeface="Calibri" panose="020F0502020204030204" pitchFamily="34" charset="0"/>
              <a:ea typeface="SimSun" panose="02010600030101010101" pitchFamily="2" charset="-122"/>
              <a:cs typeface="F"/>
            </a:endParaRPr>
          </a:p>
          <a:p>
            <a:pPr marL="0" indent="0">
              <a:buNone/>
            </a:pPr>
            <a:endParaRPr lang="it-IT" sz="4400" kern="150" dirty="0">
              <a:latin typeface="Calibri" panose="020F0502020204030204" pitchFamily="34" charset="0"/>
              <a:ea typeface="SimSun" panose="02010600030101010101" pitchFamily="2" charset="-122"/>
              <a:cs typeface="F"/>
            </a:endParaRPr>
          </a:p>
          <a:p>
            <a:pPr marL="0" indent="0">
              <a:buNone/>
            </a:pPr>
            <a:endParaRPr lang="it-IT" sz="4400" kern="150" dirty="0">
              <a:latin typeface="Calibri" panose="020F0502020204030204" pitchFamily="34" charset="0"/>
              <a:ea typeface="SimSun" panose="02010600030101010101" pitchFamily="2" charset="-122"/>
              <a:cs typeface="F"/>
            </a:endParaRPr>
          </a:p>
          <a:p>
            <a:pPr marL="0" indent="0">
              <a:buNone/>
            </a:pPr>
            <a:endParaRPr lang="it-IT" sz="4400" kern="150" dirty="0">
              <a:latin typeface="Calibri" panose="020F0502020204030204" pitchFamily="34" charset="0"/>
              <a:ea typeface="SimSun" panose="02010600030101010101" pitchFamily="2" charset="-122"/>
              <a:cs typeface="F"/>
            </a:endParaRPr>
          </a:p>
          <a:p>
            <a:pPr marL="0" indent="0">
              <a:buNone/>
            </a:pPr>
            <a:endParaRPr lang="it-IT" sz="4400" kern="150" dirty="0">
              <a:latin typeface="Calibri" panose="020F0502020204030204" pitchFamily="34" charset="0"/>
              <a:ea typeface="SimSun" panose="02010600030101010101" pitchFamily="2" charset="-122"/>
              <a:cs typeface="F"/>
            </a:endParaRPr>
          </a:p>
          <a:p>
            <a:pPr marL="0" indent="0">
              <a:buNone/>
            </a:pPr>
            <a:endParaRPr lang="it-IT" sz="4400" kern="150" dirty="0">
              <a:effectLst/>
              <a:latin typeface="Calibri" panose="020F0502020204030204" pitchFamily="34" charset="0"/>
              <a:ea typeface="SimSun" panose="02010600030101010101" pitchFamily="2" charset="-122"/>
              <a:cs typeface="F"/>
            </a:endParaRPr>
          </a:p>
          <a:p>
            <a:pPr marL="0" indent="0">
              <a:buNone/>
            </a:pPr>
            <a:endParaRPr lang="it-IT" sz="3000" b="1" i="0" dirty="0">
              <a:effectLst/>
              <a:latin typeface="Open Sans" panose="020B0606030504020204" pitchFamily="34" charset="0"/>
            </a:endParaRPr>
          </a:p>
          <a:p>
            <a:pPr marL="0" indent="0">
              <a:buNone/>
            </a:pPr>
            <a:endParaRPr lang="it-IT" sz="3000" b="1" dirty="0">
              <a:latin typeface="Open Sans" panose="020B0606030504020204" pitchFamily="34" charset="0"/>
            </a:endParaRPr>
          </a:p>
          <a:p>
            <a:pPr marL="0" indent="0">
              <a:buNone/>
            </a:pPr>
            <a:endParaRPr lang="it-IT" sz="3000" b="1" i="0" dirty="0">
              <a:effectLst/>
              <a:latin typeface="Open Sans" panose="020B0606030504020204" pitchFamily="34" charset="0"/>
            </a:endParaRPr>
          </a:p>
          <a:p>
            <a:pPr marL="0" indent="0">
              <a:buNone/>
            </a:pPr>
            <a:endParaRPr lang="it-IT" sz="17600" kern="150" dirty="0">
              <a:effectLst/>
              <a:latin typeface="Calibri" panose="020F0502020204030204" pitchFamily="34" charset="0"/>
              <a:ea typeface="SimSun" panose="02010600030101010101" pitchFamily="2" charset="-122"/>
              <a:cs typeface="F"/>
            </a:endParaRPr>
          </a:p>
          <a:p>
            <a:pPr marL="0" indent="0">
              <a:buNone/>
            </a:pPr>
            <a:endParaRPr lang="it-IT" sz="17600" b="1" i="0" dirty="0">
              <a:effectLst/>
              <a:latin typeface="Open Sans" panose="020B0606030504020204" pitchFamily="34" charset="0"/>
            </a:endParaRPr>
          </a:p>
          <a:p>
            <a:pPr marL="0" indent="0">
              <a:buNone/>
            </a:pPr>
            <a:endParaRPr lang="it-IT" sz="17600" b="1" dirty="0">
              <a:latin typeface="Open Sans" panose="020B0606030504020204" pitchFamily="34" charset="0"/>
            </a:endParaRPr>
          </a:p>
          <a:p>
            <a:pPr marL="0" indent="0">
              <a:buNone/>
            </a:pPr>
            <a:endParaRPr lang="it-IT" sz="1800" kern="150" dirty="0">
              <a:effectLst/>
              <a:latin typeface="Calibri" panose="020F0502020204030204" pitchFamily="34" charset="0"/>
              <a:ea typeface="SimSun" panose="02010600030101010101" pitchFamily="2" charset="-122"/>
              <a:cs typeface="F"/>
            </a:endParaRPr>
          </a:p>
          <a:p>
            <a:pPr marL="0" indent="0">
              <a:buNone/>
            </a:pPr>
            <a:endParaRPr lang="it-IT" sz="1800" kern="150" dirty="0">
              <a:effectLst/>
              <a:latin typeface="Calibri" panose="020F0502020204030204" pitchFamily="34" charset="0"/>
              <a:ea typeface="SimSun" panose="02010600030101010101" pitchFamily="2" charset="-122"/>
              <a:cs typeface="F"/>
            </a:endParaRPr>
          </a:p>
          <a:p>
            <a:pPr marL="0" indent="0">
              <a:buNone/>
            </a:pPr>
            <a:endParaRPr lang="it-IT" dirty="0"/>
          </a:p>
        </p:txBody>
      </p:sp>
      <p:sp>
        <p:nvSpPr>
          <p:cNvPr id="4" name="Connettore 3">
            <a:extLst>
              <a:ext uri="{FF2B5EF4-FFF2-40B4-BE49-F238E27FC236}">
                <a16:creationId xmlns:a16="http://schemas.microsoft.com/office/drawing/2014/main" id="{C4374751-0809-D443-A274-495AF891BD5E}"/>
              </a:ext>
            </a:extLst>
          </p:cNvPr>
          <p:cNvSpPr/>
          <p:nvPr/>
        </p:nvSpPr>
        <p:spPr>
          <a:xfrm>
            <a:off x="4847772" y="2206171"/>
            <a:ext cx="2017486" cy="122282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PERSONA</a:t>
            </a:r>
          </a:p>
          <a:p>
            <a:pPr algn="ctr"/>
            <a:r>
              <a:rPr lang="it-IT" dirty="0"/>
              <a:t>CON I SUOI DIRITTI</a:t>
            </a:r>
          </a:p>
        </p:txBody>
      </p:sp>
      <p:sp>
        <p:nvSpPr>
          <p:cNvPr id="6" name="Freccia a sinistra 5">
            <a:extLst>
              <a:ext uri="{FF2B5EF4-FFF2-40B4-BE49-F238E27FC236}">
                <a16:creationId xmlns:a16="http://schemas.microsoft.com/office/drawing/2014/main" id="{7D38C58A-A71F-3666-7293-57D107A0C1AC}"/>
              </a:ext>
            </a:extLst>
          </p:cNvPr>
          <p:cNvSpPr/>
          <p:nvPr/>
        </p:nvSpPr>
        <p:spPr>
          <a:xfrm rot="10800000">
            <a:off x="6873152" y="2598588"/>
            <a:ext cx="1048612" cy="2747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5F30A599-F0A7-A75C-C060-2BF89949B091}"/>
              </a:ext>
            </a:extLst>
          </p:cNvPr>
          <p:cNvSpPr/>
          <p:nvPr/>
        </p:nvSpPr>
        <p:spPr>
          <a:xfrm>
            <a:off x="7921764" y="2598588"/>
            <a:ext cx="1889893" cy="420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AUTONOMA </a:t>
            </a:r>
          </a:p>
        </p:txBody>
      </p:sp>
      <p:sp>
        <p:nvSpPr>
          <p:cNvPr id="8" name="Rettangolo con angoli arrotondati 7">
            <a:extLst>
              <a:ext uri="{FF2B5EF4-FFF2-40B4-BE49-F238E27FC236}">
                <a16:creationId xmlns:a16="http://schemas.microsoft.com/office/drawing/2014/main" id="{A3DF065A-5CBF-9565-D1DE-E4F49DE13A6D}"/>
              </a:ext>
            </a:extLst>
          </p:cNvPr>
          <p:cNvSpPr/>
          <p:nvPr/>
        </p:nvSpPr>
        <p:spPr>
          <a:xfrm>
            <a:off x="1917161" y="2514598"/>
            <a:ext cx="1889893" cy="420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ATTIVA  </a:t>
            </a:r>
          </a:p>
        </p:txBody>
      </p:sp>
      <p:sp>
        <p:nvSpPr>
          <p:cNvPr id="9" name="Freccia a sinistra 8">
            <a:extLst>
              <a:ext uri="{FF2B5EF4-FFF2-40B4-BE49-F238E27FC236}">
                <a16:creationId xmlns:a16="http://schemas.microsoft.com/office/drawing/2014/main" id="{4CAF85F0-174A-B4A8-311E-0FFC0F7D4B52}"/>
              </a:ext>
            </a:extLst>
          </p:cNvPr>
          <p:cNvSpPr/>
          <p:nvPr/>
        </p:nvSpPr>
        <p:spPr>
          <a:xfrm>
            <a:off x="3791266" y="2671425"/>
            <a:ext cx="1048612" cy="2747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circolare a destra 9">
            <a:extLst>
              <a:ext uri="{FF2B5EF4-FFF2-40B4-BE49-F238E27FC236}">
                <a16:creationId xmlns:a16="http://schemas.microsoft.com/office/drawing/2014/main" id="{C7E47B0D-FB37-2226-3D5E-62BBB6703D42}"/>
              </a:ext>
            </a:extLst>
          </p:cNvPr>
          <p:cNvSpPr/>
          <p:nvPr/>
        </p:nvSpPr>
        <p:spPr>
          <a:xfrm>
            <a:off x="2296295" y="4008853"/>
            <a:ext cx="2551476" cy="156444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Freccia circolare a sinistra 10">
            <a:extLst>
              <a:ext uri="{FF2B5EF4-FFF2-40B4-BE49-F238E27FC236}">
                <a16:creationId xmlns:a16="http://schemas.microsoft.com/office/drawing/2014/main" id="{B28157A6-C44F-08CA-D73F-1D4D890BE494}"/>
              </a:ext>
            </a:extLst>
          </p:cNvPr>
          <p:cNvSpPr/>
          <p:nvPr/>
        </p:nvSpPr>
        <p:spPr>
          <a:xfrm>
            <a:off x="6771726" y="4008853"/>
            <a:ext cx="2930611" cy="156444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Rettangolo 12">
            <a:extLst>
              <a:ext uri="{FF2B5EF4-FFF2-40B4-BE49-F238E27FC236}">
                <a16:creationId xmlns:a16="http://schemas.microsoft.com/office/drawing/2014/main" id="{4D1A1332-0366-9593-0957-B2FB760746C3}"/>
              </a:ext>
            </a:extLst>
          </p:cNvPr>
          <p:cNvSpPr/>
          <p:nvPr/>
        </p:nvSpPr>
        <p:spPr>
          <a:xfrm>
            <a:off x="4847772" y="3918858"/>
            <a:ext cx="2001698" cy="638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 RELAZIONE</a:t>
            </a:r>
          </a:p>
        </p:txBody>
      </p:sp>
      <p:sp>
        <p:nvSpPr>
          <p:cNvPr id="17" name="Freccia a sinistra 16">
            <a:extLst>
              <a:ext uri="{FF2B5EF4-FFF2-40B4-BE49-F238E27FC236}">
                <a16:creationId xmlns:a16="http://schemas.microsoft.com/office/drawing/2014/main" id="{CD3E15C3-5F33-82D1-12AB-D7D58E4E5036}"/>
              </a:ext>
            </a:extLst>
          </p:cNvPr>
          <p:cNvSpPr/>
          <p:nvPr/>
        </p:nvSpPr>
        <p:spPr>
          <a:xfrm rot="16200000">
            <a:off x="5647731" y="3496214"/>
            <a:ext cx="515758" cy="3807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a:extLst>
              <a:ext uri="{FF2B5EF4-FFF2-40B4-BE49-F238E27FC236}">
                <a16:creationId xmlns:a16="http://schemas.microsoft.com/office/drawing/2014/main" id="{441642F7-8638-19A6-962C-4B5ED2BB9664}"/>
              </a:ext>
            </a:extLst>
          </p:cNvPr>
          <p:cNvSpPr/>
          <p:nvPr/>
        </p:nvSpPr>
        <p:spPr>
          <a:xfrm>
            <a:off x="4839878" y="4803261"/>
            <a:ext cx="2033273" cy="1564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SERVIZI SOCIALI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417195"/>
            <a:ext cx="10515600" cy="1325563"/>
          </a:xfrm>
          <a:solidFill>
            <a:srgbClr val="CCECFF"/>
          </a:solidFill>
        </p:spPr>
        <p:txBody>
          <a:bodyPr>
            <a:normAutofit fontScale="90000"/>
          </a:bodyPr>
          <a:lstStyle/>
          <a:p>
            <a:pPr algn="ctr"/>
            <a:r>
              <a:rPr lang="it-IT" sz="3200" kern="150" dirty="0">
                <a:latin typeface="Calibri" panose="020F0502020204030204" pitchFamily="34" charset="0"/>
                <a:ea typeface="SimSun" panose="02010600030101010101" pitchFamily="2" charset="-122"/>
                <a:cs typeface="F"/>
              </a:rPr>
              <a:t>TITOLO IV Responsabilità dell’assistente sociale verso la persona </a:t>
            </a:r>
            <a:br>
              <a:rPr lang="it-IT" sz="3200" kern="150" dirty="0">
                <a:latin typeface="Calibri" panose="020F0502020204030204" pitchFamily="34" charset="0"/>
                <a:ea typeface="SimSun" panose="02010600030101010101" pitchFamily="2" charset="-122"/>
                <a:cs typeface="F"/>
              </a:rPr>
            </a:br>
            <a:r>
              <a:rPr lang="it-IT" sz="3200" b="1" kern="150"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F"/>
              </a:rPr>
              <a:t>Capo I - Rispetto dei diritti della persona</a:t>
            </a:r>
            <a:endParaRPr lang="it-IT" sz="3200" b="1" u="sng" dirty="0">
              <a:solidFill>
                <a:schemeClr val="accent1"/>
              </a:solidFill>
              <a:latin typeface="+mn-lt"/>
            </a:endParaRPr>
          </a:p>
        </p:txBody>
      </p:sp>
      <p:sp>
        <p:nvSpPr>
          <p:cNvPr id="3" name="Segnaposto contenuto 2"/>
          <p:cNvSpPr>
            <a:spLocks noGrp="1"/>
          </p:cNvSpPr>
          <p:nvPr>
            <p:ph idx="1"/>
          </p:nvPr>
        </p:nvSpPr>
        <p:spPr>
          <a:xfrm>
            <a:off x="838200" y="1690688"/>
            <a:ext cx="10515600" cy="4486275"/>
          </a:xfrm>
          <a:solidFill>
            <a:schemeClr val="accent2">
              <a:lumMod val="20000"/>
              <a:lumOff val="80000"/>
            </a:schemeClr>
          </a:solidFill>
        </p:spPr>
        <p:txBody>
          <a:bodyPr>
            <a:normAutofit/>
          </a:bodyPr>
          <a:lstStyle/>
          <a:p>
            <a:pPr marL="342900" indent="-342900">
              <a:lnSpc>
                <a:spcPct val="107000"/>
              </a:lnSpc>
              <a:spcAft>
                <a:spcPts val="800"/>
              </a:spcAft>
            </a:pPr>
            <a:r>
              <a:rPr lang="it-IT" sz="1800" dirty="0"/>
              <a:t>L'assistente sociale promuove l'</a:t>
            </a:r>
            <a:r>
              <a:rPr lang="it-IT" sz="4000" b="1" i="1" u="sng" dirty="0"/>
              <a:t>autodeterminazione </a:t>
            </a:r>
            <a:r>
              <a:rPr lang="it-IT" sz="1800" dirty="0"/>
              <a:t>della persona</a:t>
            </a:r>
          </a:p>
          <a:p>
            <a:pPr marL="342900" indent="-342900">
              <a:lnSpc>
                <a:spcPct val="107000"/>
              </a:lnSpc>
              <a:spcAft>
                <a:spcPts val="800"/>
              </a:spcAft>
              <a:buNone/>
            </a:pPr>
            <a:endParaRPr lang="it-IT" sz="1800" dirty="0"/>
          </a:p>
          <a:p>
            <a:pPr marL="342900" indent="-342900">
              <a:lnSpc>
                <a:spcPct val="107000"/>
              </a:lnSpc>
              <a:spcAft>
                <a:spcPts val="800"/>
              </a:spcAft>
            </a:pPr>
            <a:r>
              <a:rPr lang="it-IT" sz="1800" dirty="0"/>
              <a:t>  </a:t>
            </a:r>
            <a:r>
              <a:rPr lang="it-IT" sz="4000" b="1" i="1" u="sng" dirty="0"/>
              <a:t>la “Cooperazione” </a:t>
            </a:r>
            <a:r>
              <a:rPr lang="it-IT" sz="1800" dirty="0"/>
              <a:t> comportamento professionale che la valorizzi, </a:t>
            </a:r>
          </a:p>
          <a:p>
            <a:pPr marL="342900" indent="-342900">
              <a:lnSpc>
                <a:spcPct val="107000"/>
              </a:lnSpc>
              <a:spcAft>
                <a:spcPts val="800"/>
              </a:spcAft>
            </a:pPr>
            <a:r>
              <a:rPr lang="it-IT" sz="1800" dirty="0"/>
              <a:t> intrecciando:  valore della libertà come bene fondamentale, strategie di </a:t>
            </a:r>
            <a:r>
              <a:rPr lang="it-IT" sz="1800" dirty="0" err="1"/>
              <a:t>empowerment</a:t>
            </a:r>
            <a:r>
              <a:rPr lang="it-IT" sz="1800" dirty="0"/>
              <a:t>, </a:t>
            </a:r>
            <a:r>
              <a:rPr lang="it-IT" sz="3600" b="1" i="1" u="sng" dirty="0"/>
              <a:t>costruzione di una relazione di fiducia</a:t>
            </a:r>
            <a:endParaRPr lang="it-IT" sz="1800" kern="150" dirty="0">
              <a:effectLst/>
              <a:latin typeface="OpenSymbol"/>
              <a:ea typeface="OpenSymbol"/>
              <a:cs typeface="OpenSymbol"/>
            </a:endParaRPr>
          </a:p>
        </p:txBody>
      </p:sp>
      <p:cxnSp>
        <p:nvCxnSpPr>
          <p:cNvPr id="5" name="Connettore 4 4"/>
          <p:cNvCxnSpPr/>
          <p:nvPr/>
        </p:nvCxnSpPr>
        <p:spPr>
          <a:xfrm rot="10800000" flipV="1">
            <a:off x="5408024" y="2364375"/>
            <a:ext cx="1502231" cy="979715"/>
          </a:xfrm>
          <a:prstGeom prst="bentConnector3">
            <a:avLst>
              <a:gd name="adj1" fmla="val 50000"/>
            </a:avLst>
          </a:prstGeom>
          <a:ln w="76200">
            <a:solidFill>
              <a:schemeClr val="accent1"/>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552451"/>
          </a:xfrm>
          <a:solidFill>
            <a:schemeClr val="accent5">
              <a:lumMod val="20000"/>
              <a:lumOff val="80000"/>
            </a:schemeClr>
          </a:solidFill>
        </p:spPr>
        <p:txBody>
          <a:bodyPr>
            <a:normAutofit fontScale="90000"/>
          </a:bodyPr>
          <a:lstStyle/>
          <a:p>
            <a:pPr algn="ctr"/>
            <a:r>
              <a:rPr lang="it-IT" sz="4400" kern="150" dirty="0">
                <a:effectLst/>
                <a:latin typeface="Calibri" panose="020F0502020204030204" pitchFamily="34" charset="0"/>
                <a:ea typeface="SimSun" panose="02010600030101010101" pitchFamily="2" charset="-122"/>
                <a:cs typeface="F"/>
              </a:rPr>
              <a:t>TITOLO IV Responsabilità dell’assistente sociale verso la persona </a:t>
            </a:r>
            <a:br>
              <a:rPr lang="it-IT" sz="4400" kern="150" dirty="0">
                <a:effectLst/>
                <a:latin typeface="Calibri" panose="020F0502020204030204" pitchFamily="34" charset="0"/>
                <a:ea typeface="SimSun" panose="02010600030101010101" pitchFamily="2" charset="-122"/>
                <a:cs typeface="F"/>
              </a:rPr>
            </a:br>
            <a:r>
              <a:rPr lang="it-IT" sz="4400" b="1" kern="150"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F"/>
              </a:rPr>
              <a:t>Capo I - Rispetto dei diritti della persona</a:t>
            </a:r>
            <a:endParaRPr lang="it-IT" b="1" dirty="0">
              <a:solidFill>
                <a:srgbClr val="0066FF"/>
              </a:solidFill>
              <a:latin typeface="Calibri" panose="020F0502020204030204" pitchFamily="34" charset="0"/>
              <a:cs typeface="Calibri" panose="020F0502020204030204" pitchFamily="34" charset="0"/>
            </a:endParaRPr>
          </a:p>
        </p:txBody>
      </p:sp>
      <p:sp>
        <p:nvSpPr>
          <p:cNvPr id="3" name="Segnaposto contenuto 2"/>
          <p:cNvSpPr>
            <a:spLocks noGrp="1"/>
          </p:cNvSpPr>
          <p:nvPr>
            <p:ph idx="1"/>
          </p:nvPr>
        </p:nvSpPr>
        <p:spPr>
          <a:xfrm>
            <a:off x="808382" y="1917576"/>
            <a:ext cx="10545417" cy="4429958"/>
          </a:xfrm>
          <a:solidFill>
            <a:schemeClr val="accent2">
              <a:lumMod val="20000"/>
              <a:lumOff val="80000"/>
            </a:schemeClr>
          </a:solidFill>
        </p:spPr>
        <p:txBody>
          <a:bodyPr>
            <a:normAutofit/>
          </a:bodyPr>
          <a:lstStyle/>
          <a:p>
            <a:pPr marL="0" indent="0" algn="ctr">
              <a:buNone/>
            </a:pPr>
            <a:r>
              <a:rPr lang="it-IT" sz="3600" b="1" i="0" u="none" strike="noStrike" baseline="0" dirty="0">
                <a:latin typeface="OpenSans-Bold"/>
              </a:rPr>
              <a:t>Tutori di autodeterminazione</a:t>
            </a:r>
            <a:endParaRPr lang="it-IT" sz="3600" dirty="0">
              <a:solidFill>
                <a:srgbClr val="FF0000"/>
              </a:solidFill>
            </a:endParaRPr>
          </a:p>
          <a:p>
            <a:r>
              <a:rPr lang="it-IT" sz="2400" b="0" i="0" u="none" strike="noStrike" baseline="0" dirty="0">
                <a:latin typeface="OpenSans"/>
              </a:rPr>
              <a:t>L’</a:t>
            </a:r>
            <a:r>
              <a:rPr lang="it-IT" sz="2400" b="1" i="0" u="none" strike="noStrike" baseline="0" dirty="0">
                <a:latin typeface="OpenSans-Bold"/>
              </a:rPr>
              <a:t>articolo 14</a:t>
            </a:r>
            <a:r>
              <a:rPr lang="it-IT" sz="2400" b="0" i="0" u="none" strike="noStrike" baseline="0" dirty="0">
                <a:latin typeface="OpenSans"/>
              </a:rPr>
              <a:t>, relativo ai dilemmi morali, sottolinea che «le scelte professionali sono indirizzate al rispetto della libertà e dell’autodeterminazione delle persone».</a:t>
            </a:r>
            <a:r>
              <a:rPr lang="it-IT" sz="2400" dirty="0">
                <a:solidFill>
                  <a:srgbClr val="585757"/>
                </a:solidFill>
                <a:latin typeface="OpenSans"/>
              </a:rPr>
              <a:t> </a:t>
            </a:r>
            <a:r>
              <a:rPr lang="it-IT" sz="2400" dirty="0">
                <a:latin typeface="OpenSans"/>
              </a:rPr>
              <a:t>Non solo alle persone seguite dal Servizio sociale, ma anche ai loro familiari, alla loro rete primaria e alla comunità tutta.</a:t>
            </a:r>
            <a:endParaRPr lang="it-IT" sz="3200" dirty="0"/>
          </a:p>
          <a:p>
            <a:pPr algn="l"/>
            <a:r>
              <a:rPr lang="it-IT" sz="2400" b="1" i="0" u="none" strike="noStrike" baseline="0" dirty="0">
                <a:latin typeface="OpenSans"/>
              </a:rPr>
              <a:t>L’articolo 26 </a:t>
            </a:r>
            <a:r>
              <a:rPr lang="it-IT" sz="2400" b="0" i="0" u="none" strike="noStrike" baseline="0" dirty="0">
                <a:latin typeface="OpenSans"/>
              </a:rPr>
              <a:t>sancisce che «l’Assistente sociale riconosce la </a:t>
            </a:r>
            <a:r>
              <a:rPr lang="it-IT" sz="2400" b="1" i="0" u="none" strike="noStrike" baseline="0" dirty="0">
                <a:latin typeface="OpenSans-Bold"/>
              </a:rPr>
              <a:t>persona come soggetto </a:t>
            </a:r>
            <a:r>
              <a:rPr lang="it-IT" sz="2400" b="0" i="0" u="none" strike="noStrike" baseline="0" dirty="0">
                <a:latin typeface="OpenSans"/>
              </a:rPr>
              <a:t>capace di autodeterminarsi e di agire attivamente».</a:t>
            </a:r>
          </a:p>
          <a:p>
            <a:pPr algn="l"/>
            <a:r>
              <a:rPr lang="it-IT" sz="2400" b="1" i="0" u="none" strike="noStrike" baseline="0" dirty="0">
                <a:latin typeface="OpenSans"/>
              </a:rPr>
              <a:t> L’articolo 27,</a:t>
            </a:r>
            <a:r>
              <a:rPr lang="it-IT" sz="2400" i="0" u="none" strike="noStrike" baseline="0" dirty="0">
                <a:latin typeface="OpenSans"/>
              </a:rPr>
              <a:t> </a:t>
            </a:r>
            <a:r>
              <a:rPr lang="it-IT" sz="2000" i="0" u="none" strike="noStrike" baseline="0" dirty="0">
                <a:latin typeface="OpenSans"/>
              </a:rPr>
              <a:t>la capacità </a:t>
            </a:r>
            <a:r>
              <a:rPr lang="it-IT" sz="2000" b="0" i="0" u="none" strike="noStrike" baseline="0" dirty="0">
                <a:latin typeface="OpenSans"/>
              </a:rPr>
              <a:t>à delle persone di autodeterminarsi può essere minata da condizioni individuali, socio-culturali, ambientali, giuridiche e pone in capo all’Assistente sociale il compito di favorire il raggiungimento e, quando ciò non sia realizzabile, si adopera per l’adeguata segnalazione all’Autorità Giudiziaria, affinché siano attivati gli opportuni interventi di protezione e di tutela.</a:t>
            </a:r>
          </a:p>
          <a:p>
            <a:pPr algn="l"/>
            <a:endParaRPr lang="it-IT" dirty="0">
              <a:solidFill>
                <a:srgbClr val="C00000"/>
              </a:solidFill>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1542</Words>
  <Application>Microsoft Office PowerPoint</Application>
  <PresentationFormat>Widescreen</PresentationFormat>
  <Paragraphs>172</Paragraphs>
  <Slides>17</Slides>
  <Notes>2</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17</vt:i4>
      </vt:variant>
    </vt:vector>
  </HeadingPairs>
  <TitlesOfParts>
    <vt:vector size="31" baseType="lpstr">
      <vt:lpstr>Abadi</vt:lpstr>
      <vt:lpstr>Arial</vt:lpstr>
      <vt:lpstr>Calibri</vt:lpstr>
      <vt:lpstr>Calibri Light</vt:lpstr>
      <vt:lpstr>Open Sans</vt:lpstr>
      <vt:lpstr>OpenSans</vt:lpstr>
      <vt:lpstr>OpenSans-Bold</vt:lpstr>
      <vt:lpstr>OpenSans-Italic</vt:lpstr>
      <vt:lpstr>OpenSymbol</vt:lpstr>
      <vt:lpstr>Tahoma</vt:lpstr>
      <vt:lpstr>Times New Roman</vt:lpstr>
      <vt:lpstr>Titillium Web</vt:lpstr>
      <vt:lpstr>Wingdings</vt:lpstr>
      <vt:lpstr>Tema di Office</vt:lpstr>
      <vt:lpstr>                                                                                                                                                   Ordine Assistenti Sociali della Campania               PERCORSO FORMATIVO ETICO-DEONTOLOGICO                                                                                                                                                               </vt:lpstr>
      <vt:lpstr>LA COMMISSIONE ETICA E DEONTOLOGIA</vt:lpstr>
      <vt:lpstr>                                                                                                                                                Ordine Assistenti Sociali della Campania               PERCORSO FORMATIVO ETICO-DEONTOLOGICO                                                                                                                                                               </vt:lpstr>
      <vt:lpstr>ARTICOLAZIONE DEL PERCORSO FORMATIVO</vt:lpstr>
      <vt:lpstr>QUESTIONARIO “CONOSCENZA, RISPONDENZA ED IMPATTO DEL CODICE DEONTOLOGICO NELLA PRATICA PROFESSIONALE QUOTIDIANA”</vt:lpstr>
      <vt:lpstr>TITOLO IV Responsabilità dell’assistente sociale verso la persona  Capo I - Rispetto dei diritti della persona</vt:lpstr>
      <vt:lpstr> TITOLO IV Responsabilità dell’assistente sociale verso la persona  Capo I - Rispetto dei diritti della persona   </vt:lpstr>
      <vt:lpstr>TITOLO IV Responsabilità dell’assistente sociale verso la persona  Capo I - Rispetto dei diritti della persona</vt:lpstr>
      <vt:lpstr>TITOLO IV Responsabilità dell’assistente sociale verso la persona  Capo I - Rispetto dei diritti della persona</vt:lpstr>
      <vt:lpstr>TITOLO IV Responsabilità dell’assistente sociale verso la persona  Capo I - Rispetto dei diritti della persona</vt:lpstr>
      <vt:lpstr>TITOLO IV Responsabilità dell’assistente sociale verso la persona  Capo I - Rispetto dei diritti della persona</vt:lpstr>
      <vt:lpstr>TITOLO IV Responsabilità dell’assistente sociale verso la persona  Capo I - Rispetto dei diritti della persona</vt:lpstr>
      <vt:lpstr>Capo II - Riservatezza e segreto professionale</vt:lpstr>
      <vt:lpstr>Capo II - Riservatezza e segreto professionale</vt:lpstr>
      <vt:lpstr>Capo II - Riservatezza e segreto professionale</vt:lpstr>
      <vt:lpstr>Capo II - Riservatezza e segreto professionale</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ai</dc:creator>
  <cp:lastModifiedBy>Giuseppina Bonifacio</cp:lastModifiedBy>
  <cp:revision>317</cp:revision>
  <dcterms:created xsi:type="dcterms:W3CDTF">2023-02-03T08:12:00Z</dcterms:created>
  <dcterms:modified xsi:type="dcterms:W3CDTF">2023-09-18T07:48:57Z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45371C89798F48A18FD9ADFA76C0FB69</vt:lpwstr>
  </property>
  <property fmtid="{D5CDD505-2E9C-101B-9397-08002B2CF9AE}" pid="3" name="KSOProductBuildVer">
    <vt:lpwstr>1033-11.2.0.11537</vt:lpwstr>
  </property>
</Properties>
</file>