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58" r:id="rId4"/>
    <p:sldId id="256" r:id="rId5"/>
    <p:sldId id="263" r:id="rId6"/>
    <p:sldId id="275" r:id="rId7"/>
    <p:sldId id="268" r:id="rId8"/>
    <p:sldId id="267" r:id="rId9"/>
    <p:sldId id="269" r:id="rId10"/>
    <p:sldId id="270" r:id="rId11"/>
    <p:sldId id="271" r:id="rId12"/>
    <p:sldId id="272" r:id="rId13"/>
    <p:sldId id="260" r:id="rId14"/>
    <p:sldId id="273" r:id="rId15"/>
    <p:sldId id="274" r:id="rId16"/>
    <p:sldId id="276" r:id="rId17"/>
    <p:sldId id="277" r:id="rId18"/>
    <p:sldId id="262" r:id="rId19"/>
    <p:sldId id="264" r:id="rId20"/>
    <p:sldId id="265" r:id="rId21"/>
    <p:sldId id="266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ora Buonavoglia" initials="DB" lastIdx="1" clrIdx="0">
    <p:extLst>
      <p:ext uri="{19B8F6BF-5375-455C-9EA6-DF929625EA0E}">
        <p15:presenceInfo xmlns:p15="http://schemas.microsoft.com/office/powerpoint/2012/main" userId="d8dc6349fcdbb9a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1BA76B-D67C-42C4-89C2-4A9CA2FDF47A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86CD1EC-B233-46CF-AF45-5EA06CB19476}">
      <dgm:prSet/>
      <dgm:spPr/>
      <dgm:t>
        <a:bodyPr/>
        <a:lstStyle/>
        <a:p>
          <a:r>
            <a:rPr lang="it-IT"/>
            <a:t>Legge Regionale del 23 Ottobre 2007</a:t>
          </a:r>
          <a:br>
            <a:rPr lang="it-IT"/>
          </a:br>
          <a:r>
            <a:rPr lang="it-IT"/>
            <a:t>«Legge per la dignità e la cittadinanza sociale. Attuazione della Legge 8 Novembre 2000, n. 328»</a:t>
          </a:r>
          <a:br>
            <a:rPr lang="it-IT"/>
          </a:br>
          <a:endParaRPr lang="en-US"/>
        </a:p>
      </dgm:t>
    </dgm:pt>
    <dgm:pt modelId="{ED741CAB-18A4-4135-AFC1-039006E81098}" type="parTrans" cxnId="{AAA0B3E8-EE34-489A-88C3-1C2A6001F63B}">
      <dgm:prSet/>
      <dgm:spPr/>
      <dgm:t>
        <a:bodyPr/>
        <a:lstStyle/>
        <a:p>
          <a:endParaRPr lang="en-US"/>
        </a:p>
      </dgm:t>
    </dgm:pt>
    <dgm:pt modelId="{52A31393-8512-40EC-B8A4-A0C742A6D43F}" type="sibTrans" cxnId="{AAA0B3E8-EE34-489A-88C3-1C2A6001F63B}">
      <dgm:prSet/>
      <dgm:spPr/>
      <dgm:t>
        <a:bodyPr/>
        <a:lstStyle/>
        <a:p>
          <a:endParaRPr lang="en-US"/>
        </a:p>
      </dgm:t>
    </dgm:pt>
    <dgm:pt modelId="{5112EC5D-26F4-4A5B-8658-017B576CFA31}">
      <dgm:prSet/>
      <dgm:spPr/>
      <dgm:t>
        <a:bodyPr/>
        <a:lstStyle/>
        <a:p>
          <a:r>
            <a:rPr lang="it-IT"/>
            <a:t>Art. 24 </a:t>
          </a:r>
          <a:br>
            <a:rPr lang="it-IT"/>
          </a:br>
          <a:endParaRPr lang="en-US"/>
        </a:p>
      </dgm:t>
    </dgm:pt>
    <dgm:pt modelId="{E7E0D165-0A5D-4A4D-B3BA-DE10B76CADB1}" type="parTrans" cxnId="{EA771AF0-DDA5-45F7-96DB-1302B42CF104}">
      <dgm:prSet/>
      <dgm:spPr/>
      <dgm:t>
        <a:bodyPr/>
        <a:lstStyle/>
        <a:p>
          <a:endParaRPr lang="en-US"/>
        </a:p>
      </dgm:t>
    </dgm:pt>
    <dgm:pt modelId="{69396DB4-E904-4530-A4A7-B171943A02ED}" type="sibTrans" cxnId="{EA771AF0-DDA5-45F7-96DB-1302B42CF104}">
      <dgm:prSet/>
      <dgm:spPr/>
      <dgm:t>
        <a:bodyPr/>
        <a:lstStyle/>
        <a:p>
          <a:endParaRPr lang="en-US"/>
        </a:p>
      </dgm:t>
    </dgm:pt>
    <dgm:pt modelId="{54C115CF-FEAD-4516-91F1-43B2DAAA9EB0}">
      <dgm:prSet/>
      <dgm:spPr/>
      <dgm:t>
        <a:bodyPr/>
        <a:lstStyle/>
        <a:p>
          <a:r>
            <a:rPr lang="it-IT"/>
            <a:t>DGRC n° 41 del 14 Febbraio 2011</a:t>
          </a:r>
          <a:br>
            <a:rPr lang="it-IT"/>
          </a:br>
          <a:r>
            <a:rPr lang="it-IT"/>
            <a:t>Settore 3 Interventi a favore di fasce socio-sanitarie particolarmente 'deboli’.</a:t>
          </a:r>
          <a:br>
            <a:rPr lang="it-IT"/>
          </a:br>
          <a:r>
            <a:rPr lang="it-IT"/>
            <a:t>Approvazione  del  documento  recante  linee  di  indirizzo,  profili  e standard  in  materia  di  servizi  domiciliari:  "il  sistema  dei  servizi domiciliari  in  Campania" </a:t>
          </a:r>
          <a:endParaRPr lang="en-US"/>
        </a:p>
      </dgm:t>
    </dgm:pt>
    <dgm:pt modelId="{34A087CB-FDF3-497C-B1BC-85520D5CCE19}" type="parTrans" cxnId="{AFB47369-5CB4-4DFF-B1E6-5855D435A2FE}">
      <dgm:prSet/>
      <dgm:spPr/>
      <dgm:t>
        <a:bodyPr/>
        <a:lstStyle/>
        <a:p>
          <a:endParaRPr lang="en-US"/>
        </a:p>
      </dgm:t>
    </dgm:pt>
    <dgm:pt modelId="{685FD6AB-BFFB-40E6-8D27-39095666E2D7}" type="sibTrans" cxnId="{AFB47369-5CB4-4DFF-B1E6-5855D435A2FE}">
      <dgm:prSet/>
      <dgm:spPr/>
      <dgm:t>
        <a:bodyPr/>
        <a:lstStyle/>
        <a:p>
          <a:endParaRPr lang="en-US"/>
        </a:p>
      </dgm:t>
    </dgm:pt>
    <dgm:pt modelId="{990CC810-84DA-47EF-8EBC-BC9504C3475A}" type="pres">
      <dgm:prSet presAssocID="{351BA76B-D67C-42C4-89C2-4A9CA2FDF47A}" presName="vert0" presStyleCnt="0">
        <dgm:presLayoutVars>
          <dgm:dir/>
          <dgm:animOne val="branch"/>
          <dgm:animLvl val="lvl"/>
        </dgm:presLayoutVars>
      </dgm:prSet>
      <dgm:spPr/>
    </dgm:pt>
    <dgm:pt modelId="{407FAF51-46AA-4A1E-89C6-3D7E339E98F7}" type="pres">
      <dgm:prSet presAssocID="{586CD1EC-B233-46CF-AF45-5EA06CB19476}" presName="thickLine" presStyleLbl="alignNode1" presStyleIdx="0" presStyleCnt="3"/>
      <dgm:spPr/>
    </dgm:pt>
    <dgm:pt modelId="{3A82732B-7510-4BAF-8BF2-1972FFF8F295}" type="pres">
      <dgm:prSet presAssocID="{586CD1EC-B233-46CF-AF45-5EA06CB19476}" presName="horz1" presStyleCnt="0"/>
      <dgm:spPr/>
    </dgm:pt>
    <dgm:pt modelId="{F11BDE93-673A-4582-83F8-A8C3E7730A14}" type="pres">
      <dgm:prSet presAssocID="{586CD1EC-B233-46CF-AF45-5EA06CB19476}" presName="tx1" presStyleLbl="revTx" presStyleIdx="0" presStyleCnt="3"/>
      <dgm:spPr/>
    </dgm:pt>
    <dgm:pt modelId="{0B10B655-96AD-4EEB-93BD-B47251277C49}" type="pres">
      <dgm:prSet presAssocID="{586CD1EC-B233-46CF-AF45-5EA06CB19476}" presName="vert1" presStyleCnt="0"/>
      <dgm:spPr/>
    </dgm:pt>
    <dgm:pt modelId="{E35A9272-6E48-4EF3-9337-AD4B37B217E7}" type="pres">
      <dgm:prSet presAssocID="{5112EC5D-26F4-4A5B-8658-017B576CFA31}" presName="thickLine" presStyleLbl="alignNode1" presStyleIdx="1" presStyleCnt="3"/>
      <dgm:spPr/>
    </dgm:pt>
    <dgm:pt modelId="{702B270D-6CD6-4C92-AB9D-2B2AEBB9EF42}" type="pres">
      <dgm:prSet presAssocID="{5112EC5D-26F4-4A5B-8658-017B576CFA31}" presName="horz1" presStyleCnt="0"/>
      <dgm:spPr/>
    </dgm:pt>
    <dgm:pt modelId="{B6D921B1-0A8D-47E7-9379-4087D1D260ED}" type="pres">
      <dgm:prSet presAssocID="{5112EC5D-26F4-4A5B-8658-017B576CFA31}" presName="tx1" presStyleLbl="revTx" presStyleIdx="1" presStyleCnt="3"/>
      <dgm:spPr/>
    </dgm:pt>
    <dgm:pt modelId="{B72D1689-66B6-44A9-8E97-EA08BF72A7ED}" type="pres">
      <dgm:prSet presAssocID="{5112EC5D-26F4-4A5B-8658-017B576CFA31}" presName="vert1" presStyleCnt="0"/>
      <dgm:spPr/>
    </dgm:pt>
    <dgm:pt modelId="{E32837E2-9282-42E6-8C51-469CA111D42F}" type="pres">
      <dgm:prSet presAssocID="{54C115CF-FEAD-4516-91F1-43B2DAAA9EB0}" presName="thickLine" presStyleLbl="alignNode1" presStyleIdx="2" presStyleCnt="3"/>
      <dgm:spPr/>
    </dgm:pt>
    <dgm:pt modelId="{4C644FDB-1076-4C5D-AE8B-48EDEFB502C8}" type="pres">
      <dgm:prSet presAssocID="{54C115CF-FEAD-4516-91F1-43B2DAAA9EB0}" presName="horz1" presStyleCnt="0"/>
      <dgm:spPr/>
    </dgm:pt>
    <dgm:pt modelId="{606B0FFF-1CC1-4ED9-807B-4CBEDF4D1039}" type="pres">
      <dgm:prSet presAssocID="{54C115CF-FEAD-4516-91F1-43B2DAAA9EB0}" presName="tx1" presStyleLbl="revTx" presStyleIdx="2" presStyleCnt="3"/>
      <dgm:spPr/>
    </dgm:pt>
    <dgm:pt modelId="{82AA0AF3-7169-4FD6-A703-9EC3B0E68831}" type="pres">
      <dgm:prSet presAssocID="{54C115CF-FEAD-4516-91F1-43B2DAAA9EB0}" presName="vert1" presStyleCnt="0"/>
      <dgm:spPr/>
    </dgm:pt>
  </dgm:ptLst>
  <dgm:cxnLst>
    <dgm:cxn modelId="{B328D830-F45C-4453-8F70-699ABC01236C}" type="presOf" srcId="{586CD1EC-B233-46CF-AF45-5EA06CB19476}" destId="{F11BDE93-673A-4582-83F8-A8C3E7730A14}" srcOrd="0" destOrd="0" presId="urn:microsoft.com/office/officeart/2008/layout/LinedList"/>
    <dgm:cxn modelId="{10B4FD37-D218-417A-9948-F32A1541049E}" type="presOf" srcId="{5112EC5D-26F4-4A5B-8658-017B576CFA31}" destId="{B6D921B1-0A8D-47E7-9379-4087D1D260ED}" srcOrd="0" destOrd="0" presId="urn:microsoft.com/office/officeart/2008/layout/LinedList"/>
    <dgm:cxn modelId="{AFB47369-5CB4-4DFF-B1E6-5855D435A2FE}" srcId="{351BA76B-D67C-42C4-89C2-4A9CA2FDF47A}" destId="{54C115CF-FEAD-4516-91F1-43B2DAAA9EB0}" srcOrd="2" destOrd="0" parTransId="{34A087CB-FDF3-497C-B1BC-85520D5CCE19}" sibTransId="{685FD6AB-BFFB-40E6-8D27-39095666E2D7}"/>
    <dgm:cxn modelId="{588A174C-535B-4D39-8E2F-F63B6C46C310}" type="presOf" srcId="{54C115CF-FEAD-4516-91F1-43B2DAAA9EB0}" destId="{606B0FFF-1CC1-4ED9-807B-4CBEDF4D1039}" srcOrd="0" destOrd="0" presId="urn:microsoft.com/office/officeart/2008/layout/LinedList"/>
    <dgm:cxn modelId="{A945B1E3-313E-4562-B0C8-E756FCBCDC9E}" type="presOf" srcId="{351BA76B-D67C-42C4-89C2-4A9CA2FDF47A}" destId="{990CC810-84DA-47EF-8EBC-BC9504C3475A}" srcOrd="0" destOrd="0" presId="urn:microsoft.com/office/officeart/2008/layout/LinedList"/>
    <dgm:cxn modelId="{AAA0B3E8-EE34-489A-88C3-1C2A6001F63B}" srcId="{351BA76B-D67C-42C4-89C2-4A9CA2FDF47A}" destId="{586CD1EC-B233-46CF-AF45-5EA06CB19476}" srcOrd="0" destOrd="0" parTransId="{ED741CAB-18A4-4135-AFC1-039006E81098}" sibTransId="{52A31393-8512-40EC-B8A4-A0C742A6D43F}"/>
    <dgm:cxn modelId="{EA771AF0-DDA5-45F7-96DB-1302B42CF104}" srcId="{351BA76B-D67C-42C4-89C2-4A9CA2FDF47A}" destId="{5112EC5D-26F4-4A5B-8658-017B576CFA31}" srcOrd="1" destOrd="0" parTransId="{E7E0D165-0A5D-4A4D-B3BA-DE10B76CADB1}" sibTransId="{69396DB4-E904-4530-A4A7-B171943A02ED}"/>
    <dgm:cxn modelId="{9593D5A3-213D-45B5-AFC0-E776ED47CD7E}" type="presParOf" srcId="{990CC810-84DA-47EF-8EBC-BC9504C3475A}" destId="{407FAF51-46AA-4A1E-89C6-3D7E339E98F7}" srcOrd="0" destOrd="0" presId="urn:microsoft.com/office/officeart/2008/layout/LinedList"/>
    <dgm:cxn modelId="{ED019489-8E1F-4C94-A623-E9B22FC71F0D}" type="presParOf" srcId="{990CC810-84DA-47EF-8EBC-BC9504C3475A}" destId="{3A82732B-7510-4BAF-8BF2-1972FFF8F295}" srcOrd="1" destOrd="0" presId="urn:microsoft.com/office/officeart/2008/layout/LinedList"/>
    <dgm:cxn modelId="{A206B18B-F2E9-4C41-8509-35FA6E9A1B38}" type="presParOf" srcId="{3A82732B-7510-4BAF-8BF2-1972FFF8F295}" destId="{F11BDE93-673A-4582-83F8-A8C3E7730A14}" srcOrd="0" destOrd="0" presId="urn:microsoft.com/office/officeart/2008/layout/LinedList"/>
    <dgm:cxn modelId="{2DA0A16C-B5C5-44E9-A23F-B875AC6D1B3E}" type="presParOf" srcId="{3A82732B-7510-4BAF-8BF2-1972FFF8F295}" destId="{0B10B655-96AD-4EEB-93BD-B47251277C49}" srcOrd="1" destOrd="0" presId="urn:microsoft.com/office/officeart/2008/layout/LinedList"/>
    <dgm:cxn modelId="{06D17992-91B2-4E9A-BBD9-02BAD06DE1AB}" type="presParOf" srcId="{990CC810-84DA-47EF-8EBC-BC9504C3475A}" destId="{E35A9272-6E48-4EF3-9337-AD4B37B217E7}" srcOrd="2" destOrd="0" presId="urn:microsoft.com/office/officeart/2008/layout/LinedList"/>
    <dgm:cxn modelId="{6BCDFD61-B8C7-4055-A08D-F362F3009F7C}" type="presParOf" srcId="{990CC810-84DA-47EF-8EBC-BC9504C3475A}" destId="{702B270D-6CD6-4C92-AB9D-2B2AEBB9EF42}" srcOrd="3" destOrd="0" presId="urn:microsoft.com/office/officeart/2008/layout/LinedList"/>
    <dgm:cxn modelId="{7A22BDC7-1B36-4A3C-B70A-BF3857A0EC20}" type="presParOf" srcId="{702B270D-6CD6-4C92-AB9D-2B2AEBB9EF42}" destId="{B6D921B1-0A8D-47E7-9379-4087D1D260ED}" srcOrd="0" destOrd="0" presId="urn:microsoft.com/office/officeart/2008/layout/LinedList"/>
    <dgm:cxn modelId="{2C44910D-9867-4362-939E-2FFF0096ED76}" type="presParOf" srcId="{702B270D-6CD6-4C92-AB9D-2B2AEBB9EF42}" destId="{B72D1689-66B6-44A9-8E97-EA08BF72A7ED}" srcOrd="1" destOrd="0" presId="urn:microsoft.com/office/officeart/2008/layout/LinedList"/>
    <dgm:cxn modelId="{7005A139-9653-4136-86A8-E1F3B3F072E0}" type="presParOf" srcId="{990CC810-84DA-47EF-8EBC-BC9504C3475A}" destId="{E32837E2-9282-42E6-8C51-469CA111D42F}" srcOrd="4" destOrd="0" presId="urn:microsoft.com/office/officeart/2008/layout/LinedList"/>
    <dgm:cxn modelId="{5DC0EF1D-9164-45AE-A8EF-B8AAC45F3D11}" type="presParOf" srcId="{990CC810-84DA-47EF-8EBC-BC9504C3475A}" destId="{4C644FDB-1076-4C5D-AE8B-48EDEFB502C8}" srcOrd="5" destOrd="0" presId="urn:microsoft.com/office/officeart/2008/layout/LinedList"/>
    <dgm:cxn modelId="{4772AF5B-D256-4EDA-BE06-25451C175556}" type="presParOf" srcId="{4C644FDB-1076-4C5D-AE8B-48EDEFB502C8}" destId="{606B0FFF-1CC1-4ED9-807B-4CBEDF4D1039}" srcOrd="0" destOrd="0" presId="urn:microsoft.com/office/officeart/2008/layout/LinedList"/>
    <dgm:cxn modelId="{5ED30627-A400-40B9-80EC-AC6744904668}" type="presParOf" srcId="{4C644FDB-1076-4C5D-AE8B-48EDEFB502C8}" destId="{82AA0AF3-7169-4FD6-A703-9EC3B0E6883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7E1640-8DDB-4E44-AD69-1525883F8E63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8F3CB32-D3E4-49CE-A034-CF027D2D1FA1}">
      <dgm:prSet custT="1"/>
      <dgm:spPr/>
      <dgm:t>
        <a:bodyPr/>
        <a:lstStyle/>
        <a:p>
          <a:r>
            <a:rPr lang="it-IT" sz="2200" dirty="0"/>
            <a:t>La PUA media tra gli Enti erogatori, gli Enti istituzionali e gli utenti.</a:t>
          </a:r>
          <a:endParaRPr lang="en-US" sz="2200" dirty="0"/>
        </a:p>
      </dgm:t>
    </dgm:pt>
    <dgm:pt modelId="{A58B838E-997B-4BFD-8602-413C8416BCC0}" type="parTrans" cxnId="{5C05A9CD-E0DB-477D-9942-4083902C18BC}">
      <dgm:prSet/>
      <dgm:spPr/>
      <dgm:t>
        <a:bodyPr/>
        <a:lstStyle/>
        <a:p>
          <a:endParaRPr lang="en-US"/>
        </a:p>
      </dgm:t>
    </dgm:pt>
    <dgm:pt modelId="{CD403A44-CEE2-4538-B2C2-3C024BC4ADB6}" type="sibTrans" cxnId="{5C05A9CD-E0DB-477D-9942-4083902C18BC}">
      <dgm:prSet/>
      <dgm:spPr/>
      <dgm:t>
        <a:bodyPr/>
        <a:lstStyle/>
        <a:p>
          <a:endParaRPr lang="en-US"/>
        </a:p>
      </dgm:t>
    </dgm:pt>
    <dgm:pt modelId="{81348920-D436-4E67-B13F-7732A3AAF68B}">
      <dgm:prSet custT="1"/>
      <dgm:spPr/>
      <dgm:t>
        <a:bodyPr/>
        <a:lstStyle/>
        <a:p>
          <a:r>
            <a:rPr lang="it-IT" sz="2200" dirty="0"/>
            <a:t>La PUA costruisce reti territoriali</a:t>
          </a:r>
          <a:endParaRPr lang="en-US" sz="2200" dirty="0"/>
        </a:p>
      </dgm:t>
    </dgm:pt>
    <dgm:pt modelId="{8945C0C1-9D1E-4AF0-A6A6-72533D5974E2}" type="parTrans" cxnId="{7E191098-A210-43D3-AFCA-342192A7E584}">
      <dgm:prSet/>
      <dgm:spPr/>
      <dgm:t>
        <a:bodyPr/>
        <a:lstStyle/>
        <a:p>
          <a:endParaRPr lang="en-US"/>
        </a:p>
      </dgm:t>
    </dgm:pt>
    <dgm:pt modelId="{5ECF33E7-BE89-4D4D-A5D4-9E16C0B19336}" type="sibTrans" cxnId="{7E191098-A210-43D3-AFCA-342192A7E584}">
      <dgm:prSet/>
      <dgm:spPr/>
      <dgm:t>
        <a:bodyPr/>
        <a:lstStyle/>
        <a:p>
          <a:endParaRPr lang="en-US"/>
        </a:p>
      </dgm:t>
    </dgm:pt>
    <dgm:pt modelId="{C119F4BF-BC42-4F27-836A-618EB1B1E71B}">
      <dgm:prSet custT="1"/>
      <dgm:spPr/>
      <dgm:t>
        <a:bodyPr/>
        <a:lstStyle/>
        <a:p>
          <a:r>
            <a:rPr lang="it-IT" sz="2200" dirty="0"/>
            <a:t>La PUA integra territorio e ospedale</a:t>
          </a:r>
          <a:endParaRPr lang="en-US" sz="2200" dirty="0"/>
        </a:p>
      </dgm:t>
    </dgm:pt>
    <dgm:pt modelId="{14C2DD51-A989-427C-BB9F-3EE520222EB5}" type="parTrans" cxnId="{CA8B20AA-85ED-476F-A134-8C75B07530F8}">
      <dgm:prSet/>
      <dgm:spPr/>
      <dgm:t>
        <a:bodyPr/>
        <a:lstStyle/>
        <a:p>
          <a:endParaRPr lang="en-US"/>
        </a:p>
      </dgm:t>
    </dgm:pt>
    <dgm:pt modelId="{38DB062D-A2FB-4F92-AA3D-F4E09B8F98D3}" type="sibTrans" cxnId="{CA8B20AA-85ED-476F-A134-8C75B07530F8}">
      <dgm:prSet/>
      <dgm:spPr/>
      <dgm:t>
        <a:bodyPr/>
        <a:lstStyle/>
        <a:p>
          <a:endParaRPr lang="en-US"/>
        </a:p>
      </dgm:t>
    </dgm:pt>
    <dgm:pt modelId="{34A64647-183D-479F-A5E4-0E3783C05674}" type="pres">
      <dgm:prSet presAssocID="{5B7E1640-8DDB-4E44-AD69-1525883F8E63}" presName="vert0" presStyleCnt="0">
        <dgm:presLayoutVars>
          <dgm:dir/>
          <dgm:animOne val="branch"/>
          <dgm:animLvl val="lvl"/>
        </dgm:presLayoutVars>
      </dgm:prSet>
      <dgm:spPr/>
    </dgm:pt>
    <dgm:pt modelId="{B6F5DEA0-FE4C-4A93-BD09-DC637286EDDA}" type="pres">
      <dgm:prSet presAssocID="{08F3CB32-D3E4-49CE-A034-CF027D2D1FA1}" presName="thickLine" presStyleLbl="alignNode1" presStyleIdx="0" presStyleCnt="3"/>
      <dgm:spPr/>
    </dgm:pt>
    <dgm:pt modelId="{EFC87E4C-2218-48AD-91C8-41B2CAA12001}" type="pres">
      <dgm:prSet presAssocID="{08F3CB32-D3E4-49CE-A034-CF027D2D1FA1}" presName="horz1" presStyleCnt="0"/>
      <dgm:spPr/>
    </dgm:pt>
    <dgm:pt modelId="{F6FD1EA6-96AF-4481-AFE3-DBC6179CBC6D}" type="pres">
      <dgm:prSet presAssocID="{08F3CB32-D3E4-49CE-A034-CF027D2D1FA1}" presName="tx1" presStyleLbl="revTx" presStyleIdx="0" presStyleCnt="3"/>
      <dgm:spPr/>
    </dgm:pt>
    <dgm:pt modelId="{BFD91287-27C5-49B7-9838-E4C187136870}" type="pres">
      <dgm:prSet presAssocID="{08F3CB32-D3E4-49CE-A034-CF027D2D1FA1}" presName="vert1" presStyleCnt="0"/>
      <dgm:spPr/>
    </dgm:pt>
    <dgm:pt modelId="{F049009E-5A82-46C5-BFA7-B679F6E40AE5}" type="pres">
      <dgm:prSet presAssocID="{81348920-D436-4E67-B13F-7732A3AAF68B}" presName="thickLine" presStyleLbl="alignNode1" presStyleIdx="1" presStyleCnt="3"/>
      <dgm:spPr/>
    </dgm:pt>
    <dgm:pt modelId="{B5A198AE-AB3C-4A68-A615-DBB5A75BCA57}" type="pres">
      <dgm:prSet presAssocID="{81348920-D436-4E67-B13F-7732A3AAF68B}" presName="horz1" presStyleCnt="0"/>
      <dgm:spPr/>
    </dgm:pt>
    <dgm:pt modelId="{2F71641E-DF82-4478-8114-48F4D6CB05D5}" type="pres">
      <dgm:prSet presAssocID="{81348920-D436-4E67-B13F-7732A3AAF68B}" presName="tx1" presStyleLbl="revTx" presStyleIdx="1" presStyleCnt="3"/>
      <dgm:spPr/>
    </dgm:pt>
    <dgm:pt modelId="{686B1B49-59CB-4817-852E-BB9DCEF1EAD7}" type="pres">
      <dgm:prSet presAssocID="{81348920-D436-4E67-B13F-7732A3AAF68B}" presName="vert1" presStyleCnt="0"/>
      <dgm:spPr/>
    </dgm:pt>
    <dgm:pt modelId="{E8795591-60B1-4A59-9543-8827FAA192E3}" type="pres">
      <dgm:prSet presAssocID="{C119F4BF-BC42-4F27-836A-618EB1B1E71B}" presName="thickLine" presStyleLbl="alignNode1" presStyleIdx="2" presStyleCnt="3"/>
      <dgm:spPr/>
    </dgm:pt>
    <dgm:pt modelId="{0E07F13A-0B1E-484A-A91E-71E72C29BF8E}" type="pres">
      <dgm:prSet presAssocID="{C119F4BF-BC42-4F27-836A-618EB1B1E71B}" presName="horz1" presStyleCnt="0"/>
      <dgm:spPr/>
    </dgm:pt>
    <dgm:pt modelId="{88261C93-21AF-43F0-B52A-025850E175FC}" type="pres">
      <dgm:prSet presAssocID="{C119F4BF-BC42-4F27-836A-618EB1B1E71B}" presName="tx1" presStyleLbl="revTx" presStyleIdx="2" presStyleCnt="3"/>
      <dgm:spPr/>
    </dgm:pt>
    <dgm:pt modelId="{09A290E6-142E-455A-B718-4F1F88E1A945}" type="pres">
      <dgm:prSet presAssocID="{C119F4BF-BC42-4F27-836A-618EB1B1E71B}" presName="vert1" presStyleCnt="0"/>
      <dgm:spPr/>
    </dgm:pt>
  </dgm:ptLst>
  <dgm:cxnLst>
    <dgm:cxn modelId="{049BF269-0E14-4410-9244-924DFAD0E51F}" type="presOf" srcId="{08F3CB32-D3E4-49CE-A034-CF027D2D1FA1}" destId="{F6FD1EA6-96AF-4481-AFE3-DBC6179CBC6D}" srcOrd="0" destOrd="0" presId="urn:microsoft.com/office/officeart/2008/layout/LinedList"/>
    <dgm:cxn modelId="{7E191098-A210-43D3-AFCA-342192A7E584}" srcId="{5B7E1640-8DDB-4E44-AD69-1525883F8E63}" destId="{81348920-D436-4E67-B13F-7732A3AAF68B}" srcOrd="1" destOrd="0" parTransId="{8945C0C1-9D1E-4AF0-A6A6-72533D5974E2}" sibTransId="{5ECF33E7-BE89-4D4D-A5D4-9E16C0B19336}"/>
    <dgm:cxn modelId="{CA8B20AA-85ED-476F-A134-8C75B07530F8}" srcId="{5B7E1640-8DDB-4E44-AD69-1525883F8E63}" destId="{C119F4BF-BC42-4F27-836A-618EB1B1E71B}" srcOrd="2" destOrd="0" parTransId="{14C2DD51-A989-427C-BB9F-3EE520222EB5}" sibTransId="{38DB062D-A2FB-4F92-AA3D-F4E09B8F98D3}"/>
    <dgm:cxn modelId="{5C05A9CD-E0DB-477D-9942-4083902C18BC}" srcId="{5B7E1640-8DDB-4E44-AD69-1525883F8E63}" destId="{08F3CB32-D3E4-49CE-A034-CF027D2D1FA1}" srcOrd="0" destOrd="0" parTransId="{A58B838E-997B-4BFD-8602-413C8416BCC0}" sibTransId="{CD403A44-CEE2-4538-B2C2-3C024BC4ADB6}"/>
    <dgm:cxn modelId="{68773BD1-3585-49DA-A649-E86E4CD26E19}" type="presOf" srcId="{5B7E1640-8DDB-4E44-AD69-1525883F8E63}" destId="{34A64647-183D-479F-A5E4-0E3783C05674}" srcOrd="0" destOrd="0" presId="urn:microsoft.com/office/officeart/2008/layout/LinedList"/>
    <dgm:cxn modelId="{7C77D7D2-551F-4BA6-B2FF-84E17F5587EE}" type="presOf" srcId="{81348920-D436-4E67-B13F-7732A3AAF68B}" destId="{2F71641E-DF82-4478-8114-48F4D6CB05D5}" srcOrd="0" destOrd="0" presId="urn:microsoft.com/office/officeart/2008/layout/LinedList"/>
    <dgm:cxn modelId="{50726DFF-A31A-4962-8635-851281355B05}" type="presOf" srcId="{C119F4BF-BC42-4F27-836A-618EB1B1E71B}" destId="{88261C93-21AF-43F0-B52A-025850E175FC}" srcOrd="0" destOrd="0" presId="urn:microsoft.com/office/officeart/2008/layout/LinedList"/>
    <dgm:cxn modelId="{0BEFA192-46E6-4367-A572-3662ABC56ECD}" type="presParOf" srcId="{34A64647-183D-479F-A5E4-0E3783C05674}" destId="{B6F5DEA0-FE4C-4A93-BD09-DC637286EDDA}" srcOrd="0" destOrd="0" presId="urn:microsoft.com/office/officeart/2008/layout/LinedList"/>
    <dgm:cxn modelId="{04E114BF-C91E-4D0E-AE47-4D4EF1643B34}" type="presParOf" srcId="{34A64647-183D-479F-A5E4-0E3783C05674}" destId="{EFC87E4C-2218-48AD-91C8-41B2CAA12001}" srcOrd="1" destOrd="0" presId="urn:microsoft.com/office/officeart/2008/layout/LinedList"/>
    <dgm:cxn modelId="{C4C6FE65-0CF6-41F3-A868-13691110FD20}" type="presParOf" srcId="{EFC87E4C-2218-48AD-91C8-41B2CAA12001}" destId="{F6FD1EA6-96AF-4481-AFE3-DBC6179CBC6D}" srcOrd="0" destOrd="0" presId="urn:microsoft.com/office/officeart/2008/layout/LinedList"/>
    <dgm:cxn modelId="{4D73F8BC-1301-4271-9773-B19EF0ABFA3F}" type="presParOf" srcId="{EFC87E4C-2218-48AD-91C8-41B2CAA12001}" destId="{BFD91287-27C5-49B7-9838-E4C187136870}" srcOrd="1" destOrd="0" presId="urn:microsoft.com/office/officeart/2008/layout/LinedList"/>
    <dgm:cxn modelId="{8AD542C3-4441-47BC-A8B2-83648BE567D3}" type="presParOf" srcId="{34A64647-183D-479F-A5E4-0E3783C05674}" destId="{F049009E-5A82-46C5-BFA7-B679F6E40AE5}" srcOrd="2" destOrd="0" presId="urn:microsoft.com/office/officeart/2008/layout/LinedList"/>
    <dgm:cxn modelId="{43681FCD-A467-4D4B-892C-727DF7BFDFF0}" type="presParOf" srcId="{34A64647-183D-479F-A5E4-0E3783C05674}" destId="{B5A198AE-AB3C-4A68-A615-DBB5A75BCA57}" srcOrd="3" destOrd="0" presId="urn:microsoft.com/office/officeart/2008/layout/LinedList"/>
    <dgm:cxn modelId="{C444ACBB-5C8D-4FED-B704-7DFBBF5562A5}" type="presParOf" srcId="{B5A198AE-AB3C-4A68-A615-DBB5A75BCA57}" destId="{2F71641E-DF82-4478-8114-48F4D6CB05D5}" srcOrd="0" destOrd="0" presId="urn:microsoft.com/office/officeart/2008/layout/LinedList"/>
    <dgm:cxn modelId="{8DD0F4B8-F654-4B87-B0F8-289AE20E45BA}" type="presParOf" srcId="{B5A198AE-AB3C-4A68-A615-DBB5A75BCA57}" destId="{686B1B49-59CB-4817-852E-BB9DCEF1EAD7}" srcOrd="1" destOrd="0" presId="urn:microsoft.com/office/officeart/2008/layout/LinedList"/>
    <dgm:cxn modelId="{65593DED-5655-4C39-A3C1-9AFB068A0B31}" type="presParOf" srcId="{34A64647-183D-479F-A5E4-0E3783C05674}" destId="{E8795591-60B1-4A59-9543-8827FAA192E3}" srcOrd="4" destOrd="0" presId="urn:microsoft.com/office/officeart/2008/layout/LinedList"/>
    <dgm:cxn modelId="{470929CB-F2AD-4E9C-B6AD-2845C0B386A6}" type="presParOf" srcId="{34A64647-183D-479F-A5E4-0E3783C05674}" destId="{0E07F13A-0B1E-484A-A91E-71E72C29BF8E}" srcOrd="5" destOrd="0" presId="urn:microsoft.com/office/officeart/2008/layout/LinedList"/>
    <dgm:cxn modelId="{165716D5-23AE-4A48-B71B-D4E37AB4744E}" type="presParOf" srcId="{0E07F13A-0B1E-484A-A91E-71E72C29BF8E}" destId="{88261C93-21AF-43F0-B52A-025850E175FC}" srcOrd="0" destOrd="0" presId="urn:microsoft.com/office/officeart/2008/layout/LinedList"/>
    <dgm:cxn modelId="{5DDE68D2-1EDC-4AE2-994B-3B92689C35EA}" type="presParOf" srcId="{0E07F13A-0B1E-484A-A91E-71E72C29BF8E}" destId="{09A290E6-142E-455A-B718-4F1F88E1A94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FAF51-46AA-4A1E-89C6-3D7E339E98F7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BDE93-673A-4582-83F8-A8C3E7730A14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Legge Regionale del 23 Ottobre 2007</a:t>
          </a:r>
          <a:br>
            <a:rPr lang="it-IT" sz="2000" kern="1200"/>
          </a:br>
          <a:r>
            <a:rPr lang="it-IT" sz="2000" kern="1200"/>
            <a:t>«Legge per la dignità e la cittadinanza sociale. Attuazione della Legge 8 Novembre 2000, n. 328»</a:t>
          </a:r>
          <a:br>
            <a:rPr lang="it-IT" sz="2000" kern="1200"/>
          </a:br>
          <a:endParaRPr lang="en-US" sz="2000" kern="1200"/>
        </a:p>
      </dsp:txBody>
      <dsp:txXfrm>
        <a:off x="0" y="2703"/>
        <a:ext cx="6900512" cy="1843578"/>
      </dsp:txXfrm>
    </dsp:sp>
    <dsp:sp modelId="{E35A9272-6E48-4EF3-9337-AD4B37B217E7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D921B1-0A8D-47E7-9379-4087D1D260ED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Art. 24 </a:t>
          </a:r>
          <a:br>
            <a:rPr lang="it-IT" sz="2000" kern="1200"/>
          </a:br>
          <a:endParaRPr lang="en-US" sz="2000" kern="1200"/>
        </a:p>
      </dsp:txBody>
      <dsp:txXfrm>
        <a:off x="0" y="1846281"/>
        <a:ext cx="6900512" cy="1843578"/>
      </dsp:txXfrm>
    </dsp:sp>
    <dsp:sp modelId="{E32837E2-9282-42E6-8C51-469CA111D42F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6B0FFF-1CC1-4ED9-807B-4CBEDF4D1039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DGRC n° 41 del 14 Febbraio 2011</a:t>
          </a:r>
          <a:br>
            <a:rPr lang="it-IT" sz="2000" kern="1200"/>
          </a:br>
          <a:r>
            <a:rPr lang="it-IT" sz="2000" kern="1200"/>
            <a:t>Settore 3 Interventi a favore di fasce socio-sanitarie particolarmente 'deboli’.</a:t>
          </a:r>
          <a:br>
            <a:rPr lang="it-IT" sz="2000" kern="1200"/>
          </a:br>
          <a:r>
            <a:rPr lang="it-IT" sz="2000" kern="1200"/>
            <a:t>Approvazione  del  documento  recante  linee  di  indirizzo,  profili  e standard  in  materia  di  servizi  domiciliari:  "il  sistema  dei  servizi domiciliari  in  Campania" </a:t>
          </a:r>
          <a:endParaRPr lang="en-US" sz="2000" kern="1200"/>
        </a:p>
      </dsp:txBody>
      <dsp:txXfrm>
        <a:off x="0" y="3689859"/>
        <a:ext cx="6900512" cy="18435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5DEA0-FE4C-4A93-BD09-DC637286EDDA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FD1EA6-96AF-4481-AFE3-DBC6179CBC6D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La PUA media tra gli Enti erogatori, gli Enti istituzionali e gli utenti.</a:t>
          </a:r>
          <a:endParaRPr lang="en-US" sz="2200" kern="1200" dirty="0"/>
        </a:p>
      </dsp:txBody>
      <dsp:txXfrm>
        <a:off x="0" y="2703"/>
        <a:ext cx="6900512" cy="1843578"/>
      </dsp:txXfrm>
    </dsp:sp>
    <dsp:sp modelId="{F049009E-5A82-46C5-BFA7-B679F6E40AE5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71641E-DF82-4478-8114-48F4D6CB05D5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La PUA costruisce reti territoriali</a:t>
          </a:r>
          <a:endParaRPr lang="en-US" sz="2200" kern="1200" dirty="0"/>
        </a:p>
      </dsp:txBody>
      <dsp:txXfrm>
        <a:off x="0" y="1846281"/>
        <a:ext cx="6900512" cy="1843578"/>
      </dsp:txXfrm>
    </dsp:sp>
    <dsp:sp modelId="{E8795591-60B1-4A59-9543-8827FAA192E3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261C93-21AF-43F0-B52A-025850E175FC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La PUA integra territorio e ospedale</a:t>
          </a:r>
          <a:endParaRPr lang="en-US" sz="2200" kern="1200" dirty="0"/>
        </a:p>
      </dsp:txBody>
      <dsp:txXfrm>
        <a:off x="0" y="3689859"/>
        <a:ext cx="6900512" cy="1843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E4C933-3226-4937-BDEB-E6F110339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2650E3F-85A0-43B2-B4C5-DF9039662B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796423-BEDD-4D41-89CA-7B15E6839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E033-4298-4863-BC3B-DEB0472F37D0}" type="datetimeFigureOut">
              <a:rPr lang="it-IT" smtClean="0"/>
              <a:t>02/12/2021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B67804-92AB-4898-AD05-9EC10299F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EBB79D-D901-4576-A96D-522AEC3ED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4404-732D-4DA9-B094-E411093A48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0092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802EF8-7366-4E30-B4C5-FD6DD0D67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70F2EB3-600C-45DA-B479-87CBF06C8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B2E4F6-BD54-4E0D-986A-6229ADBF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E033-4298-4863-BC3B-DEB0472F37D0}" type="datetimeFigureOut">
              <a:rPr lang="it-IT" smtClean="0"/>
              <a:t>02/12/2021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23E1075-79B6-476D-B7FE-B6C626D53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CE1EC0A-377C-4884-9393-9BB8071AC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4404-732D-4DA9-B094-E411093A48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5614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58C1B1C-DAB4-4F95-B648-788155F5E4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9A0C9DC-F217-493F-BFDF-D6C1AD3D6E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0859F4-511E-418B-8B38-4511AE46B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E033-4298-4863-BC3B-DEB0472F37D0}" type="datetimeFigureOut">
              <a:rPr lang="it-IT" smtClean="0"/>
              <a:t>02/12/2021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12B1B44-B1D7-4448-8767-BA645964A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A70AE2-DDE8-421F-B2B3-D5D99DBC4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4404-732D-4DA9-B094-E411093A48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913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313AD4-1E17-472B-AD60-335CD5B66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59F0A5-519F-4BB9-8A06-99393B1F0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042A64-0665-4FFD-8B53-B0BCAE4C7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E033-4298-4863-BC3B-DEB0472F37D0}" type="datetimeFigureOut">
              <a:rPr lang="it-IT" smtClean="0"/>
              <a:t>02/12/2021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8E53E4-9FB3-46CA-80AA-6B4004240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AA8CD6-5D61-4573-8638-31B54C9BD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4404-732D-4DA9-B094-E411093A48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8404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813698-BA81-4CBC-8031-27E112E32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92FCA46-0881-4AB9-9CB5-247145955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938C6F-D3FB-4E3A-B074-67D031051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E033-4298-4863-BC3B-DEB0472F37D0}" type="datetimeFigureOut">
              <a:rPr lang="it-IT" smtClean="0"/>
              <a:t>02/12/2021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542DF1-BFBE-47A9-8E7F-988D3FD0B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D936168-4223-416A-8599-64709E851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4404-732D-4DA9-B094-E411093A48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6024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D74AD6-9A20-40FD-96F1-D5F98F842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DEAE2F-05BF-49BE-B349-E705057D4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889BF87-5543-4B95-AE78-43B058F4F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D82F2FB-4B5B-4E7C-86B4-2B36513A0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E033-4298-4863-BC3B-DEB0472F37D0}" type="datetimeFigureOut">
              <a:rPr lang="it-IT" smtClean="0"/>
              <a:t>02/12/2021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867625E-21F8-4847-8EE1-D4062C5E0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A365309-5B86-44E8-9B2E-B4718E409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4404-732D-4DA9-B094-E411093A48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3791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181978-5E7A-4D80-BCFE-6797F53D2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F4A227C-6C6E-49DB-A65B-2C03291FB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5490071-4E97-4220-A49A-FAC4778027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381EA5E-4194-497F-B2F3-095E895C9F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AB9BE57-0D2F-432D-9A3F-082BEF8360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EDD9CDD-DD29-4AE8-876D-98047D0E2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E033-4298-4863-BC3B-DEB0472F37D0}" type="datetimeFigureOut">
              <a:rPr lang="it-IT" smtClean="0"/>
              <a:t>02/12/2021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DCEB5E7-9EBD-49BC-B18A-83C214D7C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8CAE6B6-CB7F-4275-B490-EB5D272D2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4404-732D-4DA9-B094-E411093A48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3971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3465CE-D31F-4B8A-976D-038102C55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0EE33DC-927C-4D38-ADC6-0B67391F9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E033-4298-4863-BC3B-DEB0472F37D0}" type="datetimeFigureOut">
              <a:rPr lang="it-IT" smtClean="0"/>
              <a:t>02/12/2021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7B60A1C-8F1F-4225-B6B9-0D98AA132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C7E08FC-081C-4729-9856-B25CD6C7A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4404-732D-4DA9-B094-E411093A48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3156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6721905-A1E3-41CD-90E5-90433AC55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E033-4298-4863-BC3B-DEB0472F37D0}" type="datetimeFigureOut">
              <a:rPr lang="it-IT" smtClean="0"/>
              <a:t>02/12/2021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3748AD9-B1B2-4B75-A028-408FFE940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ACBBDA6-7E1D-4434-832A-A9C214B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4404-732D-4DA9-B094-E411093A48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695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CCF09F-0630-4E07-8254-0E595EB8A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D80868-66BF-4EBE-844F-ADCCF68E0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FE1A077-E19C-4338-86B8-B19387C3E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91E7EB6-F6AC-4668-8C59-94D87DBFA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E033-4298-4863-BC3B-DEB0472F37D0}" type="datetimeFigureOut">
              <a:rPr lang="it-IT" smtClean="0"/>
              <a:t>02/12/2021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927EE85-D379-41F3-8386-77759FA2A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43C2B18-ABA4-4225-9D21-DAFFF9C01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4404-732D-4DA9-B094-E411093A48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3090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82E77D-A962-4872-A068-33D7BDECC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8578DBB-1943-496B-8934-EDCFED2784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345F3DE-D4B7-4778-98EA-EF3C293A86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57FD174-C019-42BF-9436-2ED602950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E033-4298-4863-BC3B-DEB0472F37D0}" type="datetimeFigureOut">
              <a:rPr lang="it-IT" smtClean="0"/>
              <a:t>02/12/2021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3A090F7-350B-405B-BF64-FAE40CE5C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6F1FF8E-69BE-41B5-AD90-BD2068FD8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94404-732D-4DA9-B094-E411093A48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956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651DA26-AB1D-4BDF-8136-5BD150E6F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FC20B33-5EE1-46B9-8900-3ADF3CC34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BA46A12-DA56-4DF4-81C2-187903198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8E033-4298-4863-BC3B-DEB0472F37D0}" type="datetimeFigureOut">
              <a:rPr lang="it-IT" smtClean="0"/>
              <a:t>02/12/2021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FC0383F-94C3-4B59-9E3A-442F64BE5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30079E-A745-4F91-8616-4C430C236A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94404-732D-4DA9-B094-E411093A48C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982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B6CD22E-2269-419F-9E81-016EA035D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901A89D-3231-4CAE-B491-D92F9AD5F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32" y="1295231"/>
            <a:ext cx="5895178" cy="38074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PUA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A607D34-E2A9-4595-9DB2-5472E077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082" y="0"/>
            <a:ext cx="4884918" cy="6858000"/>
          </a:xfrm>
          <a:custGeom>
            <a:avLst/>
            <a:gdLst>
              <a:gd name="connsiteX0" fmla="*/ 1097203 w 4884918"/>
              <a:gd name="connsiteY0" fmla="*/ 0 h 6858000"/>
              <a:gd name="connsiteX1" fmla="*/ 1154155 w 4884918"/>
              <a:gd name="connsiteY1" fmla="*/ 0 h 6858000"/>
              <a:gd name="connsiteX2" fmla="*/ 972305 w 4884918"/>
              <a:gd name="connsiteY2" fmla="*/ 343212 h 6858000"/>
              <a:gd name="connsiteX3" fmla="*/ 780524 w 4884918"/>
              <a:gd name="connsiteY3" fmla="*/ 761067 h 6858000"/>
              <a:gd name="connsiteX4" fmla="*/ 737045 w 4884918"/>
              <a:gd name="connsiteY4" fmla="*/ 865164 h 6858000"/>
              <a:gd name="connsiteX5" fmla="*/ 762322 w 4884918"/>
              <a:gd name="connsiteY5" fmla="*/ 830676 h 6858000"/>
              <a:gd name="connsiteX6" fmla="*/ 1118805 w 4884918"/>
              <a:gd name="connsiteY6" fmla="*/ 160440 h 6858000"/>
              <a:gd name="connsiteX7" fmla="*/ 1221640 w 4884918"/>
              <a:gd name="connsiteY7" fmla="*/ 0 h 6858000"/>
              <a:gd name="connsiteX8" fmla="*/ 4884918 w 4884918"/>
              <a:gd name="connsiteY8" fmla="*/ 0 h 6858000"/>
              <a:gd name="connsiteX9" fmla="*/ 4884918 w 4884918"/>
              <a:gd name="connsiteY9" fmla="*/ 6857999 h 6858000"/>
              <a:gd name="connsiteX10" fmla="*/ 4884918 w 4884918"/>
              <a:gd name="connsiteY10" fmla="*/ 6858000 h 6858000"/>
              <a:gd name="connsiteX11" fmla="*/ 704817 w 4884918"/>
              <a:gd name="connsiteY11" fmla="*/ 6858000 h 6858000"/>
              <a:gd name="connsiteX12" fmla="*/ 618717 w 4884918"/>
              <a:gd name="connsiteY12" fmla="*/ 6672538 h 6858000"/>
              <a:gd name="connsiteX13" fmla="*/ 309324 w 4884918"/>
              <a:gd name="connsiteY13" fmla="*/ 5833618 h 6858000"/>
              <a:gd name="connsiteX14" fmla="*/ 209850 w 4884918"/>
              <a:gd name="connsiteY14" fmla="*/ 5484180 h 6858000"/>
              <a:gd name="connsiteX15" fmla="*/ 211619 w 4884918"/>
              <a:gd name="connsiteY15" fmla="*/ 5517653 h 6858000"/>
              <a:gd name="connsiteX16" fmla="*/ 361778 w 4884918"/>
              <a:gd name="connsiteY16" fmla="*/ 6145524 h 6858000"/>
              <a:gd name="connsiteX17" fmla="*/ 591356 w 4884918"/>
              <a:gd name="connsiteY17" fmla="*/ 6843306 h 6858000"/>
              <a:gd name="connsiteX18" fmla="*/ 597415 w 4884918"/>
              <a:gd name="connsiteY18" fmla="*/ 6858000 h 6858000"/>
              <a:gd name="connsiteX19" fmla="*/ 545224 w 4884918"/>
              <a:gd name="connsiteY19" fmla="*/ 6858000 h 6858000"/>
              <a:gd name="connsiteX20" fmla="*/ 533604 w 4884918"/>
              <a:gd name="connsiteY20" fmla="*/ 6830072 h 6858000"/>
              <a:gd name="connsiteX21" fmla="*/ 169657 w 4884918"/>
              <a:gd name="connsiteY21" fmla="*/ 5556577 h 6858000"/>
              <a:gd name="connsiteX22" fmla="*/ 12169 w 4884918"/>
              <a:gd name="connsiteY22" fmla="*/ 4362835 h 6858000"/>
              <a:gd name="connsiteX23" fmla="*/ 46168 w 4884918"/>
              <a:gd name="connsiteY23" fmla="*/ 3338487 h 6858000"/>
              <a:gd name="connsiteX24" fmla="*/ 490574 w 4884918"/>
              <a:gd name="connsiteY24" fmla="*/ 1381078 h 6858000"/>
              <a:gd name="connsiteX25" fmla="*/ 984701 w 4884918"/>
              <a:gd name="connsiteY25" fmla="*/ 2082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884918" h="6858000">
                <a:moveTo>
                  <a:pt x="1097203" y="0"/>
                </a:moveTo>
                <a:lnTo>
                  <a:pt x="1154155" y="0"/>
                </a:lnTo>
                <a:lnTo>
                  <a:pt x="972305" y="343212"/>
                </a:lnTo>
                <a:cubicBezTo>
                  <a:pt x="904739" y="480367"/>
                  <a:pt x="840941" y="619727"/>
                  <a:pt x="780524" y="761067"/>
                </a:cubicBezTo>
                <a:cubicBezTo>
                  <a:pt x="765737" y="795681"/>
                  <a:pt x="751579" y="830550"/>
                  <a:pt x="737045" y="865164"/>
                </a:cubicBezTo>
                <a:cubicBezTo>
                  <a:pt x="748306" y="856057"/>
                  <a:pt x="757014" y="844174"/>
                  <a:pt x="762322" y="830676"/>
                </a:cubicBezTo>
                <a:cubicBezTo>
                  <a:pt x="870201" y="600612"/>
                  <a:pt x="988539" y="376889"/>
                  <a:pt x="1118805" y="160440"/>
                </a:cubicBezTo>
                <a:lnTo>
                  <a:pt x="1221640" y="0"/>
                </a:lnTo>
                <a:lnTo>
                  <a:pt x="4884918" y="0"/>
                </a:lnTo>
                <a:lnTo>
                  <a:pt x="4884918" y="6857999"/>
                </a:lnTo>
                <a:lnTo>
                  <a:pt x="4884918" y="6858000"/>
                </a:lnTo>
                <a:lnTo>
                  <a:pt x="704817" y="6858000"/>
                </a:lnTo>
                <a:lnTo>
                  <a:pt x="618717" y="6672538"/>
                </a:lnTo>
                <a:cubicBezTo>
                  <a:pt x="501618" y="6400947"/>
                  <a:pt x="398622" y="6121213"/>
                  <a:pt x="309324" y="5833618"/>
                </a:cubicBezTo>
                <a:cubicBezTo>
                  <a:pt x="275071" y="5723183"/>
                  <a:pt x="246125" y="5611225"/>
                  <a:pt x="209850" y="5484180"/>
                </a:cubicBezTo>
                <a:cubicBezTo>
                  <a:pt x="209859" y="5495363"/>
                  <a:pt x="210448" y="5506534"/>
                  <a:pt x="211619" y="5517653"/>
                </a:cubicBezTo>
                <a:cubicBezTo>
                  <a:pt x="261166" y="5727113"/>
                  <a:pt x="303888" y="5938474"/>
                  <a:pt x="361778" y="6145524"/>
                </a:cubicBezTo>
                <a:cubicBezTo>
                  <a:pt x="428356" y="6383258"/>
                  <a:pt x="504422" y="6616111"/>
                  <a:pt x="591356" y="6843306"/>
                </a:cubicBezTo>
                <a:lnTo>
                  <a:pt x="597415" y="6858000"/>
                </a:lnTo>
                <a:lnTo>
                  <a:pt x="545224" y="6858000"/>
                </a:lnTo>
                <a:lnTo>
                  <a:pt x="533604" y="6830072"/>
                </a:lnTo>
                <a:cubicBezTo>
                  <a:pt x="376384" y="6416985"/>
                  <a:pt x="257344" y="5991917"/>
                  <a:pt x="169657" y="5556577"/>
                </a:cubicBezTo>
                <a:cubicBezTo>
                  <a:pt x="90154" y="5162256"/>
                  <a:pt x="43261" y="4763750"/>
                  <a:pt x="12169" y="4362835"/>
                </a:cubicBezTo>
                <a:cubicBezTo>
                  <a:pt x="-14122" y="4019865"/>
                  <a:pt x="4458" y="3679429"/>
                  <a:pt x="46168" y="3338487"/>
                </a:cubicBezTo>
                <a:cubicBezTo>
                  <a:pt x="125796" y="2672248"/>
                  <a:pt x="274744" y="2016203"/>
                  <a:pt x="490574" y="1381078"/>
                </a:cubicBezTo>
                <a:cubicBezTo>
                  <a:pt x="629230" y="976550"/>
                  <a:pt x="791584" y="584320"/>
                  <a:pt x="984701" y="208241"/>
                </a:cubicBez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80" y="5439978"/>
            <a:ext cx="5897880" cy="18288"/>
          </a:xfrm>
          <a:custGeom>
            <a:avLst/>
            <a:gdLst>
              <a:gd name="connsiteX0" fmla="*/ 0 w 5897880"/>
              <a:gd name="connsiteY0" fmla="*/ 0 h 18288"/>
              <a:gd name="connsiteX1" fmla="*/ 537362 w 5897880"/>
              <a:gd name="connsiteY1" fmla="*/ 0 h 18288"/>
              <a:gd name="connsiteX2" fmla="*/ 1133704 w 5897880"/>
              <a:gd name="connsiteY2" fmla="*/ 0 h 18288"/>
              <a:gd name="connsiteX3" fmla="*/ 1671066 w 5897880"/>
              <a:gd name="connsiteY3" fmla="*/ 0 h 18288"/>
              <a:gd name="connsiteX4" fmla="*/ 2385365 w 5897880"/>
              <a:gd name="connsiteY4" fmla="*/ 0 h 18288"/>
              <a:gd name="connsiteX5" fmla="*/ 3040685 w 5897880"/>
              <a:gd name="connsiteY5" fmla="*/ 0 h 18288"/>
              <a:gd name="connsiteX6" fmla="*/ 3696005 w 5897880"/>
              <a:gd name="connsiteY6" fmla="*/ 0 h 18288"/>
              <a:gd name="connsiteX7" fmla="*/ 4469282 w 5897880"/>
              <a:gd name="connsiteY7" fmla="*/ 0 h 18288"/>
              <a:gd name="connsiteX8" fmla="*/ 5183581 w 5897880"/>
              <a:gd name="connsiteY8" fmla="*/ 0 h 18288"/>
              <a:gd name="connsiteX9" fmla="*/ 5897880 w 5897880"/>
              <a:gd name="connsiteY9" fmla="*/ 0 h 18288"/>
              <a:gd name="connsiteX10" fmla="*/ 5897880 w 5897880"/>
              <a:gd name="connsiteY10" fmla="*/ 18288 h 18288"/>
              <a:gd name="connsiteX11" fmla="*/ 5419496 w 5897880"/>
              <a:gd name="connsiteY11" fmla="*/ 18288 h 18288"/>
              <a:gd name="connsiteX12" fmla="*/ 4882134 w 5897880"/>
              <a:gd name="connsiteY12" fmla="*/ 18288 h 18288"/>
              <a:gd name="connsiteX13" fmla="*/ 4167835 w 5897880"/>
              <a:gd name="connsiteY13" fmla="*/ 18288 h 18288"/>
              <a:gd name="connsiteX14" fmla="*/ 3394558 w 5897880"/>
              <a:gd name="connsiteY14" fmla="*/ 18288 h 18288"/>
              <a:gd name="connsiteX15" fmla="*/ 2798216 w 5897880"/>
              <a:gd name="connsiteY15" fmla="*/ 18288 h 18288"/>
              <a:gd name="connsiteX16" fmla="*/ 2024939 w 5897880"/>
              <a:gd name="connsiteY16" fmla="*/ 18288 h 18288"/>
              <a:gd name="connsiteX17" fmla="*/ 1487576 w 5897880"/>
              <a:gd name="connsiteY17" fmla="*/ 18288 h 18288"/>
              <a:gd name="connsiteX18" fmla="*/ 1009193 w 5897880"/>
              <a:gd name="connsiteY18" fmla="*/ 18288 h 18288"/>
              <a:gd name="connsiteX19" fmla="*/ 0 w 5897880"/>
              <a:gd name="connsiteY19" fmla="*/ 18288 h 18288"/>
              <a:gd name="connsiteX20" fmla="*/ 0 w 5897880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97880" h="18288" fill="none" extrusionOk="0">
                <a:moveTo>
                  <a:pt x="0" y="0"/>
                </a:moveTo>
                <a:cubicBezTo>
                  <a:pt x="232564" y="21549"/>
                  <a:pt x="389747" y="7320"/>
                  <a:pt x="537362" y="0"/>
                </a:cubicBezTo>
                <a:cubicBezTo>
                  <a:pt x="684977" y="-7320"/>
                  <a:pt x="894159" y="-7726"/>
                  <a:pt x="1133704" y="0"/>
                </a:cubicBezTo>
                <a:cubicBezTo>
                  <a:pt x="1373249" y="7726"/>
                  <a:pt x="1440352" y="-304"/>
                  <a:pt x="1671066" y="0"/>
                </a:cubicBezTo>
                <a:cubicBezTo>
                  <a:pt x="1901780" y="304"/>
                  <a:pt x="2091497" y="765"/>
                  <a:pt x="2385365" y="0"/>
                </a:cubicBezTo>
                <a:cubicBezTo>
                  <a:pt x="2679233" y="-765"/>
                  <a:pt x="2762926" y="2802"/>
                  <a:pt x="3040685" y="0"/>
                </a:cubicBezTo>
                <a:cubicBezTo>
                  <a:pt x="3318444" y="-2802"/>
                  <a:pt x="3409726" y="9093"/>
                  <a:pt x="3696005" y="0"/>
                </a:cubicBezTo>
                <a:cubicBezTo>
                  <a:pt x="3982284" y="-9093"/>
                  <a:pt x="4087272" y="27119"/>
                  <a:pt x="4469282" y="0"/>
                </a:cubicBezTo>
                <a:cubicBezTo>
                  <a:pt x="4851292" y="-27119"/>
                  <a:pt x="4924835" y="26473"/>
                  <a:pt x="5183581" y="0"/>
                </a:cubicBezTo>
                <a:cubicBezTo>
                  <a:pt x="5442327" y="-26473"/>
                  <a:pt x="5598463" y="7328"/>
                  <a:pt x="5897880" y="0"/>
                </a:cubicBezTo>
                <a:cubicBezTo>
                  <a:pt x="5898259" y="7355"/>
                  <a:pt x="5898164" y="10249"/>
                  <a:pt x="5897880" y="18288"/>
                </a:cubicBezTo>
                <a:cubicBezTo>
                  <a:pt x="5682742" y="31268"/>
                  <a:pt x="5520014" y="14700"/>
                  <a:pt x="5419496" y="18288"/>
                </a:cubicBezTo>
                <a:cubicBezTo>
                  <a:pt x="5318978" y="21876"/>
                  <a:pt x="5012864" y="-2446"/>
                  <a:pt x="4882134" y="18288"/>
                </a:cubicBezTo>
                <a:cubicBezTo>
                  <a:pt x="4751404" y="39022"/>
                  <a:pt x="4313676" y="-3937"/>
                  <a:pt x="4167835" y="18288"/>
                </a:cubicBezTo>
                <a:cubicBezTo>
                  <a:pt x="4021994" y="40513"/>
                  <a:pt x="3715729" y="50049"/>
                  <a:pt x="3394558" y="18288"/>
                </a:cubicBezTo>
                <a:cubicBezTo>
                  <a:pt x="3073387" y="-13473"/>
                  <a:pt x="3093227" y="29828"/>
                  <a:pt x="2798216" y="18288"/>
                </a:cubicBezTo>
                <a:cubicBezTo>
                  <a:pt x="2503205" y="6748"/>
                  <a:pt x="2297615" y="22459"/>
                  <a:pt x="2024939" y="18288"/>
                </a:cubicBezTo>
                <a:cubicBezTo>
                  <a:pt x="1752263" y="14117"/>
                  <a:pt x="1629814" y="-5485"/>
                  <a:pt x="1487576" y="18288"/>
                </a:cubicBezTo>
                <a:cubicBezTo>
                  <a:pt x="1345338" y="42061"/>
                  <a:pt x="1238885" y="15810"/>
                  <a:pt x="1009193" y="18288"/>
                </a:cubicBezTo>
                <a:cubicBezTo>
                  <a:pt x="779501" y="20766"/>
                  <a:pt x="441829" y="-24679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5897880" h="18288" stroke="0" extrusionOk="0">
                <a:moveTo>
                  <a:pt x="0" y="0"/>
                </a:moveTo>
                <a:cubicBezTo>
                  <a:pt x="196299" y="-26676"/>
                  <a:pt x="463834" y="6738"/>
                  <a:pt x="596341" y="0"/>
                </a:cubicBezTo>
                <a:cubicBezTo>
                  <a:pt x="728848" y="-6738"/>
                  <a:pt x="857267" y="1845"/>
                  <a:pt x="1074725" y="0"/>
                </a:cubicBezTo>
                <a:cubicBezTo>
                  <a:pt x="1292183" y="-1845"/>
                  <a:pt x="1545672" y="3744"/>
                  <a:pt x="1848002" y="0"/>
                </a:cubicBezTo>
                <a:cubicBezTo>
                  <a:pt x="2150332" y="-3744"/>
                  <a:pt x="2306688" y="-14526"/>
                  <a:pt x="2444344" y="0"/>
                </a:cubicBezTo>
                <a:cubicBezTo>
                  <a:pt x="2582000" y="14526"/>
                  <a:pt x="2761095" y="-11862"/>
                  <a:pt x="3040685" y="0"/>
                </a:cubicBezTo>
                <a:cubicBezTo>
                  <a:pt x="3320275" y="11862"/>
                  <a:pt x="3622320" y="-32867"/>
                  <a:pt x="3813962" y="0"/>
                </a:cubicBezTo>
                <a:cubicBezTo>
                  <a:pt x="4005604" y="32867"/>
                  <a:pt x="4117810" y="-10778"/>
                  <a:pt x="4351325" y="0"/>
                </a:cubicBezTo>
                <a:cubicBezTo>
                  <a:pt x="4584840" y="10778"/>
                  <a:pt x="4963783" y="-32384"/>
                  <a:pt x="5124602" y="0"/>
                </a:cubicBezTo>
                <a:cubicBezTo>
                  <a:pt x="5285421" y="32384"/>
                  <a:pt x="5705238" y="-29538"/>
                  <a:pt x="5897880" y="0"/>
                </a:cubicBezTo>
                <a:cubicBezTo>
                  <a:pt x="5898220" y="5688"/>
                  <a:pt x="5897711" y="13142"/>
                  <a:pt x="5897880" y="18288"/>
                </a:cubicBezTo>
                <a:cubicBezTo>
                  <a:pt x="5630425" y="-1425"/>
                  <a:pt x="5532865" y="12244"/>
                  <a:pt x="5242560" y="18288"/>
                </a:cubicBezTo>
                <a:cubicBezTo>
                  <a:pt x="4952255" y="24332"/>
                  <a:pt x="4783060" y="5748"/>
                  <a:pt x="4646219" y="18288"/>
                </a:cubicBezTo>
                <a:cubicBezTo>
                  <a:pt x="4509378" y="30828"/>
                  <a:pt x="4163771" y="-13995"/>
                  <a:pt x="3872941" y="18288"/>
                </a:cubicBezTo>
                <a:cubicBezTo>
                  <a:pt x="3582111" y="50571"/>
                  <a:pt x="3362704" y="-1402"/>
                  <a:pt x="3099664" y="18288"/>
                </a:cubicBezTo>
                <a:cubicBezTo>
                  <a:pt x="2836624" y="37978"/>
                  <a:pt x="2747441" y="19657"/>
                  <a:pt x="2562301" y="18288"/>
                </a:cubicBezTo>
                <a:cubicBezTo>
                  <a:pt x="2377161" y="16919"/>
                  <a:pt x="2104946" y="21735"/>
                  <a:pt x="1906981" y="18288"/>
                </a:cubicBezTo>
                <a:cubicBezTo>
                  <a:pt x="1709016" y="14841"/>
                  <a:pt x="1304654" y="-2323"/>
                  <a:pt x="1133704" y="18288"/>
                </a:cubicBezTo>
                <a:cubicBezTo>
                  <a:pt x="962754" y="38899"/>
                  <a:pt x="457048" y="2985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 line 2">
            <a:extLst>
              <a:ext uri="{FF2B5EF4-FFF2-40B4-BE49-F238E27FC236}">
                <a16:creationId xmlns:a16="http://schemas.microsoft.com/office/drawing/2014/main" id="{8FFD9892-EDE5-4886-A313-66099DA8C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0653" y="5626353"/>
            <a:ext cx="3479619" cy="18288"/>
          </a:xfrm>
          <a:custGeom>
            <a:avLst/>
            <a:gdLst>
              <a:gd name="connsiteX0" fmla="*/ 0 w 3479619"/>
              <a:gd name="connsiteY0" fmla="*/ 0 h 18288"/>
              <a:gd name="connsiteX1" fmla="*/ 661128 w 3479619"/>
              <a:gd name="connsiteY1" fmla="*/ 0 h 18288"/>
              <a:gd name="connsiteX2" fmla="*/ 1357051 w 3479619"/>
              <a:gd name="connsiteY2" fmla="*/ 0 h 18288"/>
              <a:gd name="connsiteX3" fmla="*/ 2087771 w 3479619"/>
              <a:gd name="connsiteY3" fmla="*/ 0 h 18288"/>
              <a:gd name="connsiteX4" fmla="*/ 2818491 w 3479619"/>
              <a:gd name="connsiteY4" fmla="*/ 0 h 18288"/>
              <a:gd name="connsiteX5" fmla="*/ 3479619 w 3479619"/>
              <a:gd name="connsiteY5" fmla="*/ 0 h 18288"/>
              <a:gd name="connsiteX6" fmla="*/ 3479619 w 3479619"/>
              <a:gd name="connsiteY6" fmla="*/ 18288 h 18288"/>
              <a:gd name="connsiteX7" fmla="*/ 2714103 w 3479619"/>
              <a:gd name="connsiteY7" fmla="*/ 18288 h 18288"/>
              <a:gd name="connsiteX8" fmla="*/ 1948587 w 3479619"/>
              <a:gd name="connsiteY8" fmla="*/ 18288 h 18288"/>
              <a:gd name="connsiteX9" fmla="*/ 1252663 w 3479619"/>
              <a:gd name="connsiteY9" fmla="*/ 18288 h 18288"/>
              <a:gd name="connsiteX10" fmla="*/ 0 w 3479619"/>
              <a:gd name="connsiteY10" fmla="*/ 18288 h 18288"/>
              <a:gd name="connsiteX11" fmla="*/ 0 w 3479619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9619" h="18288" fill="none" extrusionOk="0">
                <a:moveTo>
                  <a:pt x="0" y="0"/>
                </a:moveTo>
                <a:cubicBezTo>
                  <a:pt x="178395" y="-3637"/>
                  <a:pt x="368619" y="-28254"/>
                  <a:pt x="661128" y="0"/>
                </a:cubicBezTo>
                <a:cubicBezTo>
                  <a:pt x="953637" y="28254"/>
                  <a:pt x="1022982" y="-4416"/>
                  <a:pt x="1357051" y="0"/>
                </a:cubicBezTo>
                <a:cubicBezTo>
                  <a:pt x="1691120" y="4416"/>
                  <a:pt x="1729558" y="27777"/>
                  <a:pt x="2087771" y="0"/>
                </a:cubicBezTo>
                <a:cubicBezTo>
                  <a:pt x="2445984" y="-27777"/>
                  <a:pt x="2592094" y="4429"/>
                  <a:pt x="2818491" y="0"/>
                </a:cubicBezTo>
                <a:cubicBezTo>
                  <a:pt x="3044888" y="-4429"/>
                  <a:pt x="3204567" y="26471"/>
                  <a:pt x="3479619" y="0"/>
                </a:cubicBezTo>
                <a:cubicBezTo>
                  <a:pt x="3478910" y="8157"/>
                  <a:pt x="3479206" y="12125"/>
                  <a:pt x="3479619" y="18288"/>
                </a:cubicBezTo>
                <a:cubicBezTo>
                  <a:pt x="3315855" y="-2963"/>
                  <a:pt x="3094885" y="26965"/>
                  <a:pt x="2714103" y="18288"/>
                </a:cubicBezTo>
                <a:cubicBezTo>
                  <a:pt x="2333321" y="9611"/>
                  <a:pt x="2260528" y="-15335"/>
                  <a:pt x="1948587" y="18288"/>
                </a:cubicBezTo>
                <a:cubicBezTo>
                  <a:pt x="1636646" y="51911"/>
                  <a:pt x="1489816" y="46369"/>
                  <a:pt x="1252663" y="18288"/>
                </a:cubicBezTo>
                <a:cubicBezTo>
                  <a:pt x="1015510" y="-9793"/>
                  <a:pt x="519812" y="-12177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479619" h="18288" stroke="0" extrusionOk="0">
                <a:moveTo>
                  <a:pt x="0" y="0"/>
                </a:moveTo>
                <a:cubicBezTo>
                  <a:pt x="326045" y="25020"/>
                  <a:pt x="425411" y="-17676"/>
                  <a:pt x="661128" y="0"/>
                </a:cubicBezTo>
                <a:cubicBezTo>
                  <a:pt x="896845" y="17676"/>
                  <a:pt x="1124825" y="1478"/>
                  <a:pt x="1252663" y="0"/>
                </a:cubicBezTo>
                <a:cubicBezTo>
                  <a:pt x="1380502" y="-1478"/>
                  <a:pt x="1694914" y="11788"/>
                  <a:pt x="2018179" y="0"/>
                </a:cubicBezTo>
                <a:cubicBezTo>
                  <a:pt x="2341444" y="-11788"/>
                  <a:pt x="2451167" y="12596"/>
                  <a:pt x="2679307" y="0"/>
                </a:cubicBezTo>
                <a:cubicBezTo>
                  <a:pt x="2907447" y="-12596"/>
                  <a:pt x="3094555" y="23821"/>
                  <a:pt x="3479619" y="0"/>
                </a:cubicBezTo>
                <a:cubicBezTo>
                  <a:pt x="3479355" y="4493"/>
                  <a:pt x="3480003" y="9472"/>
                  <a:pt x="3479619" y="18288"/>
                </a:cubicBezTo>
                <a:cubicBezTo>
                  <a:pt x="3311729" y="36782"/>
                  <a:pt x="3015946" y="7938"/>
                  <a:pt x="2783695" y="18288"/>
                </a:cubicBezTo>
                <a:cubicBezTo>
                  <a:pt x="2551444" y="28638"/>
                  <a:pt x="2398767" y="-13940"/>
                  <a:pt x="2018179" y="18288"/>
                </a:cubicBezTo>
                <a:cubicBezTo>
                  <a:pt x="1637591" y="50516"/>
                  <a:pt x="1634873" y="-6356"/>
                  <a:pt x="1426644" y="18288"/>
                </a:cubicBezTo>
                <a:cubicBezTo>
                  <a:pt x="1218415" y="42932"/>
                  <a:pt x="1006973" y="4094"/>
                  <a:pt x="730720" y="18288"/>
                </a:cubicBezTo>
                <a:cubicBezTo>
                  <a:pt x="454467" y="32482"/>
                  <a:pt x="291313" y="3910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1F1F7AF-30E4-40ED-B1E9-6B9839697F93}"/>
              </a:ext>
            </a:extLst>
          </p:cNvPr>
          <p:cNvSpPr txBox="1"/>
          <p:nvPr/>
        </p:nvSpPr>
        <p:spPr>
          <a:xfrm>
            <a:off x="7928238" y="5255312"/>
            <a:ext cx="4338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Dott.ssa </a:t>
            </a:r>
            <a:r>
              <a:rPr lang="it-IT" dirty="0" err="1"/>
              <a:t>Iermano</a:t>
            </a:r>
            <a:r>
              <a:rPr lang="it-IT" dirty="0"/>
              <a:t> Maria Gabriella</a:t>
            </a:r>
          </a:p>
        </p:txBody>
      </p:sp>
    </p:spTree>
    <p:extLst>
      <p:ext uri="{BB962C8B-B14F-4D97-AF65-F5344CB8AC3E}">
        <p14:creationId xmlns:p14="http://schemas.microsoft.com/office/powerpoint/2010/main" val="4201636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9106BCC-1080-49C7-A911-4418D9FF4F97}"/>
              </a:ext>
            </a:extLst>
          </p:cNvPr>
          <p:cNvSpPr txBox="1"/>
          <p:nvPr/>
        </p:nvSpPr>
        <p:spPr>
          <a:xfrm>
            <a:off x="1161736" y="2776671"/>
            <a:ext cx="427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S.V</a:t>
            </a:r>
            <a:r>
              <a:rPr lang="it-IT" sz="1400" b="1" dirty="0">
                <a:solidFill>
                  <a:schemeClr val="accent1"/>
                </a:solidFill>
              </a:rPr>
              <a:t>A</a:t>
            </a:r>
            <a:r>
              <a:rPr lang="it-IT" b="1" dirty="0">
                <a:solidFill>
                  <a:schemeClr val="accent1"/>
                </a:solidFill>
              </a:rPr>
              <a:t>.M.A. SCHEDA B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87F7DEF-4BCE-4DDA-9006-EF27610F5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107" y="117943"/>
            <a:ext cx="4522237" cy="662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57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041DC1F-82F3-4AE6-AA30-7F1047E8B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353" y="0"/>
            <a:ext cx="4652211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D87FD35-9F18-4A49-92DF-84C276131303}"/>
              </a:ext>
            </a:extLst>
          </p:cNvPr>
          <p:cNvSpPr txBox="1"/>
          <p:nvPr/>
        </p:nvSpPr>
        <p:spPr>
          <a:xfrm>
            <a:off x="1147490" y="2776672"/>
            <a:ext cx="427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>
                <a:solidFill>
                  <a:schemeClr val="accent1"/>
                </a:solidFill>
              </a:rPr>
              <a:t>S.V</a:t>
            </a:r>
            <a:r>
              <a:rPr lang="it-IT" sz="1400" b="1" dirty="0" err="1">
                <a:solidFill>
                  <a:schemeClr val="accent1"/>
                </a:solidFill>
              </a:rPr>
              <a:t>A</a:t>
            </a:r>
            <a:r>
              <a:rPr lang="it-IT" b="1" dirty="0" err="1">
                <a:solidFill>
                  <a:schemeClr val="accent1"/>
                </a:solidFill>
              </a:rPr>
              <a:t>.M.Di</a:t>
            </a:r>
            <a:r>
              <a:rPr lang="it-IT" b="1" dirty="0">
                <a:solidFill>
                  <a:schemeClr val="accent1"/>
                </a:solidFill>
              </a:rPr>
              <a:t>  SCHEDA B</a:t>
            </a:r>
          </a:p>
        </p:txBody>
      </p:sp>
    </p:spTree>
    <p:extLst>
      <p:ext uri="{BB962C8B-B14F-4D97-AF65-F5344CB8AC3E}">
        <p14:creationId xmlns:p14="http://schemas.microsoft.com/office/powerpoint/2010/main" val="599169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3A5BE29-1FC4-4CB6-BA2D-348CE1F6C024}"/>
              </a:ext>
            </a:extLst>
          </p:cNvPr>
          <p:cNvSpPr txBox="1"/>
          <p:nvPr/>
        </p:nvSpPr>
        <p:spPr>
          <a:xfrm>
            <a:off x="1161736" y="2776671"/>
            <a:ext cx="427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S.V</a:t>
            </a:r>
            <a:r>
              <a:rPr lang="it-IT" sz="1400" b="1" dirty="0">
                <a:solidFill>
                  <a:schemeClr val="accent1"/>
                </a:solidFill>
              </a:rPr>
              <a:t>A</a:t>
            </a:r>
            <a:r>
              <a:rPr lang="it-IT" b="1" dirty="0">
                <a:solidFill>
                  <a:schemeClr val="accent1"/>
                </a:solidFill>
              </a:rPr>
              <a:t>.M.A. SCHEDA C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4AC90DE-4048-43ED-9254-816AFE088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107" y="0"/>
            <a:ext cx="45057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80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C5BCE30F-3B6C-4BAD-9CE1-070E87EDC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it-IT" sz="5400">
                <a:latin typeface="Amasis MT Pro Medium" panose="020B0604020202020204" pitchFamily="18" charset="0"/>
                <a:cs typeface="Aldhabi" panose="020B0604020202020204" pitchFamily="2" charset="-78"/>
              </a:rPr>
              <a:t>PUA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6196DD-6A27-4D58-B5E0-E255CC5C1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t-IT" sz="2200" dirty="0">
                <a:solidFill>
                  <a:srgbClr val="FF0000"/>
                </a:solidFill>
              </a:rPr>
              <a:t>Commissione U.V.I. </a:t>
            </a:r>
            <a:r>
              <a:rPr lang="it-IT" sz="2200" dirty="0"/>
              <a:t>(Unità di Valutazione Integrata)</a:t>
            </a:r>
            <a:br>
              <a:rPr lang="it-IT" sz="2200" dirty="0"/>
            </a:br>
            <a:br>
              <a:rPr lang="it-IT" sz="2200" dirty="0"/>
            </a:br>
            <a:r>
              <a:rPr lang="it-IT" sz="2200" dirty="0"/>
              <a:t>E’ effettuata da un team multiprofessionale in grado di valutare le esigenze ed i bisogni sanitari e sociali.   Viene integrata, in taluni casi, da ulteriori figure specialistiche legate al singolo caso. </a:t>
            </a:r>
          </a:p>
        </p:txBody>
      </p:sp>
    </p:spTree>
    <p:extLst>
      <p:ext uri="{BB962C8B-B14F-4D97-AF65-F5344CB8AC3E}">
        <p14:creationId xmlns:p14="http://schemas.microsoft.com/office/powerpoint/2010/main" val="395656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FDD4507-F3A4-4056-AFA9-DC981508EA88}"/>
              </a:ext>
            </a:extLst>
          </p:cNvPr>
          <p:cNvSpPr txBox="1"/>
          <p:nvPr/>
        </p:nvSpPr>
        <p:spPr>
          <a:xfrm>
            <a:off x="1161736" y="2776671"/>
            <a:ext cx="427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SCHEDA D CARTELLA UVI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91E12F1-7254-4CBE-B51C-B8D0B338D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107" y="0"/>
            <a:ext cx="4717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28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546872A-DF58-4040-BE1D-76EF74155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102" y="1007706"/>
            <a:ext cx="4541200" cy="539309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F91C99B-9547-43E8-A838-E5838A977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811" y="814630"/>
            <a:ext cx="5453195" cy="577924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3811043-CD20-4B3D-82C6-68E4E08A354A}"/>
              </a:ext>
            </a:extLst>
          </p:cNvPr>
          <p:cNvSpPr txBox="1"/>
          <p:nvPr/>
        </p:nvSpPr>
        <p:spPr>
          <a:xfrm>
            <a:off x="3960920" y="445298"/>
            <a:ext cx="427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PAI</a:t>
            </a:r>
          </a:p>
        </p:txBody>
      </p:sp>
    </p:spTree>
    <p:extLst>
      <p:ext uri="{BB962C8B-B14F-4D97-AF65-F5344CB8AC3E}">
        <p14:creationId xmlns:p14="http://schemas.microsoft.com/office/powerpoint/2010/main" val="3194486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EFB0FDD-1F57-4E70-9A34-C8BD4C510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665" y="483737"/>
            <a:ext cx="5768669" cy="637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03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F1F352D-B48F-4E17-AF12-C8A2E47653DE}"/>
              </a:ext>
            </a:extLst>
          </p:cNvPr>
          <p:cNvSpPr txBox="1"/>
          <p:nvPr/>
        </p:nvSpPr>
        <p:spPr>
          <a:xfrm>
            <a:off x="3960920" y="445298"/>
            <a:ext cx="427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PAI RESIDENZIALE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06AE146-C22D-4E9F-B7AE-D87EFC855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76" y="814630"/>
            <a:ext cx="4424906" cy="568234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1357CEF-FD3F-42BA-B373-9870DC557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345" y="629964"/>
            <a:ext cx="4279178" cy="614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28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9DBC2F5F-4581-4F0E-A7B3-FF1503241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it-IT" sz="5400" dirty="0">
                <a:latin typeface="Amasis MT Pro Medium" panose="020B0604020202020204" pitchFamily="18" charset="0"/>
                <a:cs typeface="Aldhabi" panose="020B0604020202020204" pitchFamily="2" charset="-78"/>
              </a:rPr>
              <a:t>PUA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66EA15-339A-4BD8-AB70-D03CFFEEF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t-IT" sz="2200" dirty="0">
                <a:solidFill>
                  <a:srgbClr val="FF0000"/>
                </a:solidFill>
              </a:rPr>
              <a:t>Elaborazione Progetto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2200" dirty="0"/>
              <a:t>L’elaborazione deve essere condivisa tra i professionisti dell’equipe e con l’utente o il care </a:t>
            </a:r>
            <a:r>
              <a:rPr lang="it-IT" sz="2200" dirty="0" err="1"/>
              <a:t>giver</a:t>
            </a:r>
            <a:r>
              <a:rPr lang="it-IT" sz="2200" dirty="0"/>
              <a:t>.</a:t>
            </a:r>
            <a:br>
              <a:rPr lang="it-IT" sz="2200" dirty="0"/>
            </a:br>
            <a:endParaRPr lang="it-IT" sz="2200" dirty="0"/>
          </a:p>
          <a:p>
            <a:pPr marL="0" indent="0">
              <a:lnSpc>
                <a:spcPct val="150000"/>
              </a:lnSpc>
              <a:buNone/>
            </a:pPr>
            <a:r>
              <a:rPr lang="it-IT" sz="2200" dirty="0"/>
              <a:t>Al domicilio sarà presente un diario giornaliero, per una continua fonte di informazione.  </a:t>
            </a:r>
          </a:p>
        </p:txBody>
      </p:sp>
    </p:spTree>
    <p:extLst>
      <p:ext uri="{BB962C8B-B14F-4D97-AF65-F5344CB8AC3E}">
        <p14:creationId xmlns:p14="http://schemas.microsoft.com/office/powerpoint/2010/main" val="1018861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F1BA27A2-E9C5-42C6-83BE-0F913D64C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it-IT" sz="5400">
                <a:latin typeface="Amasis MT Pro Medium" panose="020B0604020202020204" pitchFamily="18" charset="0"/>
                <a:cs typeface="Aldhabi" panose="020B0604020202020204" pitchFamily="2" charset="-78"/>
              </a:rPr>
              <a:t>PUA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7AAA3E-CB48-4CD3-9DDE-90482031E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t-IT" sz="2200" dirty="0"/>
              <a:t>Per condividere le informazioni bisogna </a:t>
            </a:r>
            <a:r>
              <a:rPr lang="it-IT" sz="2000" dirty="0">
                <a:solidFill>
                  <a:srgbClr val="FF0000"/>
                </a:solidFill>
              </a:rPr>
              <a:t>COMUNICARE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sz="2200" dirty="0"/>
              <a:t>Per comunicare bisogna condividere:</a:t>
            </a:r>
            <a:br>
              <a:rPr lang="it-IT" sz="2200" dirty="0"/>
            </a:br>
            <a:r>
              <a:rPr lang="it-IT" sz="2200" dirty="0"/>
              <a:t>- parole;</a:t>
            </a:r>
            <a:br>
              <a:rPr lang="it-IT" sz="2200" dirty="0"/>
            </a:br>
            <a:r>
              <a:rPr lang="it-IT" sz="2200" dirty="0"/>
              <a:t>- modelli;</a:t>
            </a:r>
            <a:br>
              <a:rPr lang="it-IT" sz="2200" dirty="0"/>
            </a:br>
            <a:r>
              <a:rPr lang="it-IT" sz="2200" dirty="0"/>
              <a:t>- strategie;</a:t>
            </a:r>
            <a:br>
              <a:rPr lang="it-IT" sz="2200" dirty="0"/>
            </a:br>
            <a:r>
              <a:rPr lang="it-IT" sz="2200" dirty="0"/>
              <a:t>- risorse.</a:t>
            </a:r>
          </a:p>
        </p:txBody>
      </p:sp>
    </p:spTree>
    <p:extLst>
      <p:ext uri="{BB962C8B-B14F-4D97-AF65-F5344CB8AC3E}">
        <p14:creationId xmlns:p14="http://schemas.microsoft.com/office/powerpoint/2010/main" val="3717793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903ADE95-84C1-44CF-B9D9-518EB2F83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it-IT" sz="5400" dirty="0">
                <a:latin typeface="Amasis MT Pro Medium" panose="020B0604020202020204" pitchFamily="18" charset="0"/>
                <a:cs typeface="Aldhabi" panose="020B0604020202020204" pitchFamily="2" charset="-78"/>
              </a:rPr>
              <a:t>PUA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Segnaposto contenuto 2">
            <a:extLst>
              <a:ext uri="{FF2B5EF4-FFF2-40B4-BE49-F238E27FC236}">
                <a16:creationId xmlns:a16="http://schemas.microsoft.com/office/drawing/2014/main" id="{80C46D86-F00C-4547-8BFB-38198FEECE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55788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8081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AA8C0BF6-915A-4A8D-948F-D7D726CEB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it-IT" sz="5400">
                <a:latin typeface="Amasis MT Pro Medium" panose="020B0604020202020204" pitchFamily="18" charset="0"/>
                <a:cs typeface="Aldhabi" panose="020B0604020202020204" pitchFamily="2" charset="-78"/>
              </a:rPr>
              <a:t>PUA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Segnaposto contenuto 2">
            <a:extLst>
              <a:ext uri="{FF2B5EF4-FFF2-40B4-BE49-F238E27FC236}">
                <a16:creationId xmlns:a16="http://schemas.microsoft.com/office/drawing/2014/main" id="{6FCCCD8D-7D86-4436-8132-C1893B66B8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8712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3070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98FE0E0-D95D-46EF-A375-475D4DB0E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C799BC2-6FE1-467F-8D49-2CE050A0E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640080"/>
            <a:ext cx="718830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Grazie per l’attenzione</a:t>
            </a:r>
          </a:p>
        </p:txBody>
      </p:sp>
      <p:sp>
        <p:nvSpPr>
          <p:cNvPr id="10" name="sketchy line">
            <a:extLst>
              <a:ext uri="{FF2B5EF4-FFF2-40B4-BE49-F238E27FC236}">
                <a16:creationId xmlns:a16="http://schemas.microsoft.com/office/drawing/2014/main" id="{2D82A42F-AEBE-4065-9792-036A904D8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646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unto esclamativo su uno sfondo giallo">
            <a:extLst>
              <a:ext uri="{FF2B5EF4-FFF2-40B4-BE49-F238E27FC236}">
                <a16:creationId xmlns:a16="http://schemas.microsoft.com/office/drawing/2014/main" id="{BB217E68-C5FA-4F8B-863F-320CACC138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01" r="21384"/>
          <a:stretch/>
        </p:blipFill>
        <p:spPr>
          <a:xfrm>
            <a:off x="8139803" y="10"/>
            <a:ext cx="4052199" cy="6857990"/>
          </a:xfrm>
          <a:custGeom>
            <a:avLst/>
            <a:gdLst/>
            <a:ahLst/>
            <a:cxnLst/>
            <a:rect l="l" t="t" r="r" b="b"/>
            <a:pathLst>
              <a:path w="4052199" h="6858000">
                <a:moveTo>
                  <a:pt x="25603" y="0"/>
                </a:moveTo>
                <a:lnTo>
                  <a:pt x="4052199" y="0"/>
                </a:lnTo>
                <a:lnTo>
                  <a:pt x="4052199" y="6858000"/>
                </a:lnTo>
                <a:lnTo>
                  <a:pt x="28079" y="6858000"/>
                </a:lnTo>
                <a:lnTo>
                  <a:pt x="37459" y="6497135"/>
                </a:lnTo>
                <a:cubicBezTo>
                  <a:pt x="37586" y="6492050"/>
                  <a:pt x="38603" y="6487092"/>
                  <a:pt x="38603" y="6482007"/>
                </a:cubicBezTo>
                <a:cubicBezTo>
                  <a:pt x="47502" y="6367973"/>
                  <a:pt x="52587" y="6253939"/>
                  <a:pt x="18135" y="6142702"/>
                </a:cubicBezTo>
                <a:cubicBezTo>
                  <a:pt x="15084" y="6132214"/>
                  <a:pt x="13495" y="6121344"/>
                  <a:pt x="13432" y="6110411"/>
                </a:cubicBezTo>
                <a:cubicBezTo>
                  <a:pt x="11690" y="6013324"/>
                  <a:pt x="15936" y="5916236"/>
                  <a:pt x="26145" y="5819669"/>
                </a:cubicBezTo>
                <a:cubicBezTo>
                  <a:pt x="31229" y="5760555"/>
                  <a:pt x="26017" y="5700423"/>
                  <a:pt x="42926" y="5641690"/>
                </a:cubicBezTo>
                <a:cubicBezTo>
                  <a:pt x="50337" y="5612565"/>
                  <a:pt x="54595" y="5582728"/>
                  <a:pt x="55638" y="5552700"/>
                </a:cubicBezTo>
                <a:cubicBezTo>
                  <a:pt x="60087" y="5479983"/>
                  <a:pt x="38603" y="5411588"/>
                  <a:pt x="18263" y="5343066"/>
                </a:cubicBezTo>
                <a:cubicBezTo>
                  <a:pt x="7456" y="5306707"/>
                  <a:pt x="-5384" y="5269459"/>
                  <a:pt x="2372" y="5231320"/>
                </a:cubicBezTo>
                <a:cubicBezTo>
                  <a:pt x="16076" y="5173655"/>
                  <a:pt x="23920" y="5114744"/>
                  <a:pt x="25763" y="5055502"/>
                </a:cubicBezTo>
                <a:cubicBezTo>
                  <a:pt x="25635" y="5012660"/>
                  <a:pt x="15338" y="4970962"/>
                  <a:pt x="18898" y="4928374"/>
                </a:cubicBezTo>
                <a:cubicBezTo>
                  <a:pt x="27073" y="4845715"/>
                  <a:pt x="29157" y="4762561"/>
                  <a:pt x="25127" y="4679584"/>
                </a:cubicBezTo>
                <a:cubicBezTo>
                  <a:pt x="25077" y="4646429"/>
                  <a:pt x="28776" y="4613376"/>
                  <a:pt x="36187" y="4581060"/>
                </a:cubicBezTo>
                <a:cubicBezTo>
                  <a:pt x="45493" y="4524043"/>
                  <a:pt x="47464" y="4466060"/>
                  <a:pt x="42036" y="4408547"/>
                </a:cubicBezTo>
                <a:cubicBezTo>
                  <a:pt x="36060" y="4341932"/>
                  <a:pt x="18263" y="4276334"/>
                  <a:pt x="13685" y="4209719"/>
                </a:cubicBezTo>
                <a:cubicBezTo>
                  <a:pt x="6694" y="4099371"/>
                  <a:pt x="16610" y="3989024"/>
                  <a:pt x="26398" y="3879186"/>
                </a:cubicBezTo>
                <a:cubicBezTo>
                  <a:pt x="34026" y="3808731"/>
                  <a:pt x="36060" y="3737781"/>
                  <a:pt x="32501" y="3667009"/>
                </a:cubicBezTo>
                <a:cubicBezTo>
                  <a:pt x="28051" y="3610818"/>
                  <a:pt x="21059" y="3554755"/>
                  <a:pt x="19788" y="3498437"/>
                </a:cubicBezTo>
                <a:cubicBezTo>
                  <a:pt x="17627" y="3398006"/>
                  <a:pt x="18390" y="3297701"/>
                  <a:pt x="24237" y="3197143"/>
                </a:cubicBezTo>
                <a:cubicBezTo>
                  <a:pt x="27162" y="3146928"/>
                  <a:pt x="32119" y="3096966"/>
                  <a:pt x="34026" y="3046242"/>
                </a:cubicBezTo>
                <a:cubicBezTo>
                  <a:pt x="35933" y="2995518"/>
                  <a:pt x="40001" y="2944413"/>
                  <a:pt x="28433" y="2894578"/>
                </a:cubicBezTo>
                <a:cubicBezTo>
                  <a:pt x="8855" y="2810038"/>
                  <a:pt x="23220" y="2725879"/>
                  <a:pt x="27415" y="2641593"/>
                </a:cubicBezTo>
                <a:cubicBezTo>
                  <a:pt x="29958" y="2589217"/>
                  <a:pt x="45214" y="2535568"/>
                  <a:pt x="31738" y="2484717"/>
                </a:cubicBezTo>
                <a:cubicBezTo>
                  <a:pt x="10507" y="2405008"/>
                  <a:pt x="24492" y="2326951"/>
                  <a:pt x="31738" y="2248513"/>
                </a:cubicBezTo>
                <a:cubicBezTo>
                  <a:pt x="40218" y="2174283"/>
                  <a:pt x="38768" y="2099252"/>
                  <a:pt x="27415" y="2025403"/>
                </a:cubicBezTo>
                <a:cubicBezTo>
                  <a:pt x="12986" y="1952165"/>
                  <a:pt x="12986" y="1876803"/>
                  <a:pt x="27415" y="1803565"/>
                </a:cubicBezTo>
                <a:cubicBezTo>
                  <a:pt x="39276" y="1743102"/>
                  <a:pt x="40598" y="1681038"/>
                  <a:pt x="31356" y="1620119"/>
                </a:cubicBezTo>
                <a:cubicBezTo>
                  <a:pt x="25127" y="1576514"/>
                  <a:pt x="13940" y="1533163"/>
                  <a:pt x="12414" y="1489558"/>
                </a:cubicBezTo>
                <a:cubicBezTo>
                  <a:pt x="9262" y="1398420"/>
                  <a:pt x="11118" y="1307167"/>
                  <a:pt x="18008" y="1216233"/>
                </a:cubicBezTo>
                <a:cubicBezTo>
                  <a:pt x="26017" y="1112496"/>
                  <a:pt x="41400" y="1009268"/>
                  <a:pt x="30721" y="904896"/>
                </a:cubicBezTo>
                <a:cubicBezTo>
                  <a:pt x="27162" y="869046"/>
                  <a:pt x="19661" y="833323"/>
                  <a:pt x="18771" y="797346"/>
                </a:cubicBezTo>
                <a:cubicBezTo>
                  <a:pt x="17118" y="730095"/>
                  <a:pt x="16737" y="663607"/>
                  <a:pt x="20169" y="593941"/>
                </a:cubicBezTo>
                <a:cubicBezTo>
                  <a:pt x="23602" y="524274"/>
                  <a:pt x="38348" y="451938"/>
                  <a:pt x="28433" y="383798"/>
                </a:cubicBezTo>
                <a:cubicBezTo>
                  <a:pt x="18516" y="315657"/>
                  <a:pt x="24873" y="248406"/>
                  <a:pt x="31229" y="181410"/>
                </a:cubicBezTo>
                <a:cubicBezTo>
                  <a:pt x="34344" y="149565"/>
                  <a:pt x="36410" y="118069"/>
                  <a:pt x="35854" y="8670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25498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57FC4EA4-5D51-43FC-93B3-AFCBC9758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it-IT" sz="5400" dirty="0">
                <a:latin typeface="Amasis MT Pro Medium" panose="020B0604020202020204" pitchFamily="18" charset="0"/>
                <a:cs typeface="Aldhabi" panose="020B0604020202020204" pitchFamily="2" charset="-78"/>
              </a:rPr>
              <a:t>PUA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489D0C-ECFD-4C26-A67C-453DDFF2A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t-IT" sz="2200" dirty="0">
                <a:solidFill>
                  <a:srgbClr val="FF0000"/>
                </a:solidFill>
              </a:rPr>
              <a:t>Presa in carico </a:t>
            </a:r>
            <a:r>
              <a:rPr lang="it-IT" sz="2200" dirty="0"/>
              <a:t>è un progetto di azioni, strategie, servizi e professionisti che integrano i propri saperi e risorse per costruire un intervento idoneo alle esigenze e ai bisogni richiesti. </a:t>
            </a:r>
          </a:p>
          <a:p>
            <a:pPr marL="0" indent="0">
              <a:buNone/>
            </a:pP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3766013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F9514415-AA64-44EC-8D21-871B49ACB7CD}"/>
              </a:ext>
            </a:extLst>
          </p:cNvPr>
          <p:cNvSpPr/>
          <p:nvPr/>
        </p:nvSpPr>
        <p:spPr>
          <a:xfrm>
            <a:off x="3371461" y="478733"/>
            <a:ext cx="5449078" cy="40121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575EC893-F0B6-47CB-817A-CA9F06156694}"/>
              </a:ext>
            </a:extLst>
          </p:cNvPr>
          <p:cNvCxnSpPr/>
          <p:nvPr/>
        </p:nvCxnSpPr>
        <p:spPr>
          <a:xfrm flipH="1">
            <a:off x="1748902" y="879949"/>
            <a:ext cx="4418120" cy="44388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51A3AE61-B0D0-4CB0-ABEF-57171051AC3B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6096000" y="879949"/>
            <a:ext cx="0" cy="70915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F5524967-22F5-4D24-ACF5-1CB7136F366A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6096000" y="879949"/>
            <a:ext cx="3767091" cy="44388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>
            <a:extLst>
              <a:ext uri="{FF2B5EF4-FFF2-40B4-BE49-F238E27FC236}">
                <a16:creationId xmlns:a16="http://schemas.microsoft.com/office/drawing/2014/main" id="{6E917874-0DCD-4612-8CAC-F82436EE7B30}"/>
              </a:ext>
            </a:extLst>
          </p:cNvPr>
          <p:cNvSpPr/>
          <p:nvPr/>
        </p:nvSpPr>
        <p:spPr>
          <a:xfrm>
            <a:off x="632705" y="1451321"/>
            <a:ext cx="2030593" cy="70915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C603596B-0CE1-4D65-908A-14642926D212}"/>
              </a:ext>
            </a:extLst>
          </p:cNvPr>
          <p:cNvSpPr/>
          <p:nvPr/>
        </p:nvSpPr>
        <p:spPr>
          <a:xfrm>
            <a:off x="5080703" y="1635742"/>
            <a:ext cx="2030593" cy="70915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1B1B947C-AD6D-44B2-B956-3B352748F677}"/>
              </a:ext>
            </a:extLst>
          </p:cNvPr>
          <p:cNvSpPr/>
          <p:nvPr/>
        </p:nvSpPr>
        <p:spPr>
          <a:xfrm>
            <a:off x="9175983" y="1451321"/>
            <a:ext cx="2030593" cy="70915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9EA2D596-8766-40CD-9BBA-88836CCA9317}"/>
              </a:ext>
            </a:extLst>
          </p:cNvPr>
          <p:cNvCxnSpPr>
            <a:cxnSpLocks/>
          </p:cNvCxnSpPr>
          <p:nvPr/>
        </p:nvCxnSpPr>
        <p:spPr>
          <a:xfrm>
            <a:off x="6096000" y="2435760"/>
            <a:ext cx="0" cy="70915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>
            <a:extLst>
              <a:ext uri="{FF2B5EF4-FFF2-40B4-BE49-F238E27FC236}">
                <a16:creationId xmlns:a16="http://schemas.microsoft.com/office/drawing/2014/main" id="{9B148443-5DA1-4B32-A2B8-68B38D746A46}"/>
              </a:ext>
            </a:extLst>
          </p:cNvPr>
          <p:cNvSpPr/>
          <p:nvPr/>
        </p:nvSpPr>
        <p:spPr>
          <a:xfrm>
            <a:off x="5080702" y="3202488"/>
            <a:ext cx="2030593" cy="70915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C8C6F8EC-F970-4C75-8519-88670D14718E}"/>
              </a:ext>
            </a:extLst>
          </p:cNvPr>
          <p:cNvCxnSpPr>
            <a:cxnSpLocks/>
          </p:cNvCxnSpPr>
          <p:nvPr/>
        </p:nvCxnSpPr>
        <p:spPr>
          <a:xfrm>
            <a:off x="6095998" y="3911642"/>
            <a:ext cx="0" cy="44729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22">
            <a:extLst>
              <a:ext uri="{FF2B5EF4-FFF2-40B4-BE49-F238E27FC236}">
                <a16:creationId xmlns:a16="http://schemas.microsoft.com/office/drawing/2014/main" id="{20AB1211-6A3A-41DD-95CC-8B13E1D196B1}"/>
              </a:ext>
            </a:extLst>
          </p:cNvPr>
          <p:cNvSpPr/>
          <p:nvPr/>
        </p:nvSpPr>
        <p:spPr>
          <a:xfrm>
            <a:off x="3371461" y="4420188"/>
            <a:ext cx="5449078" cy="40121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F41B6D9C-EA86-469F-ABB6-47448DF9126C}"/>
              </a:ext>
            </a:extLst>
          </p:cNvPr>
          <p:cNvCxnSpPr/>
          <p:nvPr/>
        </p:nvCxnSpPr>
        <p:spPr>
          <a:xfrm flipH="1">
            <a:off x="1677878" y="4886336"/>
            <a:ext cx="4418120" cy="44388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5FD7961C-45FE-46AA-AEEC-264169A05DF8}"/>
              </a:ext>
            </a:extLst>
          </p:cNvPr>
          <p:cNvCxnSpPr>
            <a:cxnSpLocks/>
          </p:cNvCxnSpPr>
          <p:nvPr/>
        </p:nvCxnSpPr>
        <p:spPr>
          <a:xfrm>
            <a:off x="6096000" y="4885437"/>
            <a:ext cx="3767091" cy="44388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0359DD0B-4866-484D-A025-D6E782BAB8E4}"/>
              </a:ext>
            </a:extLst>
          </p:cNvPr>
          <p:cNvCxnSpPr>
            <a:cxnSpLocks/>
          </p:cNvCxnSpPr>
          <p:nvPr/>
        </p:nvCxnSpPr>
        <p:spPr>
          <a:xfrm flipH="1">
            <a:off x="4350058" y="4885737"/>
            <a:ext cx="1762217" cy="44358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D06FEE71-9A5B-48CB-9B1C-A203B6CEF4A4}"/>
              </a:ext>
            </a:extLst>
          </p:cNvPr>
          <p:cNvCxnSpPr>
            <a:cxnSpLocks/>
          </p:cNvCxnSpPr>
          <p:nvPr/>
        </p:nvCxnSpPr>
        <p:spPr>
          <a:xfrm>
            <a:off x="6095998" y="4882656"/>
            <a:ext cx="1556553" cy="44666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tangolo 31">
            <a:extLst>
              <a:ext uri="{FF2B5EF4-FFF2-40B4-BE49-F238E27FC236}">
                <a16:creationId xmlns:a16="http://schemas.microsoft.com/office/drawing/2014/main" id="{B3C28F5C-7E23-42A1-868C-F6E67577FB93}"/>
              </a:ext>
            </a:extLst>
          </p:cNvPr>
          <p:cNvSpPr/>
          <p:nvPr/>
        </p:nvSpPr>
        <p:spPr>
          <a:xfrm>
            <a:off x="632704" y="5406679"/>
            <a:ext cx="2030593" cy="70915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5CB5A959-33B4-4554-97A5-9B3DD7651E46}"/>
              </a:ext>
            </a:extLst>
          </p:cNvPr>
          <p:cNvSpPr/>
          <p:nvPr/>
        </p:nvSpPr>
        <p:spPr>
          <a:xfrm>
            <a:off x="3050109" y="5406679"/>
            <a:ext cx="2030593" cy="70915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FF62779F-260B-49B7-BAD6-3FFCFFF1D52E}"/>
              </a:ext>
            </a:extLst>
          </p:cNvPr>
          <p:cNvSpPr/>
          <p:nvPr/>
        </p:nvSpPr>
        <p:spPr>
          <a:xfrm>
            <a:off x="6789946" y="5406679"/>
            <a:ext cx="2030593" cy="70915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3B681C57-2209-4410-B60B-5FD375CD4668}"/>
              </a:ext>
            </a:extLst>
          </p:cNvPr>
          <p:cNvSpPr/>
          <p:nvPr/>
        </p:nvSpPr>
        <p:spPr>
          <a:xfrm>
            <a:off x="9175982" y="5406679"/>
            <a:ext cx="2030593" cy="70915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9DD5231D-7D75-4564-B5C0-23B0FF1659FD}"/>
              </a:ext>
            </a:extLst>
          </p:cNvPr>
          <p:cNvSpPr txBox="1"/>
          <p:nvPr/>
        </p:nvSpPr>
        <p:spPr>
          <a:xfrm>
            <a:off x="3371461" y="478733"/>
            <a:ext cx="5449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PUNTO UNICO DI ACCESSO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22D63DB6-F4C7-42FC-886D-8FBE82793CB2}"/>
              </a:ext>
            </a:extLst>
          </p:cNvPr>
          <p:cNvSpPr txBox="1"/>
          <p:nvPr/>
        </p:nvSpPr>
        <p:spPr>
          <a:xfrm>
            <a:off x="5080702" y="1646677"/>
            <a:ext cx="2030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BISOGNO</a:t>
            </a:r>
            <a:br>
              <a:rPr lang="it-IT" dirty="0"/>
            </a:br>
            <a:r>
              <a:rPr lang="it-IT" dirty="0"/>
              <a:t>SOCIOSANITARIO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F46DC08A-3BDD-4906-B0BE-0676BA8443AF}"/>
              </a:ext>
            </a:extLst>
          </p:cNvPr>
          <p:cNvSpPr txBox="1"/>
          <p:nvPr/>
        </p:nvSpPr>
        <p:spPr>
          <a:xfrm>
            <a:off x="632701" y="1451321"/>
            <a:ext cx="2030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BISOGNO </a:t>
            </a:r>
            <a:br>
              <a:rPr lang="it-IT" dirty="0"/>
            </a:br>
            <a:r>
              <a:rPr lang="it-IT" dirty="0"/>
              <a:t>SOCIALE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BDAF470A-28D7-4824-B41B-51C8750A8462}"/>
              </a:ext>
            </a:extLst>
          </p:cNvPr>
          <p:cNvSpPr txBox="1"/>
          <p:nvPr/>
        </p:nvSpPr>
        <p:spPr>
          <a:xfrm>
            <a:off x="9175982" y="1451321"/>
            <a:ext cx="2030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BISOGNO</a:t>
            </a:r>
            <a:br>
              <a:rPr lang="it-IT" dirty="0"/>
            </a:br>
            <a:r>
              <a:rPr lang="it-IT" dirty="0"/>
              <a:t>SANITARIO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D93ED637-011A-4F8F-8BB2-4D7AB3F9C145}"/>
              </a:ext>
            </a:extLst>
          </p:cNvPr>
          <p:cNvSpPr txBox="1"/>
          <p:nvPr/>
        </p:nvSpPr>
        <p:spPr>
          <a:xfrm>
            <a:off x="5080698" y="3202488"/>
            <a:ext cx="20305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U.V.I. </a:t>
            </a:r>
            <a:r>
              <a:rPr lang="it-IT" sz="1200" dirty="0"/>
              <a:t>UNITA’ DI VALUTAZIONE INTEGRATA</a:t>
            </a:r>
            <a:endParaRPr lang="it-IT" dirty="0"/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5217709E-BC8D-4262-9AC5-1DF487BDD60A}"/>
              </a:ext>
            </a:extLst>
          </p:cNvPr>
          <p:cNvSpPr txBox="1"/>
          <p:nvPr/>
        </p:nvSpPr>
        <p:spPr>
          <a:xfrm>
            <a:off x="3371461" y="4435362"/>
            <a:ext cx="5373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RETE DEI SERVIZI SOCIOSANITARI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BB609410-8A83-411D-AE2E-831D002F6BF6}"/>
              </a:ext>
            </a:extLst>
          </p:cNvPr>
          <p:cNvSpPr txBox="1"/>
          <p:nvPr/>
        </p:nvSpPr>
        <p:spPr>
          <a:xfrm>
            <a:off x="632701" y="5441252"/>
            <a:ext cx="203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CURE DOMICILIARI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0CD531AA-0CBC-4C77-B9CB-8162CD862938}"/>
              </a:ext>
            </a:extLst>
          </p:cNvPr>
          <p:cNvSpPr txBox="1"/>
          <p:nvPr/>
        </p:nvSpPr>
        <p:spPr>
          <a:xfrm>
            <a:off x="3050106" y="5441252"/>
            <a:ext cx="203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SISTEMA</a:t>
            </a:r>
            <a:br>
              <a:rPr lang="it-IT" dirty="0"/>
            </a:br>
            <a:r>
              <a:rPr lang="it-IT" dirty="0"/>
              <a:t>SEMIRESIDENZIALE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C1E492AB-5B3F-4F07-AE05-848B1D77FE87}"/>
              </a:ext>
            </a:extLst>
          </p:cNvPr>
          <p:cNvSpPr txBox="1"/>
          <p:nvPr/>
        </p:nvSpPr>
        <p:spPr>
          <a:xfrm>
            <a:off x="6789942" y="5440353"/>
            <a:ext cx="2030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SISTEMA</a:t>
            </a:r>
            <a:br>
              <a:rPr lang="it-IT" dirty="0"/>
            </a:br>
            <a:r>
              <a:rPr lang="it-IT" dirty="0"/>
              <a:t>RESIDENZIALE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E007CDB8-093B-4035-9465-0150485782A9}"/>
              </a:ext>
            </a:extLst>
          </p:cNvPr>
          <p:cNvSpPr txBox="1"/>
          <p:nvPr/>
        </p:nvSpPr>
        <p:spPr>
          <a:xfrm>
            <a:off x="9175978" y="5440353"/>
            <a:ext cx="1965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ALTRE RISPOSTE</a:t>
            </a:r>
          </a:p>
        </p:txBody>
      </p:sp>
    </p:spTree>
    <p:extLst>
      <p:ext uri="{BB962C8B-B14F-4D97-AF65-F5344CB8AC3E}">
        <p14:creationId xmlns:p14="http://schemas.microsoft.com/office/powerpoint/2010/main" val="228071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C386C262-5B49-4F53-890D-383B4A6C5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it-IT" sz="5400">
                <a:latin typeface="Amasis MT Pro Medium" panose="020B0604020202020204" pitchFamily="18" charset="0"/>
                <a:cs typeface="Aldhabi" panose="020B0604020202020204" pitchFamily="2" charset="-78"/>
              </a:rPr>
              <a:t>PUA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28EF1D-AC7F-41EB-84BE-34FC30251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t-IT" sz="2200" dirty="0"/>
              <a:t>Per una valida integrazione bisogna prevedere l’unicità degli strumenti:</a:t>
            </a:r>
            <a:br>
              <a:rPr lang="it-IT" sz="2200" dirty="0"/>
            </a:br>
            <a:r>
              <a:rPr lang="it-IT" sz="2200" dirty="0"/>
              <a:t>- strumenti d’accesso;</a:t>
            </a:r>
            <a:br>
              <a:rPr lang="it-IT" sz="2200" dirty="0"/>
            </a:br>
            <a:r>
              <a:rPr lang="it-IT" sz="2200" dirty="0"/>
              <a:t>- strumenti di valutazione;</a:t>
            </a:r>
            <a:br>
              <a:rPr lang="it-IT" sz="2200" dirty="0"/>
            </a:br>
            <a:r>
              <a:rPr lang="it-IT" sz="2200" dirty="0"/>
              <a:t>- strumenti di progettazione.</a:t>
            </a:r>
          </a:p>
          <a:p>
            <a:pPr marL="0" indent="0">
              <a:buNone/>
            </a:pP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3130324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3DE922F-8077-4818-B1C3-64554D29A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147" y="923732"/>
            <a:ext cx="4025234" cy="566987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7AC8000-B5A9-4ECD-B567-F0B70E21A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955" y="923730"/>
            <a:ext cx="4096194" cy="566987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5003E7A-C1AF-4084-9BFE-BCF93AD80C20}"/>
              </a:ext>
            </a:extLst>
          </p:cNvPr>
          <p:cNvSpPr txBox="1"/>
          <p:nvPr/>
        </p:nvSpPr>
        <p:spPr>
          <a:xfrm>
            <a:off x="3960920" y="248076"/>
            <a:ext cx="427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PROPOSTA D’ACCESSO</a:t>
            </a:r>
          </a:p>
        </p:txBody>
      </p:sp>
    </p:spTree>
    <p:extLst>
      <p:ext uri="{BB962C8B-B14F-4D97-AF65-F5344CB8AC3E}">
        <p14:creationId xmlns:p14="http://schemas.microsoft.com/office/powerpoint/2010/main" val="2815269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C555275-8520-404C-BCDC-13AB86DE2796}"/>
              </a:ext>
            </a:extLst>
          </p:cNvPr>
          <p:cNvSpPr txBox="1"/>
          <p:nvPr/>
        </p:nvSpPr>
        <p:spPr>
          <a:xfrm>
            <a:off x="3960920" y="248076"/>
            <a:ext cx="427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S.V</a:t>
            </a:r>
            <a:r>
              <a:rPr lang="it-IT" sz="1400" b="1" dirty="0">
                <a:solidFill>
                  <a:schemeClr val="accent1"/>
                </a:solidFill>
              </a:rPr>
              <a:t>A</a:t>
            </a:r>
            <a:r>
              <a:rPr lang="it-IT" b="1" dirty="0">
                <a:solidFill>
                  <a:schemeClr val="accent1"/>
                </a:solidFill>
              </a:rPr>
              <a:t>.M.A. SCHEDA 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64D12B8-442C-450F-979B-88CAE1822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971" y="777337"/>
            <a:ext cx="4044691" cy="587828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6560624-2A18-42CB-80AE-24B64969A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339" y="777337"/>
            <a:ext cx="3888252" cy="590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47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EEEC47E0-B694-4E39-9CF4-CED2586BE843}"/>
              </a:ext>
            </a:extLst>
          </p:cNvPr>
          <p:cNvSpPr txBox="1"/>
          <p:nvPr/>
        </p:nvSpPr>
        <p:spPr>
          <a:xfrm>
            <a:off x="3960920" y="248076"/>
            <a:ext cx="427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S.V</a:t>
            </a:r>
            <a:r>
              <a:rPr lang="it-IT" sz="1400" b="1" dirty="0">
                <a:solidFill>
                  <a:schemeClr val="accent1"/>
                </a:solidFill>
              </a:rPr>
              <a:t>A</a:t>
            </a:r>
            <a:r>
              <a:rPr lang="it-IT" b="1" dirty="0">
                <a:solidFill>
                  <a:schemeClr val="accent1"/>
                </a:solidFill>
              </a:rPr>
              <a:t>.M.A. SCHEDA 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250C3DA-7EC2-4D6E-BBBF-2DBC86A17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81" y="617408"/>
            <a:ext cx="4034246" cy="603412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680CA9B5-180E-41F6-8932-1D19C7761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072" y="627798"/>
            <a:ext cx="4034246" cy="602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72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D1FB535-2631-46F1-A8EE-B48AF079BB15}"/>
              </a:ext>
            </a:extLst>
          </p:cNvPr>
          <p:cNvSpPr txBox="1"/>
          <p:nvPr/>
        </p:nvSpPr>
        <p:spPr>
          <a:xfrm>
            <a:off x="3960920" y="248076"/>
            <a:ext cx="427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>
                <a:solidFill>
                  <a:schemeClr val="accent1"/>
                </a:solidFill>
              </a:rPr>
              <a:t>S.V</a:t>
            </a:r>
            <a:r>
              <a:rPr lang="it-IT" sz="1400" b="1" dirty="0" err="1">
                <a:solidFill>
                  <a:schemeClr val="accent1"/>
                </a:solidFill>
              </a:rPr>
              <a:t>A</a:t>
            </a:r>
            <a:r>
              <a:rPr lang="it-IT" b="1" dirty="0" err="1">
                <a:solidFill>
                  <a:schemeClr val="accent1"/>
                </a:solidFill>
              </a:rPr>
              <a:t>.M.Di</a:t>
            </a:r>
            <a:r>
              <a:rPr lang="it-IT" b="1" dirty="0">
                <a:solidFill>
                  <a:schemeClr val="accent1"/>
                </a:solidFill>
              </a:rPr>
              <a:t>  ALLEGATO 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01D7C80-4E83-46B1-BEB6-BE1DB09FE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6" y="442389"/>
            <a:ext cx="4236708" cy="616753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B85BECE-B9F4-4698-8F8E-B3EF6356C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059" y="522514"/>
            <a:ext cx="4402193" cy="629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131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400</Words>
  <Application>Microsoft Office PowerPoint</Application>
  <PresentationFormat>Widescreen</PresentationFormat>
  <Paragraphs>44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6" baseType="lpstr">
      <vt:lpstr>Amasis MT Pro Medium</vt:lpstr>
      <vt:lpstr>Arial</vt:lpstr>
      <vt:lpstr>Calibri</vt:lpstr>
      <vt:lpstr>Calibri Light</vt:lpstr>
      <vt:lpstr>Tema di Office</vt:lpstr>
      <vt:lpstr>PUA</vt:lpstr>
      <vt:lpstr>PUA</vt:lpstr>
      <vt:lpstr>PUA</vt:lpstr>
      <vt:lpstr>Presentazione standard di PowerPoint</vt:lpstr>
      <vt:lpstr>PUA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PUA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PUA</vt:lpstr>
      <vt:lpstr>PUA</vt:lpstr>
      <vt:lpstr>PUA</vt:lpstr>
      <vt:lpstr>Grazie per 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PUA</dc:title>
  <dc:creator>Debora Buonavoglia</dc:creator>
  <cp:lastModifiedBy>Debora Buonavoglia</cp:lastModifiedBy>
  <cp:revision>20</cp:revision>
  <dcterms:created xsi:type="dcterms:W3CDTF">2021-12-02T16:07:55Z</dcterms:created>
  <dcterms:modified xsi:type="dcterms:W3CDTF">2021-12-02T22:01:05Z</dcterms:modified>
</cp:coreProperties>
</file>